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89" r:id="rId2"/>
    <p:sldId id="313" r:id="rId3"/>
    <p:sldId id="468" r:id="rId4"/>
    <p:sldId id="469" r:id="rId5"/>
    <p:sldId id="487" r:id="rId6"/>
    <p:sldId id="470" r:id="rId7"/>
    <p:sldId id="476" r:id="rId8"/>
    <p:sldId id="396" r:id="rId9"/>
    <p:sldId id="397" r:id="rId10"/>
    <p:sldId id="400" r:id="rId11"/>
    <p:sldId id="399" r:id="rId12"/>
    <p:sldId id="497" r:id="rId13"/>
    <p:sldId id="498" r:id="rId14"/>
    <p:sldId id="398" r:id="rId15"/>
    <p:sldId id="401" r:id="rId16"/>
    <p:sldId id="485" r:id="rId17"/>
    <p:sldId id="486" r:id="rId18"/>
    <p:sldId id="494" r:id="rId19"/>
    <p:sldId id="495" r:id="rId20"/>
    <p:sldId id="481" r:id="rId21"/>
    <p:sldId id="478" r:id="rId22"/>
    <p:sldId id="479" r:id="rId23"/>
    <p:sldId id="480" r:id="rId24"/>
    <p:sldId id="458" r:id="rId25"/>
    <p:sldId id="451" r:id="rId26"/>
    <p:sldId id="496" r:id="rId27"/>
    <p:sldId id="331" r:id="rId28"/>
    <p:sldId id="491" r:id="rId29"/>
    <p:sldId id="330" r:id="rId30"/>
    <p:sldId id="329" r:id="rId31"/>
    <p:sldId id="427" r:id="rId32"/>
    <p:sldId id="499" r:id="rId33"/>
    <p:sldId id="490" r:id="rId34"/>
    <p:sldId id="321" r:id="rId35"/>
    <p:sldId id="338" r:id="rId36"/>
    <p:sldId id="419" r:id="rId37"/>
    <p:sldId id="337" r:id="rId38"/>
    <p:sldId id="471" r:id="rId39"/>
    <p:sldId id="333" r:id="rId40"/>
    <p:sldId id="332" r:id="rId41"/>
    <p:sldId id="454" r:id="rId42"/>
    <p:sldId id="461" r:id="rId43"/>
    <p:sldId id="455" r:id="rId44"/>
    <p:sldId id="322" r:id="rId45"/>
    <p:sldId id="409" r:id="rId46"/>
    <p:sldId id="339" r:id="rId47"/>
    <p:sldId id="410" r:id="rId48"/>
    <p:sldId id="344" r:id="rId49"/>
    <p:sldId id="413" r:id="rId50"/>
    <p:sldId id="343" r:id="rId51"/>
    <p:sldId id="284" r:id="rId52"/>
    <p:sldId id="493" r:id="rId53"/>
    <p:sldId id="492" r:id="rId54"/>
    <p:sldId id="488"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2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6316D8-ACEF-5F29-A6F7-8705D502FF0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9B15BC3-A86F-2AF8-0EA2-196319E849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F9B7B78-A856-7EC2-8043-4636A0101050}"/>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5" name="Segnaposto piè di pagina 4">
            <a:extLst>
              <a:ext uri="{FF2B5EF4-FFF2-40B4-BE49-F238E27FC236}">
                <a16:creationId xmlns:a16="http://schemas.microsoft.com/office/drawing/2014/main" id="{8BA7BD94-124B-0C87-A934-CB3C30E324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F63C85-DD11-B687-6D8B-7C84268D882D}"/>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283173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4DDEA1-8410-7A6D-011E-CEED9C7FFAD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B953E4-1374-8EFD-5436-BB65934B2D9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CC5A64-95CD-EC5A-C4A7-628066AF6B9D}"/>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5" name="Segnaposto piè di pagina 4">
            <a:extLst>
              <a:ext uri="{FF2B5EF4-FFF2-40B4-BE49-F238E27FC236}">
                <a16:creationId xmlns:a16="http://schemas.microsoft.com/office/drawing/2014/main" id="{55D2A9A3-459B-DF59-D56D-8BD250D58C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2B4EF13-DACE-3F73-03B0-BB10E57AFE87}"/>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23864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FBC9030-C6D9-FF67-1A07-5A41994EFD1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0C4A5E2-0407-68B1-1481-CAAB5B28CD6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3B1558-8470-87AD-E9EF-09B61BA055B9}"/>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5" name="Segnaposto piè di pagina 4">
            <a:extLst>
              <a:ext uri="{FF2B5EF4-FFF2-40B4-BE49-F238E27FC236}">
                <a16:creationId xmlns:a16="http://schemas.microsoft.com/office/drawing/2014/main" id="{88FBD9AB-2EBC-1EFC-8EDD-86B907D3AE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2E2A35-7189-7E3B-E945-98E2750648C6}"/>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65577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F48F7-E1A4-20A3-BFC2-46959D687E2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145948-7B7A-B925-67E6-58BDBC9BC10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3B83B3-0FC4-695E-8BF1-8EE2887E85B9}"/>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5" name="Segnaposto piè di pagina 4">
            <a:extLst>
              <a:ext uri="{FF2B5EF4-FFF2-40B4-BE49-F238E27FC236}">
                <a16:creationId xmlns:a16="http://schemas.microsoft.com/office/drawing/2014/main" id="{CDE8DB8F-42C1-3694-58EF-BA129F1832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7867BD-4CBA-5954-57FB-B0E9176E01B3}"/>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146119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584C3C-62DD-C7E7-F885-51AE2F6DB3A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E296FDD-EFA4-EE67-2EF6-34C03C8CB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7E0F116-8941-1922-E783-7C11BA5E64E4}"/>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5" name="Segnaposto piè di pagina 4">
            <a:extLst>
              <a:ext uri="{FF2B5EF4-FFF2-40B4-BE49-F238E27FC236}">
                <a16:creationId xmlns:a16="http://schemas.microsoft.com/office/drawing/2014/main" id="{A6C67B03-D6EA-20B6-BF11-120776B1B7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86608A-155E-86B1-9B49-D7077F4CA032}"/>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341000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BCB01-424E-D9D5-DAF3-0DF80586A8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85D5C3-3D81-3B88-BC6B-F4A1FC431D0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3AE80FE-9FD6-B181-350D-4735D9C2ED5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7B22B04-A093-6DFC-8F6F-190EFC976598}"/>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6" name="Segnaposto piè di pagina 5">
            <a:extLst>
              <a:ext uri="{FF2B5EF4-FFF2-40B4-BE49-F238E27FC236}">
                <a16:creationId xmlns:a16="http://schemas.microsoft.com/office/drawing/2014/main" id="{48100D92-9E19-CBD0-63EE-0A9072265E0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868A7F-F5B8-6E42-83BA-3462A08D9B48}"/>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249804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7A7B6-BCE0-9C33-4525-CBA488AC1D1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E04907-31F6-2123-A807-E3FD83191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6FA1F16-03DD-2636-76F2-CE245758DC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9D2C343-E778-7FA5-4ECD-3CCCEE4E8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2702DCE-1076-858A-39C0-60FD469FE29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B0E87CC-AABF-2C44-E8A5-B89C12C49536}"/>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8" name="Segnaposto piè di pagina 7">
            <a:extLst>
              <a:ext uri="{FF2B5EF4-FFF2-40B4-BE49-F238E27FC236}">
                <a16:creationId xmlns:a16="http://schemas.microsoft.com/office/drawing/2014/main" id="{1E75F1D3-1EE3-61CB-B24B-89DF19DB440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B12FB59-81C8-7F04-D289-683719943D73}"/>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415479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E962F-B7C7-6F76-D294-1207604147A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472D998-6DA8-69F8-CCF9-4AB81B5F489C}"/>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4" name="Segnaposto piè di pagina 3">
            <a:extLst>
              <a:ext uri="{FF2B5EF4-FFF2-40B4-BE49-F238E27FC236}">
                <a16:creationId xmlns:a16="http://schemas.microsoft.com/office/drawing/2014/main" id="{A3DCC0DD-C91D-F151-4618-1373E76F356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8F44C84-966F-3734-43DB-E8EA72EE3E8B}"/>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218478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E25D07E-9292-21D3-B77E-D88DE34417C4}"/>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3" name="Segnaposto piè di pagina 2">
            <a:extLst>
              <a:ext uri="{FF2B5EF4-FFF2-40B4-BE49-F238E27FC236}">
                <a16:creationId xmlns:a16="http://schemas.microsoft.com/office/drawing/2014/main" id="{03A9F76E-5846-B81B-191F-2DB9F685040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18DFCE3-9AFF-3D62-4DC6-86EAF01E4CB3}"/>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242726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E05634-C1B2-A5CB-F1C6-6335A351525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50232C-7571-3D1E-2949-426C07883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981CB73-7372-304B-2319-A6070BDD2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2451D8A-A677-DEFF-4238-AA2517C78B72}"/>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6" name="Segnaposto piè di pagina 5">
            <a:extLst>
              <a:ext uri="{FF2B5EF4-FFF2-40B4-BE49-F238E27FC236}">
                <a16:creationId xmlns:a16="http://schemas.microsoft.com/office/drawing/2014/main" id="{727967BC-9899-0B07-9F56-B3B1B63E9B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436E36-9D99-6A43-9C8D-8FCA9126103A}"/>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46859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98C22-5CF1-142B-DB55-73BC32D3C10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B093A1E-A5A2-F359-A653-32832C425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A05FD4-F272-CA50-D990-45977B898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A09DFBB-591A-B1E4-43C3-9AE4F2D69E0B}"/>
              </a:ext>
            </a:extLst>
          </p:cNvPr>
          <p:cNvSpPr>
            <a:spLocks noGrp="1"/>
          </p:cNvSpPr>
          <p:nvPr>
            <p:ph type="dt" sz="half" idx="10"/>
          </p:nvPr>
        </p:nvSpPr>
        <p:spPr/>
        <p:txBody>
          <a:bodyPr/>
          <a:lstStyle/>
          <a:p>
            <a:fld id="{4176F319-3380-4072-8EEB-7772DA5F5786}" type="datetimeFigureOut">
              <a:rPr lang="it-IT" smtClean="0"/>
              <a:t>15/05/2025</a:t>
            </a:fld>
            <a:endParaRPr lang="it-IT"/>
          </a:p>
        </p:txBody>
      </p:sp>
      <p:sp>
        <p:nvSpPr>
          <p:cNvPr id="6" name="Segnaposto piè di pagina 5">
            <a:extLst>
              <a:ext uri="{FF2B5EF4-FFF2-40B4-BE49-F238E27FC236}">
                <a16:creationId xmlns:a16="http://schemas.microsoft.com/office/drawing/2014/main" id="{5AEDECC6-0AC4-2270-05AF-EAF6A73AE6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50C1BF-AE46-BAF3-DFB0-68D4E8E307D6}"/>
              </a:ext>
            </a:extLst>
          </p:cNvPr>
          <p:cNvSpPr>
            <a:spLocks noGrp="1"/>
          </p:cNvSpPr>
          <p:nvPr>
            <p:ph type="sldNum" sz="quarter" idx="12"/>
          </p:nvPr>
        </p:nvSpPr>
        <p:spPr/>
        <p:txBody>
          <a:bodyPr/>
          <a:lstStyle/>
          <a:p>
            <a:fld id="{B9ECE16C-5DF6-40D3-B081-2CDD37ED30E3}" type="slidenum">
              <a:rPr lang="it-IT" smtClean="0"/>
              <a:t>‹N›</a:t>
            </a:fld>
            <a:endParaRPr lang="it-IT"/>
          </a:p>
        </p:txBody>
      </p:sp>
    </p:spTree>
    <p:extLst>
      <p:ext uri="{BB962C8B-B14F-4D97-AF65-F5344CB8AC3E}">
        <p14:creationId xmlns:p14="http://schemas.microsoft.com/office/powerpoint/2010/main" val="34432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60827A-7608-5C83-4082-997619F84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B7718BC-E00B-4A57-AF2E-91A516332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F32007-FF2A-E29C-5D77-6514B76B8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6F319-3380-4072-8EEB-7772DA5F5786}" type="datetimeFigureOut">
              <a:rPr lang="it-IT" smtClean="0"/>
              <a:t>15/05/2025</a:t>
            </a:fld>
            <a:endParaRPr lang="it-IT"/>
          </a:p>
        </p:txBody>
      </p:sp>
      <p:sp>
        <p:nvSpPr>
          <p:cNvPr id="5" name="Segnaposto piè di pagina 4">
            <a:extLst>
              <a:ext uri="{FF2B5EF4-FFF2-40B4-BE49-F238E27FC236}">
                <a16:creationId xmlns:a16="http://schemas.microsoft.com/office/drawing/2014/main" id="{A5A62568-6254-04CD-B318-41126FB1C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E83F716-8EA8-3B08-7258-0625FA3E8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CE16C-5DF6-40D3-B081-2CDD37ED30E3}" type="slidenum">
              <a:rPr lang="it-IT" smtClean="0"/>
              <a:t>‹N›</a:t>
            </a:fld>
            <a:endParaRPr lang="it-IT"/>
          </a:p>
        </p:txBody>
      </p:sp>
    </p:spTree>
    <p:extLst>
      <p:ext uri="{BB962C8B-B14F-4D97-AF65-F5344CB8AC3E}">
        <p14:creationId xmlns:p14="http://schemas.microsoft.com/office/powerpoint/2010/main" val="224779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161A-4732-4608-2E6E-11ECAC09E408}"/>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5D6D89D4-A1C2-34D1-F4FB-8AF71887B425}"/>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F11B231-8F8F-A656-1903-D51BF14AB09F}"/>
              </a:ext>
            </a:extLst>
          </p:cNvPr>
          <p:cNvSpPr>
            <a:spLocks noGrp="1"/>
          </p:cNvSpPr>
          <p:nvPr>
            <p:ph type="subTitle" idx="1"/>
          </p:nvPr>
        </p:nvSpPr>
        <p:spPr>
          <a:xfrm>
            <a:off x="1077239" y="313151"/>
            <a:ext cx="9866986" cy="6106699"/>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sz="3200" b="1" dirty="0">
                <a:latin typeface="Times New Roman" panose="02020603050405020304" pitchFamily="18" charset="0"/>
                <a:cs typeface="Times New Roman" panose="02020603050405020304" pitchFamily="18" charset="0"/>
              </a:rPr>
              <a:t>FACCIAMO IL PUNTO SU:</a:t>
            </a:r>
          </a:p>
          <a:p>
            <a:r>
              <a:rPr lang="it-IT" sz="3200" b="1" dirty="0">
                <a:latin typeface="Times New Roman" panose="02020603050405020304" pitchFamily="18" charset="0"/>
                <a:cs typeface="Times New Roman" panose="02020603050405020304" pitchFamily="18" charset="0"/>
              </a:rPr>
              <a:t>RESPONSABILITA’ CIVILE E DANNO ALLA PERSONA</a:t>
            </a:r>
          </a:p>
          <a:p>
            <a:r>
              <a:rPr lang="it-IT" i="1" dirty="0">
                <a:latin typeface="Times New Roman" panose="02020603050405020304" pitchFamily="18" charset="0"/>
                <a:cs typeface="Times New Roman" panose="02020603050405020304" pitchFamily="18" charset="0"/>
              </a:rPr>
              <a:t>Firenze c/o Palazzo di Giustizia</a:t>
            </a:r>
          </a:p>
          <a:p>
            <a:pPr algn="just"/>
            <a:endParaRPr lang="it-IT" sz="1800" dirty="0">
              <a:latin typeface="Times New Roman" panose="02020603050405020304" pitchFamily="18" charset="0"/>
              <a:cs typeface="Times New Roman" panose="02020603050405020304" pitchFamily="18" charset="0"/>
            </a:endParaRPr>
          </a:p>
          <a:p>
            <a:pPr algn="just"/>
            <a:r>
              <a:rPr lang="it-IT" sz="1800" b="1" i="1" dirty="0">
                <a:latin typeface="Times New Roman" panose="02020603050405020304" pitchFamily="18" charset="0"/>
                <a:cs typeface="Times New Roman" panose="02020603050405020304" pitchFamily="18" charset="0"/>
              </a:rPr>
              <a:t>LA NUOVA TABELLA UNICA NAZIONALE EX ART. 138 CODICE ASSICURAZIONI PORRÀ FINE ALLA SUPPLENZA DELLE TABELLE GIURISPRUDENZIALI SULLA LIQUIDAZIONE DEL DANNO NON PATRIMONIALE DA LESIONE DEL BENE SALUTE? </a:t>
            </a:r>
          </a:p>
          <a:p>
            <a:pPr algn="just"/>
            <a:r>
              <a:rPr lang="it-IT" sz="1800" b="1" i="1" dirty="0">
                <a:latin typeface="Times New Roman" panose="02020603050405020304" pitchFamily="18" charset="0"/>
                <a:cs typeface="Times New Roman" panose="02020603050405020304" pitchFamily="18" charset="0"/>
              </a:rPr>
              <a:t>FOCUS SULLA PERSONALIZZAZIONE E SUL DANNO DA REATO DOLO</a:t>
            </a:r>
            <a:r>
              <a:rPr lang="it-IT" sz="1800" b="1" dirty="0">
                <a:latin typeface="Times New Roman" panose="02020603050405020304" pitchFamily="18" charset="0"/>
                <a:cs typeface="Times New Roman" panose="02020603050405020304" pitchFamily="18" charset="0"/>
              </a:rPr>
              <a:t>SO</a:t>
            </a:r>
          </a:p>
          <a:p>
            <a:pPr algn="just"/>
            <a:endParaRPr lang="it-IT" sz="1800" dirty="0">
              <a:latin typeface="Times New Roman" panose="02020603050405020304" pitchFamily="18" charset="0"/>
              <a:cs typeface="Times New Roman" panose="02020603050405020304" pitchFamily="18" charset="0"/>
            </a:endParaRPr>
          </a:p>
          <a:p>
            <a:pPr algn="r"/>
            <a:r>
              <a:rPr lang="it-IT" b="1" dirty="0">
                <a:latin typeface="Times New Roman" panose="02020603050405020304" pitchFamily="18" charset="0"/>
                <a:cs typeface="Times New Roman" panose="02020603050405020304" pitchFamily="18" charset="0"/>
              </a:rPr>
              <a:t>dott. Damiano Spera</a:t>
            </a:r>
          </a:p>
          <a:p>
            <a:pPr algn="r">
              <a:spcBef>
                <a:spcPts val="600"/>
              </a:spcBef>
            </a:pPr>
            <a:r>
              <a:rPr lang="it-IT" sz="1800" dirty="0">
                <a:latin typeface="Times New Roman" panose="02020603050405020304" pitchFamily="18" charset="0"/>
                <a:cs typeface="Times New Roman" panose="02020603050405020304" pitchFamily="18" charset="0"/>
              </a:rPr>
              <a:t>Presidente f.f. Sezione X civile del Tribunale di Milano</a:t>
            </a:r>
          </a:p>
          <a:p>
            <a:pPr algn="r">
              <a:spcBef>
                <a:spcPts val="600"/>
              </a:spcBef>
            </a:pPr>
            <a:r>
              <a:rPr lang="it-IT" sz="1800" dirty="0">
                <a:latin typeface="Times New Roman" panose="02020603050405020304" pitchFamily="18" charset="0"/>
                <a:cs typeface="Times New Roman" panose="02020603050405020304" pitchFamily="18" charset="0"/>
              </a:rPr>
              <a:t>Coordinatore del «Gruppo danno alla persona dell’Osservatorio sulla Giustizia civile di Milano» </a:t>
            </a:r>
          </a:p>
          <a:p>
            <a:pPr algn="r">
              <a:spcBef>
                <a:spcPts val="600"/>
              </a:spcBef>
            </a:pPr>
            <a:r>
              <a:rPr lang="it-IT" sz="1800" dirty="0">
                <a:latin typeface="Times New Roman" panose="02020603050405020304" pitchFamily="18" charset="0"/>
                <a:cs typeface="Times New Roman" panose="02020603050405020304" pitchFamily="18" charset="0"/>
              </a:rPr>
              <a:t>Direttore scientifico di «Ius Responsabilità Civile – Ridare.it»</a:t>
            </a:r>
          </a:p>
          <a:p>
            <a:pPr algn="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85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gn="just"/>
            <a:endParaRPr lang="it-IT" sz="1800" dirty="0">
              <a:latin typeface="Times New Roman" panose="02020603050405020304" pitchFamily="18" charset="0"/>
              <a:cs typeface="Times New Roman" panose="02020603050405020304" pitchFamily="18" charset="0"/>
            </a:endParaRPr>
          </a:p>
          <a:p>
            <a:pPr>
              <a:lnSpc>
                <a:spcPct val="115000"/>
              </a:lnSpc>
              <a:spcAft>
                <a:spcPts val="800"/>
              </a:spcAft>
            </a:pP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L’incremento marginale: principio disatteso</a:t>
            </a:r>
            <a:endParaRPr lang="it-IT"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 tabella romana afferma di adottare il principio dell’</a:t>
            </a:r>
            <a:r>
              <a:rPr lang="it-IT" b="1"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incremento “più che proporzionale”</a:t>
            </a: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ma </a:t>
            </a:r>
            <a:r>
              <a:rPr lang="it-IT" b="1"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non lo applica correttamente</a:t>
            </a: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Il principio correttamente inteso comporta che:</a:t>
            </a:r>
          </a:p>
          <a:p>
            <a:pPr algn="just">
              <a:lnSpc>
                <a:spcPct val="115000"/>
              </a:lnSpc>
              <a:spcAft>
                <a:spcPts val="800"/>
              </a:spcAft>
            </a:pP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l’aumento marginale del valore monetario per ciascun punto percentuale deve essere </a:t>
            </a:r>
            <a:r>
              <a:rPr lang="it-IT"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superiore rispetto all’incremento marginale del punto precedente</a:t>
            </a: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b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br>
            <a:r>
              <a:rPr lang="it-IT"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Questo criterio </a:t>
            </a: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è violato </a:t>
            </a:r>
            <a:r>
              <a:rPr lang="it-IT"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nel sistema romano, </a:t>
            </a: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come ho dimostrato nel mio volume attraverso un’analisi matematica</a:t>
            </a:r>
            <a:r>
              <a:rPr lang="it-IT"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algn="just"/>
            <a:r>
              <a:rPr lang="it-IT"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Anche il </a:t>
            </a:r>
            <a:r>
              <a:rPr lang="it-IT" b="1"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Consiglio di Stato</a:t>
            </a:r>
            <a:r>
              <a:rPr lang="it-IT"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rileva che l’algoritmo applicato nella T.U.N. si limita a evitare </a:t>
            </a:r>
            <a:r>
              <a:rPr lang="it-IT" b="1"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incrementi negativi</a:t>
            </a:r>
            <a:r>
              <a:rPr lang="it-IT"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ma </a:t>
            </a:r>
            <a:r>
              <a:rPr lang="it-IT" b="1"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non mira a garantire la progressività reale più che proporzionale</a:t>
            </a:r>
            <a:r>
              <a:rPr lang="it-IT"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t>
            </a:r>
            <a:endParaRPr lang="it-IT" dirty="0">
              <a:highlight>
                <a:srgbClr val="00FFFF"/>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it-IT"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09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lnSpcReduction="2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sz="26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Il legislatore e la progressione «più che proporzionale»</a:t>
            </a:r>
            <a:endParaRPr lang="it-IT" sz="2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principio dell’incremento più che proporzionale, come inteso anche dal Consiglio di Stato:</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è </a:t>
            </a: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stato già </a:t>
            </a:r>
            <a:r>
              <a:rPr lang="it-IT"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recepito dalla tabella milanese</a:t>
            </a: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sin dal 1996</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è stato </a:t>
            </a:r>
            <a:r>
              <a:rPr lang="it-IT"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espressamente previsto dal legislatore</a:t>
            </a: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sia all’art. 139, co. 1, lett. a), sia all’art. 138, co. 2, lett. c) Cod. Ass.</a:t>
            </a:r>
          </a:p>
          <a:p>
            <a:pPr algn="just">
              <a:lnSpc>
                <a:spcPct val="115000"/>
              </a:lnSpc>
              <a:spcAft>
                <a:spcPts val="800"/>
              </a:spcAft>
            </a:pPr>
            <a:r>
              <a:rPr lang="it-IT"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Art. 139, co. 6</a:t>
            </a: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introduce una progressione numerica precisa e costante: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incremento costante </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di </a:t>
            </a:r>
            <a:r>
              <a:rPr lang="it-IT"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1.1%</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 le invalidità dall’1% al 5%</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incremento costante </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di </a:t>
            </a:r>
            <a:r>
              <a:rPr lang="it-IT"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1.2% </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per </a:t>
            </a: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le invalidità dal 6% al 9%</a:t>
            </a:r>
          </a:p>
          <a:p>
            <a:pPr algn="just">
              <a:lnSpc>
                <a:spcPct val="115000"/>
              </a:lnSpc>
              <a:spcAft>
                <a:spcPts val="800"/>
              </a:spcAft>
            </a:pPr>
            <a:r>
              <a:rPr lang="it-IT"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Questo schema è </a:t>
            </a:r>
            <a:r>
              <a:rPr lang="it-IT" sz="2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identico a quello adottato dalla tabella milanese</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e </a:t>
            </a:r>
            <a:r>
              <a:rPr lang="it-IT" sz="2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solo parzialmente recepito</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dalla tabella romana</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limitatamente alle micro-permanenti.</a:t>
            </a:r>
          </a:p>
          <a:p>
            <a:pPr algn="just"/>
            <a:endParaRPr lang="it-IT" sz="2000"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72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E6662-0BFE-B783-F47D-1E7E1A711CD5}"/>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F4628E62-DE29-8F2D-EABB-428533D7C2DE}"/>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72F412EF-BBC1-451B-AD15-FF09FF630822}"/>
              </a:ext>
            </a:extLst>
          </p:cNvPr>
          <p:cNvSpPr>
            <a:spLocks noGrp="1"/>
          </p:cNvSpPr>
          <p:nvPr>
            <p:ph type="subTitle" idx="1"/>
          </p:nvPr>
        </p:nvSpPr>
        <p:spPr>
          <a:xfrm>
            <a:off x="850605" y="414670"/>
            <a:ext cx="10419907" cy="6005180"/>
          </a:xfrm>
        </p:spPr>
        <p:txBody>
          <a:bodyPr>
            <a:normAutofit fontScale="77500" lnSpcReduction="20000"/>
          </a:bodyPr>
          <a:lstStyle/>
          <a:p>
            <a:r>
              <a:rPr lang="it-IT" sz="2800" b="1" dirty="0">
                <a:solidFill>
                  <a:srgbClr val="0070C0"/>
                </a:solidFill>
                <a:uFill>
                  <a:solidFill>
                    <a:srgbClr val="000000"/>
                  </a:solidFill>
                </a:uFill>
                <a:latin typeface="Times New Roman" panose="02020603050405020304" pitchFamily="18" charset="0"/>
                <a:ea typeface="Arial Unicode MS"/>
                <a:cs typeface="Times New Roman" panose="02020603050405020304" pitchFamily="18" charset="0"/>
              </a:rPr>
              <a:t>COSA È LA SOFERENZA SOGGETTIVA INTERIORE </a:t>
            </a:r>
            <a:r>
              <a:rPr lang="it-IT" sz="2800" b="1" dirty="0">
                <a:solidFill>
                  <a:srgbClr val="0070C0"/>
                </a:solidFill>
                <a:effectLst/>
                <a:uFill>
                  <a:solidFill>
                    <a:srgbClr val="000000"/>
                  </a:solidFill>
                </a:uFill>
                <a:latin typeface="Times New Roman" panose="02020603050405020304" pitchFamily="18" charset="0"/>
                <a:ea typeface="Arial Unicode MS"/>
                <a:cs typeface="Times New Roman" panose="02020603050405020304" pitchFamily="18" charset="0"/>
              </a:rPr>
              <a:t>DA LESIONE DEL BENE SALUTE? </a:t>
            </a:r>
            <a:r>
              <a:rPr lang="it-IT" sz="2800" b="1" dirty="0">
                <a:solidFill>
                  <a:srgbClr val="0070C0"/>
                </a:solidFill>
                <a:uFill>
                  <a:solidFill>
                    <a:srgbClr val="000000"/>
                  </a:solidFill>
                </a:uFill>
                <a:latin typeface="Times New Roman" panose="02020603050405020304" pitchFamily="18" charset="0"/>
                <a:ea typeface="Arial Unicode MS"/>
                <a:cs typeface="Times New Roman" panose="02020603050405020304" pitchFamily="18" charset="0"/>
              </a:rPr>
              <a:t>CHI LA ACCERTA?</a:t>
            </a:r>
            <a:endParaRPr lang="it-IT" sz="2800" b="1" dirty="0">
              <a:solidFill>
                <a:srgbClr val="0070C0"/>
              </a:solidFill>
              <a:uFill>
                <a:solidFill>
                  <a:srgbClr val="000000"/>
                </a:solidFill>
              </a:uFill>
              <a:latin typeface="Times New Roman" panose="02020603050405020304" pitchFamily="18" charset="0"/>
              <a:ea typeface="Arial Unicode MS"/>
              <a:cs typeface="Arial Unicode MS"/>
            </a:endParaRPr>
          </a:p>
          <a:p>
            <a:pPr algn="just"/>
            <a:r>
              <a:rPr lang="it-IT" sz="2400" b="1" dirty="0">
                <a:solidFill>
                  <a:srgbClr val="FF0000"/>
                </a:solidFill>
                <a:highlight>
                  <a:srgbClr val="00FFFF"/>
                </a:highlight>
                <a:uFill>
                  <a:solidFill>
                    <a:srgbClr val="000000"/>
                  </a:solidFill>
                </a:uFill>
                <a:latin typeface="Times New Roman" panose="02020603050405020304" pitchFamily="18" charset="0"/>
                <a:ea typeface="Arial Unicode MS"/>
                <a:cs typeface="Times New Roman" panose="02020603050405020304" pitchFamily="18" charset="0"/>
              </a:rPr>
              <a:t>La mia opinione è la seguente.</a:t>
            </a:r>
          </a:p>
          <a:p>
            <a:pPr algn="just"/>
            <a:r>
              <a:rPr lang="it-IT" sz="2400" b="1" dirty="0">
                <a:solidFill>
                  <a:srgbClr val="FF0000"/>
                </a:solidFill>
                <a:uFill>
                  <a:solidFill>
                    <a:srgbClr val="000000"/>
                  </a:solidFill>
                </a:uFill>
                <a:latin typeface="Times New Roman" panose="02020603050405020304" pitchFamily="18" charset="0"/>
                <a:ea typeface="Arial Unicode MS"/>
                <a:cs typeface="Times New Roman" panose="02020603050405020304" pitchFamily="18" charset="0"/>
              </a:rPr>
              <a:t>La </a:t>
            </a:r>
            <a:r>
              <a:rPr lang="it-IT" sz="2400" b="1" dirty="0">
                <a:solidFill>
                  <a:srgbClr val="FF0000"/>
                </a:solidFill>
                <a:effectLst/>
                <a:uFill>
                  <a:solidFill>
                    <a:srgbClr val="000000"/>
                  </a:solidFill>
                </a:uFill>
                <a:latin typeface="Times New Roman" panose="02020603050405020304" pitchFamily="18" charset="0"/>
                <a:ea typeface="Arial Unicode MS"/>
                <a:cs typeface="Times New Roman" panose="02020603050405020304" pitchFamily="18" charset="0"/>
              </a:rPr>
              <a:t>sofferenza soggettiva interiore non è un</a:t>
            </a:r>
            <a:r>
              <a:rPr lang="it-IT" sz="2400" b="1" i="1" dirty="0">
                <a:solidFill>
                  <a:srgbClr val="FF0000"/>
                </a:solidFill>
                <a:effectLst/>
                <a:uFill>
                  <a:solidFill>
                    <a:srgbClr val="000000"/>
                  </a:solidFill>
                </a:uFill>
                <a:latin typeface="Times New Roman" panose="02020603050405020304" pitchFamily="18" charset="0"/>
                <a:ea typeface="Arial Unicode MS"/>
                <a:cs typeface="Times New Roman" panose="02020603050405020304" pitchFamily="18" charset="0"/>
              </a:rPr>
              <a:t> unicum</a:t>
            </a:r>
            <a:r>
              <a:rPr lang="it-IT" sz="2400" b="1" dirty="0">
                <a:solidFill>
                  <a:srgbClr val="FF0000"/>
                </a:solidFill>
                <a:effectLst/>
                <a:uFill>
                  <a:solidFill>
                    <a:srgbClr val="000000"/>
                  </a:solidFill>
                </a:uFill>
                <a:latin typeface="Times New Roman" panose="02020603050405020304" pitchFamily="18" charset="0"/>
                <a:ea typeface="Arial Unicode MS"/>
                <a:cs typeface="Times New Roman" panose="02020603050405020304" pitchFamily="18" charset="0"/>
              </a:rPr>
              <a:t>, ma può essere declinata in tre differenti contenuti</a:t>
            </a:r>
            <a:r>
              <a:rPr lang="it-IT" sz="2400" b="1"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a:t>
            </a:r>
            <a:endParaRPr lang="it-IT" sz="24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lgn="just"/>
            <a:r>
              <a:rPr lang="it-IT" sz="2400" b="1" dirty="0">
                <a:solidFill>
                  <a:srgbClr val="000000"/>
                </a:solidFill>
                <a:effectLst/>
                <a:highlight>
                  <a:srgbClr val="00FFFF"/>
                </a:highlight>
                <a:uFill>
                  <a:solidFill>
                    <a:srgbClr val="000000"/>
                  </a:solidFill>
                </a:uFill>
                <a:latin typeface="Times New Roman" panose="02020603050405020304" pitchFamily="18" charset="0"/>
                <a:ea typeface="Arial Unicode MS"/>
                <a:cs typeface="Times New Roman" panose="02020603050405020304" pitchFamily="18" charset="0"/>
              </a:rPr>
              <a:t> </a:t>
            </a:r>
            <a:r>
              <a:rPr lang="it-IT" sz="2400"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la “sofferenza fisica</a:t>
            </a:r>
            <a:r>
              <a:rPr lang="it-IT" sz="2400" dirty="0">
                <a:solidFill>
                  <a:srgbClr val="000000"/>
                </a:solidFill>
                <a:effectLst/>
                <a:highlight>
                  <a:srgbClr val="00FFFF"/>
                </a:highlight>
                <a:uFill>
                  <a:solidFill>
                    <a:srgbClr val="000000"/>
                  </a:solidFill>
                </a:uFill>
                <a:latin typeface="Times New Roman" panose="02020603050405020304" pitchFamily="18" charset="0"/>
                <a:ea typeface="Arial Unicode MS"/>
                <a:cs typeface="Arial Unicode MS"/>
              </a:rPr>
              <a:t>” </a:t>
            </a:r>
            <a:r>
              <a:rPr lang="it-IT" sz="2400"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costituita dal </a:t>
            </a:r>
            <a:r>
              <a:rPr lang="it-IT" sz="2400"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dolore nocicettivo</a:t>
            </a:r>
            <a:r>
              <a:rPr lang="it-IT" sz="2400"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a:t>
            </a:r>
            <a:endParaRPr lang="it-IT" sz="2400" dirty="0">
              <a:solidFill>
                <a:srgbClr val="000000"/>
              </a:solidFill>
              <a:highlight>
                <a:srgbClr val="FFFF00"/>
              </a:highlight>
              <a:uFill>
                <a:solidFill>
                  <a:srgbClr val="000000"/>
                </a:solidFill>
              </a:uFill>
              <a:latin typeface="Calibri" panose="020F0502020204030204" pitchFamily="34" charset="0"/>
              <a:ea typeface="Arial Unicode MS"/>
              <a:cs typeface="Arial Unicode MS"/>
            </a:endParaRPr>
          </a:p>
          <a:p>
            <a:pPr marL="342900" lvl="0" indent="-342900" algn="just">
              <a:lnSpc>
                <a:spcPct val="115000"/>
              </a:lnSpc>
              <a:spcAft>
                <a:spcPts val="1000"/>
              </a:spcAft>
              <a:buFont typeface="+mj-lt"/>
              <a:buAutoNum type="alphaLcParenR"/>
              <a:tabLst>
                <a:tab pos="270510" algn="l"/>
              </a:tabLst>
            </a:pPr>
            <a: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t>la “</a:t>
            </a:r>
            <a:r>
              <a:rPr lang="it-IT" sz="2400"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sofferenza menomazione-correlata</a:t>
            </a:r>
            <a: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t>”, intesa quest’ultima come </a:t>
            </a:r>
            <a:r>
              <a:rPr lang="it-IT" sz="2400" dirty="0">
                <a:solidFill>
                  <a:srgbClr val="FF0000"/>
                </a:solidFill>
                <a:effectLst/>
                <a:uFill>
                  <a:solidFill>
                    <a:srgbClr val="000000"/>
                  </a:solidFill>
                </a:uFill>
                <a:latin typeface="Times New Roman" panose="02020603050405020304" pitchFamily="18" charset="0"/>
                <a:ea typeface="Arial Unicode MS"/>
                <a:cs typeface="Arial Unicode MS"/>
              </a:rPr>
              <a:t>conseguenza immediata e diretta del danno biologico permanente e temporaneo;</a:t>
            </a:r>
          </a:p>
          <a:p>
            <a:pPr marL="342900" lvl="0" indent="-342900" algn="just">
              <a:lnSpc>
                <a:spcPct val="115000"/>
              </a:lnSpc>
              <a:spcAft>
                <a:spcPts val="1000"/>
              </a:spcAft>
              <a:buFont typeface="+mj-lt"/>
              <a:buAutoNum type="alphaLcParenR"/>
              <a:tabLst>
                <a:tab pos="270510" algn="l"/>
              </a:tabLst>
            </a:pPr>
            <a: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t>“</a:t>
            </a:r>
            <a:r>
              <a:rPr lang="it-IT" sz="2400"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gli altri pregiudizi ricompresi nella sofferenza interiore”: la tristezza, “</a:t>
            </a:r>
            <a:r>
              <a:rPr lang="it-IT" sz="2400" i="1"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il dolore dell'animo, la vergogna, la disistima di sé, la paura, la disperazione</a:t>
            </a:r>
            <a:r>
              <a:rPr lang="it-IT" sz="2400" dirty="0">
                <a:solidFill>
                  <a:srgbClr val="FF0000"/>
                </a:solidFill>
                <a:effectLst/>
                <a:uFill>
                  <a:solidFill>
                    <a:srgbClr val="000000"/>
                  </a:solidFill>
                </a:uFill>
                <a:latin typeface="Times New Roman" panose="02020603050405020304" pitchFamily="18" charset="0"/>
                <a:ea typeface="Arial Unicode MS"/>
                <a:cs typeface="Arial Unicode MS"/>
              </a:rPr>
              <a:t>”, ecc</a:t>
            </a:r>
            <a: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t>. (citati dalla </a:t>
            </a:r>
            <a:r>
              <a:rPr lang="it-IT" sz="2400"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ordinanza decalogo n 7513/2018).</a:t>
            </a:r>
            <a:r>
              <a:rPr lang="it-IT" sz="2400" dirty="0">
                <a:solidFill>
                  <a:srgbClr val="000000"/>
                </a:solidFill>
                <a:effectLst/>
                <a:uFill>
                  <a:solidFill>
                    <a:srgbClr val="000000"/>
                  </a:solidFill>
                </a:uFill>
                <a:latin typeface="Times New Roman" panose="02020603050405020304" pitchFamily="18" charset="0"/>
                <a:ea typeface="Arial Unicode MS"/>
                <a:cs typeface="Arial Unicode MS"/>
              </a:rPr>
              <a:t>   </a:t>
            </a:r>
            <a:endParaRPr lang="it-IT" sz="2400" dirty="0">
              <a:solidFill>
                <a:srgbClr val="000000"/>
              </a:solidFill>
              <a:effectLst/>
              <a:uFill>
                <a:solidFill>
                  <a:srgbClr val="000000"/>
                </a:solidFill>
              </a:uFill>
              <a:latin typeface="Calibri" panose="020F0502020204030204" pitchFamily="34" charset="0"/>
              <a:ea typeface="Arial Unicode MS"/>
              <a:cs typeface="Arial Unicode MS"/>
            </a:endParaRPr>
          </a:p>
          <a:p>
            <a:pPr algn="just"/>
            <a:r>
              <a:rPr lang="it-IT" sz="2400" b="1"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La “sofferenza fisica” </a:t>
            </a:r>
            <a:r>
              <a:rPr lang="it-IT" sz="2400" b="1" dirty="0">
                <a:solidFill>
                  <a:srgbClr val="000000"/>
                </a:solidFill>
                <a:effectLst/>
                <a:highlight>
                  <a:srgbClr val="00FF00"/>
                </a:highlight>
                <a:uFill>
                  <a:solidFill>
                    <a:srgbClr val="000000"/>
                  </a:solidFill>
                </a:uFill>
                <a:latin typeface="Times New Roman" panose="02020603050405020304" pitchFamily="18" charset="0"/>
                <a:ea typeface="Arial Unicode MS"/>
                <a:cs typeface="Times New Roman" panose="02020603050405020304" pitchFamily="18" charset="0"/>
              </a:rPr>
              <a:t>sub a) senz’altro rientra nella competenza del medico legale</a:t>
            </a:r>
            <a:r>
              <a:rPr lang="it-IT" sz="24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 </a:t>
            </a:r>
            <a:r>
              <a:rPr lang="it-IT" sz="2400" dirty="0">
                <a:solidFill>
                  <a:srgbClr val="FF0000"/>
                </a:solidFill>
                <a:effectLst/>
                <a:uFill>
                  <a:solidFill>
                    <a:srgbClr val="000000"/>
                  </a:solidFill>
                </a:uFill>
                <a:latin typeface="Times New Roman" panose="02020603050405020304" pitchFamily="18" charset="0"/>
                <a:ea typeface="Arial Unicode MS"/>
                <a:cs typeface="Times New Roman" panose="02020603050405020304" pitchFamily="18" charset="0"/>
              </a:rPr>
              <a:t>al quale solo</a:t>
            </a:r>
            <a:r>
              <a:rPr lang="it-IT" sz="2400" dirty="0">
                <a:solidFill>
                  <a:srgbClr val="FF0000"/>
                </a:solidFill>
                <a:effectLst/>
                <a:uFill>
                  <a:solidFill>
                    <a:srgbClr val="000000"/>
                  </a:solidFill>
                </a:uFill>
                <a:latin typeface="Times New Roman" panose="02020603050405020304" pitchFamily="18" charset="0"/>
                <a:ea typeface="Arial Unicode MS"/>
                <a:cs typeface="Arial Unicode MS"/>
              </a:rPr>
              <a:t> ne compete l’accertamento in concreto, specificandone il grado e l’eventuale terapia antidolorifica. </a:t>
            </a:r>
          </a:p>
          <a:p>
            <a:pPr algn="just"/>
            <a:r>
              <a:rPr lang="it-IT" sz="2400" b="1" dirty="0">
                <a:solidFill>
                  <a:srgbClr val="000000"/>
                </a:solidFill>
                <a:effectLst/>
                <a:uFill>
                  <a:solidFill>
                    <a:srgbClr val="000000"/>
                  </a:solidFill>
                </a:uFill>
                <a:latin typeface="Times New Roman" panose="02020603050405020304" pitchFamily="18" charset="0"/>
                <a:ea typeface="Arial Unicode MS"/>
                <a:cs typeface="Arial Unicode MS"/>
              </a:rPr>
              <a:t>Anche la “</a:t>
            </a:r>
            <a:r>
              <a:rPr lang="it-IT" sz="2400" b="1" dirty="0">
                <a:solidFill>
                  <a:srgbClr val="000000"/>
                </a:solidFill>
                <a:effectLst/>
                <a:highlight>
                  <a:srgbClr val="00FF00"/>
                </a:highlight>
                <a:uFill>
                  <a:solidFill>
                    <a:srgbClr val="000000"/>
                  </a:solidFill>
                </a:uFill>
                <a:latin typeface="Times New Roman" panose="02020603050405020304" pitchFamily="18" charset="0"/>
                <a:ea typeface="Arial Unicode MS"/>
                <a:cs typeface="Arial Unicode MS"/>
              </a:rPr>
              <a:t>sofferenza menomazione-correlata” sub b) rientra nella competenza del medico legale </a:t>
            </a:r>
          </a:p>
          <a:p>
            <a:pPr algn="just"/>
            <a:r>
              <a:rPr lang="it-IT" sz="2400" b="1" dirty="0">
                <a:solidFill>
                  <a:srgbClr val="000000"/>
                </a:solidFill>
                <a:effectLst/>
                <a:uFill>
                  <a:solidFill>
                    <a:srgbClr val="000000"/>
                  </a:solidFill>
                </a:uFill>
                <a:latin typeface="Times New Roman" panose="02020603050405020304" pitchFamily="18" charset="0"/>
                <a:ea typeface="Arial Unicode MS"/>
                <a:cs typeface="Arial Unicode MS"/>
              </a:rPr>
              <a:t>(</a:t>
            </a:r>
            <a:r>
              <a:rPr kumimoji="0" lang="it-IT" sz="2400" b="1"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Solamente “</a:t>
            </a:r>
            <a:r>
              <a:rPr kumimoji="0" lang="it-IT" sz="2400" b="1" i="0" u="none" strike="noStrike" kern="1200" cap="none" spc="0" normalizeH="0" baseline="0" noProof="0" dirty="0">
                <a:ln>
                  <a:noFill/>
                </a:ln>
                <a:solidFill>
                  <a:srgbClr val="000000"/>
                </a:solidFill>
                <a:effectLst/>
                <a:highlight>
                  <a:srgbClr val="00FF00"/>
                </a:highlight>
                <a:uLnTx/>
                <a:uFill>
                  <a:solidFill>
                    <a:srgbClr val="000000"/>
                  </a:solidFill>
                </a:uFill>
                <a:latin typeface="Times New Roman" panose="02020603050405020304" pitchFamily="18" charset="0"/>
                <a:ea typeface="Arial Unicode MS"/>
                <a:cs typeface="Arial Unicode MS"/>
              </a:rPr>
              <a:t>gli altri pregiudizi ricompresi nella sofferenza interiore” sub c) sono invece rimessi all’accertamento del giudice con altre modalità e/o altri ausiliari (C.T.U. psichiatra forense o psicologo giuridico)</a:t>
            </a:r>
            <a:r>
              <a:rPr kumimoji="0" lang="it-IT" sz="2400" b="1"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a:t>
            </a:r>
            <a:r>
              <a:rPr kumimoji="0" lang="it-IT" sz="24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 Trattasi di altri pregiudizi (“</a:t>
            </a:r>
            <a:r>
              <a:rPr kumimoji="0" lang="it-IT" sz="2400" b="0" i="1"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dolore dell'animo, la vergogna, la disistima di sé, la paura, la disperazione</a:t>
            </a:r>
            <a:r>
              <a:rPr kumimoji="0" lang="it-IT" sz="24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 </a:t>
            </a:r>
            <a:r>
              <a:rPr kumimoji="0" lang="it-IT" sz="2400" b="1"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ulteriori rispetto a quelli descritti sub a) e b)</a:t>
            </a:r>
            <a:r>
              <a:rPr kumimoji="0" lang="it-IT" sz="2400" b="0"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 che non degenerano in danno biologico-psichico </a:t>
            </a:r>
            <a:r>
              <a:rPr kumimoji="0" lang="it-IT" sz="2400" b="1" i="0" u="none" strike="noStrike" kern="1200" cap="none" spc="0" normalizeH="0" baseline="0" noProof="0" dirty="0">
                <a:ln>
                  <a:noFill/>
                </a:ln>
                <a:solidFill>
                  <a:srgbClr val="000000"/>
                </a:solidFill>
                <a:effectLst/>
                <a:uLnTx/>
                <a:uFill>
                  <a:solidFill>
                    <a:srgbClr val="000000"/>
                  </a:solidFill>
                </a:uFill>
                <a:latin typeface="Times New Roman" panose="02020603050405020304" pitchFamily="18" charset="0"/>
                <a:ea typeface="Arial Unicode MS"/>
                <a:cs typeface="Arial Unicode MS"/>
              </a:rPr>
              <a:t>ed attengono esclusivamente alla sfera interiore</a:t>
            </a:r>
            <a:r>
              <a:rPr kumimoji="0" lang="it-IT" sz="2400" b="1" i="0" u="none" strike="noStrike" kern="1200" cap="none" spc="0" normalizeH="0" baseline="0" noProof="0" dirty="0">
                <a:ln>
                  <a:noFill/>
                </a:ln>
                <a:solidFill>
                  <a:srgbClr val="000000"/>
                </a:solidFill>
                <a:uLnTx/>
                <a:uFill>
                  <a:solidFill>
                    <a:srgbClr val="000000"/>
                  </a:solidFill>
                </a:uFill>
                <a:latin typeface="Times New Roman" panose="02020603050405020304" pitchFamily="18" charset="0"/>
                <a:ea typeface="Arial Unicode MS"/>
                <a:cs typeface="Arial Unicode MS"/>
              </a:rPr>
              <a:t>.</a:t>
            </a:r>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92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70000" lnSpcReduction="20000"/>
          </a:bodyPr>
          <a:lstStyle/>
          <a:p>
            <a:r>
              <a:rPr lang="it-IT"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IL NUOVO QUESITO MEDICO LEGALE – EDIZIONI 2021 e 2024</a:t>
            </a:r>
            <a:endParaRPr lang="it-IT"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it-IT" sz="2100" b="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L’Osservatorio di Milano, con la Tabella edizione 2021 (confermata nel 2024)</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 </a:t>
            </a:r>
            <a:r>
              <a:rPr lang="it-IT" sz="2100" b="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ha deciso di approvare anche un nuovo quesito medico legale</a:t>
            </a:r>
            <a:r>
              <a:rPr lang="it-IT" sz="2100" b="1" dirty="0">
                <a:solidFill>
                  <a:srgbClr val="FF0000"/>
                </a:solidFill>
                <a:highlight>
                  <a:srgbClr val="FFFF00"/>
                </a:highlight>
                <a:uFill>
                  <a:solidFill>
                    <a:srgbClr val="000000"/>
                  </a:solidFill>
                </a:uFill>
                <a:latin typeface="Times New Roman" panose="02020603050405020304" pitchFamily="18" charset="0"/>
                <a:ea typeface="Arial Unicode MS"/>
                <a:cs typeface="Arial Unicode MS"/>
              </a:rPr>
              <a:t>. Il CTU dovrà accertare per il danno biologico temporaneo e permanente (tra l’altro): </a:t>
            </a:r>
            <a:endParaRPr lang="it-IT" sz="2100"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endParaRPr>
          </a:p>
          <a:p>
            <a:pPr algn="just">
              <a:lnSpc>
                <a:spcPct val="120000"/>
              </a:lnSpc>
              <a:spcBef>
                <a:spcPts val="0"/>
              </a:spcBef>
            </a:pPr>
            <a:r>
              <a:rPr lang="it-IT" sz="2100" dirty="0">
                <a:solidFill>
                  <a:srgbClr val="000000"/>
                </a:solidFill>
                <a:effectLst/>
                <a:uFill>
                  <a:solidFill>
                    <a:srgbClr val="000000"/>
                  </a:solidFill>
                </a:uFill>
                <a:latin typeface="Times New Roman" panose="02020603050405020304" pitchFamily="18" charset="0"/>
                <a:ea typeface="Arial Unicode MS"/>
                <a:cs typeface="Arial Unicode MS"/>
              </a:rPr>
              <a:t>- </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quali attività della vita quotidiana siano state precluse o limitate; </a:t>
            </a:r>
          </a:p>
          <a:p>
            <a:pPr algn="just">
              <a:lnSpc>
                <a:spcPct val="120000"/>
              </a:lnSpc>
              <a:spcBef>
                <a:spcPts val="0"/>
              </a:spcBef>
            </a:pP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 la capacità o </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meno del soggetto di percepire gli effetti della malattia e della menomazione permanente sul </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fare quotidiano</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a:t>
            </a:r>
          </a:p>
          <a:p>
            <a:pPr lvl="0" algn="just">
              <a:lnSpc>
                <a:spcPct val="120000"/>
              </a:lnSpc>
              <a:spcBef>
                <a:spcPts val="0"/>
              </a:spcBef>
            </a:pPr>
            <a:r>
              <a:rPr lang="it-IT" sz="2100" b="1" i="1" dirty="0">
                <a:solidFill>
                  <a:srgbClr val="000000"/>
                </a:solidFill>
                <a:effectLst/>
                <a:uFill>
                  <a:solidFill>
                    <a:srgbClr val="000000"/>
                  </a:solidFill>
                </a:uFill>
                <a:latin typeface="Times New Roman" panose="02020603050405020304" pitchFamily="18" charset="0"/>
                <a:ea typeface="Calibri" panose="020F0502020204030204" pitchFamily="34" charset="0"/>
              </a:rPr>
              <a:t>- quale sia stato il grado di sofferenza fisica, costituito dall’eventuale </a:t>
            </a:r>
            <a:r>
              <a:rPr lang="it-IT" sz="2100" b="1" i="1" dirty="0">
                <a:solidFill>
                  <a:srgbClr val="000000"/>
                </a:solidFill>
                <a:effectLst/>
                <a:highlight>
                  <a:srgbClr val="FFFF00"/>
                </a:highlight>
                <a:uFill>
                  <a:solidFill>
                    <a:srgbClr val="000000"/>
                  </a:solidFill>
                </a:uFill>
                <a:latin typeface="Times New Roman" panose="02020603050405020304" pitchFamily="18" charset="0"/>
                <a:ea typeface="Calibri" panose="020F0502020204030204" pitchFamily="34" charset="0"/>
              </a:rPr>
              <a:t>dolore nocicettivo</a:t>
            </a:r>
            <a:r>
              <a:rPr lang="it-IT" sz="2100" b="1" i="1" dirty="0">
                <a:solidFill>
                  <a:srgbClr val="000000"/>
                </a:solidFill>
                <a:effectLst/>
                <a:uFill>
                  <a:solidFill>
                    <a:srgbClr val="000000"/>
                  </a:solidFill>
                </a:uFill>
                <a:latin typeface="Times New Roman" panose="02020603050405020304" pitchFamily="18" charset="0"/>
                <a:ea typeface="Calibri" panose="020F0502020204030204" pitchFamily="34" charset="0"/>
              </a:rPr>
              <a:t>, specificandone la terapia antidolorifica;</a:t>
            </a:r>
            <a:endParaRPr lang="it-IT" sz="2100" b="1" dirty="0">
              <a:solidFill>
                <a:srgbClr val="000000"/>
              </a:solidFill>
              <a:effectLst/>
              <a:highlight>
                <a:srgbClr val="FFFF00"/>
              </a:highlight>
              <a:uFill>
                <a:solidFill>
                  <a:srgbClr val="000000"/>
                </a:solidFill>
              </a:uFill>
              <a:latin typeface="Calibri" panose="020F0502020204030204" pitchFamily="34" charset="0"/>
              <a:ea typeface="Calibri" panose="020F0502020204030204" pitchFamily="34" charset="0"/>
            </a:endParaRPr>
          </a:p>
          <a:p>
            <a:pPr algn="just">
              <a:lnSpc>
                <a:spcPct val="120000"/>
              </a:lnSpc>
              <a:spcBef>
                <a:spcPts val="0"/>
              </a:spcBef>
            </a:pP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quale sia stato il trattamento terapeutico</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a:t>
            </a:r>
          </a:p>
          <a:p>
            <a:pPr algn="just">
              <a:lnSpc>
                <a:spcPct val="120000"/>
              </a:lnSpc>
              <a:spcBef>
                <a:spcPts val="0"/>
              </a:spcBef>
            </a:pP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 quali siano stati gli eventuali </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trattamenti riabilitativi</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a:t>
            </a:r>
          </a:p>
          <a:p>
            <a:pPr algn="just">
              <a:lnSpc>
                <a:spcPct val="120000"/>
              </a:lnSpc>
              <a:spcBef>
                <a:spcPts val="0"/>
              </a:spcBef>
            </a:pP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 quale sia stata la durata dei </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ricoveri ospedalieri</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a:t>
            </a:r>
          </a:p>
          <a:p>
            <a:pPr algn="just">
              <a:lnSpc>
                <a:spcPct val="120000"/>
              </a:lnSpc>
              <a:spcBef>
                <a:spcPts val="0"/>
              </a:spcBef>
            </a:pP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 la necessità </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di terapie continuative o di presidi protesici e/o dell’ausilio di terzi</a:t>
            </a: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a:t>
            </a:r>
          </a:p>
          <a:p>
            <a:pPr marL="342900" indent="-342900" algn="just">
              <a:lnSpc>
                <a:spcPct val="120000"/>
              </a:lnSpc>
              <a:spcBef>
                <a:spcPts val="0"/>
              </a:spcBef>
              <a:buFontTx/>
              <a:buChar char="-"/>
            </a:pPr>
            <a:r>
              <a:rPr lang="it-IT" sz="2100" dirty="0">
                <a:solidFill>
                  <a:srgbClr val="000000"/>
                </a:solidFill>
                <a:effectLst/>
                <a:uFill>
                  <a:solidFill>
                    <a:srgbClr val="000000"/>
                  </a:solidFill>
                </a:uFill>
                <a:latin typeface="Times New Roman" panose="02020603050405020304" pitchFamily="18" charset="0"/>
                <a:ea typeface="Arial Unicode MS"/>
                <a:cs typeface="Arial Unicode MS"/>
              </a:rPr>
              <a:t>gli ulteriori elementi necessari o utili, in relazione alle peculiarità della fattispecie concreta.</a:t>
            </a:r>
          </a:p>
          <a:p>
            <a:pPr algn="just">
              <a:lnSpc>
                <a:spcPct val="120000"/>
              </a:lnSpc>
              <a:spcBef>
                <a:spcPts val="0"/>
              </a:spcBef>
            </a:pPr>
            <a:r>
              <a:rPr lang="it-IT" sz="2100" i="1" dirty="0">
                <a:solidFill>
                  <a:srgbClr val="000000"/>
                </a:solidFill>
                <a:effectLst/>
                <a:uFill>
                  <a:solidFill>
                    <a:srgbClr val="000000"/>
                  </a:solidFill>
                </a:uFill>
                <a:latin typeface="Times New Roman" panose="02020603050405020304" pitchFamily="18" charset="0"/>
                <a:ea typeface="Calibri" panose="020F0502020204030204" pitchFamily="34" charset="0"/>
              </a:rPr>
              <a:t>- </a:t>
            </a:r>
            <a:r>
              <a:rPr lang="it-IT" sz="2100" i="1" dirty="0">
                <a:solidFill>
                  <a:srgbClr val="000000"/>
                </a:solidFill>
                <a:effectLst/>
                <a:highlight>
                  <a:srgbClr val="00FFFF"/>
                </a:highlight>
                <a:uFill>
                  <a:solidFill>
                    <a:srgbClr val="000000"/>
                  </a:solidFill>
                </a:uFill>
                <a:latin typeface="Times New Roman" panose="02020603050405020304" pitchFamily="18" charset="0"/>
                <a:ea typeface="Calibri" panose="020F0502020204030204" pitchFamily="34" charset="0"/>
              </a:rPr>
              <a:t>Esprima </a:t>
            </a:r>
            <a:r>
              <a:rPr lang="it-IT" sz="2100" b="1" i="1" dirty="0">
                <a:solidFill>
                  <a:srgbClr val="000000"/>
                </a:solidFill>
                <a:effectLst/>
                <a:highlight>
                  <a:srgbClr val="00FFFF"/>
                </a:highlight>
                <a:uFill>
                  <a:solidFill>
                    <a:srgbClr val="000000"/>
                  </a:solidFill>
                </a:uFill>
                <a:latin typeface="Times New Roman" panose="02020603050405020304" pitchFamily="18" charset="0"/>
                <a:ea typeface="Calibri" panose="020F0502020204030204" pitchFamily="34" charset="0"/>
              </a:rPr>
              <a:t>il CTU la valutazione complessiva della c.d. “sofferenza menomazione-correlata” al danno biologico/dinamico-relazionale temporaneo e permanente: </a:t>
            </a:r>
            <a:r>
              <a:rPr lang="it-IT" sz="2100" b="1" i="1" u="sng" dirty="0">
                <a:solidFill>
                  <a:srgbClr val="000000"/>
                </a:solidFill>
                <a:effectLst/>
                <a:highlight>
                  <a:srgbClr val="00FFFF"/>
                </a:highlight>
                <a:uFill>
                  <a:solidFill>
                    <a:srgbClr val="000000"/>
                  </a:solidFill>
                </a:uFill>
                <a:latin typeface="Times New Roman" panose="02020603050405020304" pitchFamily="18" charset="0"/>
                <a:ea typeface="Calibri" panose="020F0502020204030204" pitchFamily="34" charset="0"/>
              </a:rPr>
              <a:t>assente/lievissima, lieve, media, elevata, elevatissima;</a:t>
            </a:r>
            <a:endParaRPr lang="it-IT" sz="2100" b="1" u="sng" dirty="0">
              <a:solidFill>
                <a:srgbClr val="000000"/>
              </a:solidFill>
              <a:effectLst/>
              <a:highlight>
                <a:srgbClr val="00FFFF"/>
              </a:highlight>
              <a:uFill>
                <a:solidFill>
                  <a:srgbClr val="000000"/>
                </a:solidFill>
              </a:uFill>
              <a:latin typeface="Calibri" panose="020F0502020204030204" pitchFamily="34" charset="0"/>
              <a:ea typeface="Calibri" panose="020F0502020204030204" pitchFamily="34" charset="0"/>
            </a:endParaRPr>
          </a:p>
          <a:p>
            <a:pPr algn="just">
              <a:lnSpc>
                <a:spcPct val="120000"/>
              </a:lnSpc>
            </a:pPr>
            <a:r>
              <a:rPr lang="it-IT" sz="2100" b="1" dirty="0">
                <a:solidFill>
                  <a:srgbClr val="FF0000"/>
                </a:solidFill>
                <a:highlight>
                  <a:srgbClr val="FFFF00"/>
                </a:highlight>
                <a:uFill>
                  <a:solidFill>
                    <a:srgbClr val="000000"/>
                  </a:solidFill>
                </a:uFill>
                <a:latin typeface="Times New Roman" panose="02020603050405020304" pitchFamily="18" charset="0"/>
                <a:ea typeface="Arial Unicode MS"/>
                <a:cs typeface="Arial Unicode MS"/>
              </a:rPr>
              <a:t>Il </a:t>
            </a:r>
            <a:r>
              <a:rPr lang="it-IT" sz="2100" b="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C.T.U. dovrà offrire al giudice tutti gli elementi utili per accertare il grado di “sofferenza menomazione-correlata”</a:t>
            </a:r>
            <a:endParaRPr lang="it-IT" sz="2100"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endParaRPr>
          </a:p>
          <a:p>
            <a:pPr algn="just">
              <a:lnSpc>
                <a:spcPct val="120000"/>
              </a:lnSpc>
            </a:pPr>
            <a:r>
              <a:rPr lang="it-IT" sz="2100" b="1" dirty="0">
                <a:solidFill>
                  <a:srgbClr val="000000"/>
                </a:solidFill>
                <a:effectLst/>
                <a:uFill>
                  <a:solidFill>
                    <a:srgbClr val="000000"/>
                  </a:solidFill>
                </a:uFill>
                <a:latin typeface="Times New Roman" panose="02020603050405020304" pitchFamily="18" charset="0"/>
                <a:ea typeface="Arial Unicode MS"/>
                <a:cs typeface="Arial Unicode MS"/>
              </a:rPr>
              <a:t>Il giudice</a:t>
            </a:r>
            <a:r>
              <a:rPr lang="it-IT" sz="2100" dirty="0">
                <a:solidFill>
                  <a:srgbClr val="000000"/>
                </a:solidFill>
                <a:effectLst/>
                <a:uFill>
                  <a:solidFill>
                    <a:srgbClr val="000000"/>
                  </a:solidFill>
                </a:uFill>
                <a:latin typeface="Times New Roman" panose="02020603050405020304" pitchFamily="18" charset="0"/>
                <a:ea typeface="Arial Unicode MS"/>
                <a:cs typeface="Arial Unicode MS"/>
              </a:rPr>
              <a:t>, </a:t>
            </a:r>
            <a:r>
              <a:rPr lang="it-IT" sz="2100" dirty="0">
                <a:solidFill>
                  <a:srgbClr val="FF0000"/>
                </a:solidFill>
                <a:effectLst/>
                <a:uFill>
                  <a:solidFill>
                    <a:srgbClr val="000000"/>
                  </a:solidFill>
                </a:uFill>
                <a:latin typeface="Times New Roman" panose="02020603050405020304" pitchFamily="18" charset="0"/>
                <a:ea typeface="Arial Unicode MS"/>
                <a:cs typeface="Arial Unicode MS"/>
              </a:rPr>
              <a:t>sulla base delle motivate valutazioni tecniche del C.T.U. medico legale e tenuto conto dei documenti prodotti e </a:t>
            </a:r>
            <a:r>
              <a:rPr lang="it-IT" sz="2100" b="1"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dell’eventuale espletata istruttoria orale</a:t>
            </a:r>
            <a:r>
              <a:rPr lang="it-IT" sz="2100" b="1" dirty="0">
                <a:solidFill>
                  <a:srgbClr val="000000"/>
                </a:solidFill>
                <a:effectLst/>
                <a:highlight>
                  <a:srgbClr val="00FFFF"/>
                </a:highlight>
                <a:uFill>
                  <a:solidFill>
                    <a:srgbClr val="000000"/>
                  </a:solidFill>
                </a:uFill>
                <a:latin typeface="Times New Roman" panose="02020603050405020304" pitchFamily="18" charset="0"/>
                <a:ea typeface="Arial Unicode MS"/>
                <a:cs typeface="Arial Unicode MS"/>
              </a:rPr>
              <a:t>, potrà trarre - in questo modo davvero senza automatismi - </a:t>
            </a:r>
            <a:r>
              <a:rPr lang="it-IT" sz="2100" b="1" dirty="0">
                <a:solidFill>
                  <a:srgbClr val="000000"/>
                </a:solidFill>
                <a:effectLst/>
                <a:highlight>
                  <a:srgbClr val="FFFF00"/>
                </a:highlight>
                <a:uFill>
                  <a:solidFill>
                    <a:srgbClr val="000000"/>
                  </a:solidFill>
                </a:uFill>
                <a:latin typeface="Times New Roman" panose="02020603050405020304" pitchFamily="18" charset="0"/>
                <a:ea typeface="Arial Unicode MS"/>
                <a:cs typeface="Arial Unicode MS"/>
              </a:rPr>
              <a:t>da questa molteplicità di </a:t>
            </a:r>
            <a:r>
              <a:rPr lang="it-IT" sz="2100" b="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a:t>
            </a:r>
            <a:r>
              <a:rPr lang="it-IT" sz="2100" b="1" i="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fatti noti</a:t>
            </a:r>
            <a:r>
              <a:rPr lang="it-IT" sz="2100" b="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 la prova presuntiva dell’esistenza del “</a:t>
            </a:r>
            <a:r>
              <a:rPr lang="it-IT" sz="2100" b="1" i="1" dirty="0">
                <a:solidFill>
                  <a:srgbClr val="FF0000"/>
                </a:solidFill>
                <a:effectLst/>
                <a:highlight>
                  <a:srgbClr val="FFFF00"/>
                </a:highlight>
                <a:uFill>
                  <a:solidFill>
                    <a:srgbClr val="000000"/>
                  </a:solidFill>
                </a:uFill>
                <a:latin typeface="Times New Roman" panose="02020603050405020304" pitchFamily="18" charset="0"/>
                <a:ea typeface="Arial Unicode MS"/>
                <a:cs typeface="Arial Unicode MS"/>
              </a:rPr>
              <a:t>fatto ignorato</a:t>
            </a:r>
            <a:r>
              <a:rPr lang="it-IT" sz="2100" b="1"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 </a:t>
            </a:r>
            <a:r>
              <a:rPr lang="it-IT" sz="2100" b="1" i="1"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ex</a:t>
            </a:r>
            <a:r>
              <a:rPr lang="it-IT" sz="2100" b="1" dirty="0">
                <a:solidFill>
                  <a:srgbClr val="FF0000"/>
                </a:solidFill>
                <a:effectLst/>
                <a:highlight>
                  <a:srgbClr val="00FFFF"/>
                </a:highlight>
                <a:uFill>
                  <a:solidFill>
                    <a:srgbClr val="000000"/>
                  </a:solidFill>
                </a:uFill>
                <a:latin typeface="Times New Roman" panose="02020603050405020304" pitchFamily="18" charset="0"/>
                <a:ea typeface="Arial Unicode MS"/>
                <a:cs typeface="Arial Unicode MS"/>
              </a:rPr>
              <a:t> art. 2727 c.c. consistente nella sofferenza soggettiva interiore, </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47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lnSpcReduction="2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Danno morale: scelte a confronto</a:t>
            </a:r>
            <a:endParaRPr lang="it-IT"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000"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Nel sistema milanese</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il </a:t>
            </a:r>
            <a:r>
              <a:rPr lang="it-IT" sz="2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danno morale</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viene incrementato in misura coerente e trasparente: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0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Dall’1% fini al 33% di invalidità con </a:t>
            </a:r>
            <a:r>
              <a:rPr lang="it-IT" sz="2000" b="1"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aumento progressivo dal 25%  al 50%;</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0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dal 34% di invalidità fino al 100%, con </a:t>
            </a:r>
            <a:r>
              <a:rPr lang="it-IT" sz="2000" b="1"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progressione chiara e costante nella misura del 50%;</a:t>
            </a:r>
            <a:endParaRPr lang="it-IT" sz="20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0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 linea con </a:t>
            </a:r>
            <a:r>
              <a:rPr lang="it-IT" sz="20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l’art. 138, co. 2, lett. f)</a:t>
            </a:r>
            <a:r>
              <a:rPr lang="it-IT" sz="20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Cod. </a:t>
            </a:r>
            <a:r>
              <a:rPr lang="it-IT" sz="2000" kern="100" dirty="0" err="1">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Ass</a:t>
            </a:r>
            <a:r>
              <a:rPr lang="it-IT" sz="20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ed in linea con </a:t>
            </a:r>
            <a:r>
              <a:rPr lang="it-IT" sz="20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Cass</a:t>
            </a:r>
            <a:r>
              <a:rPr lang="it-IT"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0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a:t>
            </a:r>
            <a:r>
              <a:rPr lang="it-IT" sz="2000" kern="100" dirty="0">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sz="20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25164/2020;</a:t>
            </a:r>
            <a:br>
              <a:rPr lang="it-IT" sz="20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br>
            <a:endParaRPr lang="it-IT" sz="20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0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Il </a:t>
            </a:r>
            <a:r>
              <a:rPr lang="it-IT" sz="20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regolamento TUN</a:t>
            </a:r>
            <a:r>
              <a:rPr lang="it-IT" sz="20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invece, ha recepito il criterio della </a:t>
            </a:r>
            <a:r>
              <a:rPr lang="it-IT" sz="20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tabella romana</a:t>
            </a:r>
            <a:r>
              <a:rPr lang="it-IT" sz="20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articolato in </a:t>
            </a:r>
            <a:r>
              <a:rPr lang="it-IT" sz="20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tre curve</a:t>
            </a:r>
            <a:r>
              <a:rPr lang="it-IT" sz="20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di risarcimento del danno morale, privo di semplificazione e fortemente sbilanciato.</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000" kern="100" dirty="0">
                <a:solidFill>
                  <a:srgbClr val="FF0000"/>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a:t>
            </a:r>
            <a:r>
              <a:rPr lang="it-IT" sz="2000" b="1" kern="100" dirty="0">
                <a:solidFill>
                  <a:srgbClr val="FF0000"/>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Consiglio di Stato</a:t>
            </a:r>
            <a:r>
              <a:rPr lang="it-IT" sz="2000" kern="100" dirty="0">
                <a:solidFill>
                  <a:srgbClr val="FF0000"/>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evidenzia il rischio che: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si </a:t>
            </a:r>
            <a:r>
              <a:rPr lang="it-IT" sz="20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affermino </a:t>
            </a:r>
            <a:r>
              <a:rPr lang="it-IT" sz="2000" b="1"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accordi transattivi al ribasso</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ancorati ai valori minimi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tali </a:t>
            </a:r>
            <a:r>
              <a:rPr lang="it-IT" sz="20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prassi siano </a:t>
            </a:r>
            <a:r>
              <a:rPr lang="it-IT" sz="2000" b="1"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non conformi ai consolidati esit</a:t>
            </a:r>
            <a:r>
              <a:rPr lang="it-IT" sz="2000" b="1" kern="100" dirty="0">
                <a:solidFill>
                  <a:srgbClr val="FF0000"/>
                </a:solidFill>
                <a:highlight>
                  <a:srgbClr val="FFFF00"/>
                </a:highlight>
                <a:latin typeface="Times New Roman" panose="02020603050405020304" pitchFamily="18" charset="0"/>
                <a:ea typeface="Aptos" panose="020B0004020202020204" pitchFamily="34" charset="0"/>
                <a:cs typeface="Times New Roman" panose="02020603050405020304" pitchFamily="18" charset="0"/>
              </a:rPr>
              <a:t>i della prassi contenziosa</a:t>
            </a:r>
            <a:endParaRPr lang="it-IT" sz="20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algn="just"/>
            <a:endParaRPr lang="it-IT" dirty="0">
              <a:highlight>
                <a:srgbClr val="FFFF00"/>
              </a:highlight>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00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nSpc>
                <a:spcPct val="115000"/>
              </a:lnSpc>
              <a:spcAft>
                <a:spcPts val="800"/>
              </a:spcAft>
            </a:pP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Le gravi incoerenze matematiche della tabella romana</a:t>
            </a:r>
            <a:endParaRPr lang="it-IT"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Nel mio volume sono evidenziate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contraddizioni logico-matematiche gravi</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nello sviluppo </a:t>
            </a:r>
            <a:r>
              <a:rPr lang="it-IT" sz="2200" kern="100" dirty="0" err="1">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dela</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curva prevista per il danno morale nella tabella romana, tra cui: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dal 50% al 51%</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di invalidità: il “valore massimo” subisce un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ingiustificato decremento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di circa € 50.000</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dal 99% al 100%</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la curva del “valore massimo” indica un ingiustificato incremento; quindi, per un bambino di un anno: il valore massimo aumenta di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€ 494.000</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senza logica risarcitoria coerente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dal 76% al 99%</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i “valori minimi” risultano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superiori ai medi</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e questi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superiori ai massimi</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in violazione della proporzionalità</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Si tratta di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anomalie strutturali</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che rendono la tabella romana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inidonea a garantire uniformità e razionalità logica del risarcimento</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algn="just"/>
            <a:endParaRPr lang="it-IT" sz="20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3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58DE-5990-F942-FFA3-EB3F92C934C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EA6194DA-E5C0-35D6-D945-D1A8D456F51E}"/>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E85820F1-26DF-BB8F-FD26-76EC3D4647EE}"/>
              </a:ext>
            </a:extLst>
          </p:cNvPr>
          <p:cNvSpPr>
            <a:spLocks noGrp="1"/>
          </p:cNvSpPr>
          <p:nvPr>
            <p:ph type="subTitle" idx="1"/>
          </p:nvPr>
        </p:nvSpPr>
        <p:spPr>
          <a:xfrm>
            <a:off x="1544319" y="447675"/>
            <a:ext cx="9399905" cy="5972175"/>
          </a:xfrm>
        </p:spPr>
        <p:txBody>
          <a:bodyPr>
            <a:normAutofit lnSpcReduction="1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Come sono costruite le curve dei valori monetari</a:t>
            </a:r>
          </a:p>
          <a:p>
            <a:pPr algn="just"/>
            <a:r>
              <a:rPr lang="it-IT" dirty="0">
                <a:latin typeface="Times New Roman" panose="02020603050405020304" pitchFamily="18" charset="0"/>
                <a:cs typeface="Times New Roman" panose="02020603050405020304" pitchFamily="18" charset="0"/>
              </a:rPr>
              <a:t>L’art. 138 codice Ass. prevede un sistema di monetizzazione del danno alla persona con postumi superiori al 9% che è basato sui </a:t>
            </a:r>
            <a:r>
              <a:rPr lang="it-IT" dirty="0">
                <a:highlight>
                  <a:srgbClr val="FFFF00"/>
                </a:highlight>
                <a:latin typeface="Times New Roman" panose="02020603050405020304" pitchFamily="18" charset="0"/>
                <a:cs typeface="Times New Roman" panose="02020603050405020304" pitchFamily="18" charset="0"/>
              </a:rPr>
              <a:t>seguenti elementi:</a:t>
            </a:r>
          </a:p>
          <a:p>
            <a:pPr algn="just"/>
            <a:r>
              <a:rPr lang="it-IT" b="1" dirty="0">
                <a:latin typeface="Times New Roman" panose="02020603050405020304" pitchFamily="18" charset="0"/>
                <a:cs typeface="Times New Roman" panose="02020603050405020304" pitchFamily="18" charset="0"/>
              </a:rPr>
              <a:t>a) </a:t>
            </a:r>
            <a:r>
              <a:rPr lang="it-IT" b="1" dirty="0">
                <a:highlight>
                  <a:srgbClr val="FFFF00"/>
                </a:highlight>
                <a:latin typeface="Times New Roman" panose="02020603050405020304" pitchFamily="18" charset="0"/>
                <a:cs typeface="Times New Roman" panose="02020603050405020304" pitchFamily="18" charset="0"/>
              </a:rPr>
              <a:t>il sistema di liquidazione è un sistema “a punto” </a:t>
            </a:r>
            <a:r>
              <a:rPr lang="it-IT" dirty="0">
                <a:latin typeface="Times New Roman" panose="02020603050405020304" pitchFamily="18" charset="0"/>
                <a:cs typeface="Times New Roman" panose="02020603050405020304" pitchFamily="18" charset="0"/>
              </a:rPr>
              <a:t>(questo sistema è imposto dalla norma di legge delegante); quindi il risarcimento si determina </a:t>
            </a:r>
            <a:r>
              <a:rPr lang="it-IT" dirty="0">
                <a:highlight>
                  <a:srgbClr val="00FF00"/>
                </a:highlight>
                <a:latin typeface="Times New Roman" panose="02020603050405020304" pitchFamily="18" charset="0"/>
                <a:cs typeface="Times New Roman" panose="02020603050405020304" pitchFamily="18" charset="0"/>
              </a:rPr>
              <a:t>moltiplicando il numero di punti percentuali che esprimono l’invalidità permanente per una somma di denaro</a:t>
            </a:r>
            <a:r>
              <a:rPr lang="it-IT" dirty="0">
                <a:latin typeface="Times New Roman" panose="02020603050405020304" pitchFamily="18" charset="0"/>
                <a:cs typeface="Times New Roman" panose="02020603050405020304" pitchFamily="18" charset="0"/>
              </a:rPr>
              <a:t>, che varia col variare del grado di invalidità;</a:t>
            </a:r>
          </a:p>
          <a:p>
            <a:pPr algn="just"/>
            <a:r>
              <a:rPr lang="it-IT" b="1" dirty="0">
                <a:latin typeface="Times New Roman" panose="02020603050405020304" pitchFamily="18" charset="0"/>
                <a:cs typeface="Times New Roman" panose="02020603050405020304" pitchFamily="18" charset="0"/>
              </a:rPr>
              <a:t>b) </a:t>
            </a:r>
            <a:r>
              <a:rPr lang="it-IT" b="1" dirty="0">
                <a:highlight>
                  <a:srgbClr val="FFFF00"/>
                </a:highlight>
                <a:latin typeface="Times New Roman" panose="02020603050405020304" pitchFamily="18" charset="0"/>
                <a:cs typeface="Times New Roman" panose="02020603050405020304" pitchFamily="18" charset="0"/>
              </a:rPr>
              <a:t>la tabella disciplina solo le invalidità dal 10% al 100% compres</a:t>
            </a:r>
            <a:r>
              <a:rPr lang="it-IT" b="1" dirty="0">
                <a:latin typeface="Times New Roman" panose="02020603050405020304" pitchFamily="18" charset="0"/>
                <a:cs typeface="Times New Roman" panose="02020603050405020304" pitchFamily="18" charset="0"/>
              </a:rPr>
              <a:t>i</a:t>
            </a:r>
            <a:r>
              <a:rPr lang="it-IT" dirty="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cs typeface="Times New Roman" panose="02020603050405020304" pitchFamily="18" charset="0"/>
              </a:rPr>
              <a:t>c</a:t>
            </a:r>
            <a:r>
              <a:rPr lang="it-IT" b="1" dirty="0">
                <a:latin typeface="Times New Roman" panose="02020603050405020304" pitchFamily="18" charset="0"/>
                <a:cs typeface="Times New Roman" panose="02020603050405020304" pitchFamily="18" charset="0"/>
              </a:rPr>
              <a:t>) </a:t>
            </a:r>
            <a:r>
              <a:rPr lang="it-IT" b="1" dirty="0">
                <a:highlight>
                  <a:srgbClr val="FFFF00"/>
                </a:highlight>
                <a:latin typeface="Times New Roman" panose="02020603050405020304" pitchFamily="18" charset="0"/>
                <a:cs typeface="Times New Roman" panose="02020603050405020304" pitchFamily="18" charset="0"/>
              </a:rPr>
              <a:t>il valore monetario “di partenza”, cioè quello in base al quale è sviluppata l’intera tabella, è pari ad euro 947,30</a:t>
            </a:r>
            <a:r>
              <a:rPr lang="it-IT" dirty="0">
                <a:latin typeface="Times New Roman" panose="02020603050405020304" pitchFamily="18" charset="0"/>
                <a:cs typeface="Times New Roman" panose="02020603050405020304" pitchFamily="18" charset="0"/>
              </a:rPr>
              <a:t>, cioè pari al valore del punto “di partenza” per la liquidazione delle </a:t>
            </a:r>
            <a:r>
              <a:rPr lang="it-IT" dirty="0" err="1">
                <a:latin typeface="Times New Roman" panose="02020603050405020304" pitchFamily="18" charset="0"/>
                <a:cs typeface="Times New Roman" panose="02020603050405020304" pitchFamily="18" charset="0"/>
              </a:rPr>
              <a:t>micropermanenti</a:t>
            </a:r>
            <a:r>
              <a:rPr lang="it-IT" dirty="0">
                <a:latin typeface="Times New Roman" panose="02020603050405020304" pitchFamily="18" charset="0"/>
                <a:cs typeface="Times New Roman" panose="02020603050405020304" pitchFamily="18" charset="0"/>
              </a:rPr>
              <a:t>. Si noti che nella T.U.N., </a:t>
            </a:r>
            <a:r>
              <a:rPr lang="it-IT" b="1" dirty="0">
                <a:highlight>
                  <a:srgbClr val="FFFF00"/>
                </a:highlight>
                <a:latin typeface="Times New Roman" panose="02020603050405020304" pitchFamily="18" charset="0"/>
                <a:cs typeface="Times New Roman" panose="02020603050405020304" pitchFamily="18" charset="0"/>
              </a:rPr>
              <a:t>il valore del punto del solo danno biologico al 10% di invalidità è pari ad Euro 2.612,40</a:t>
            </a:r>
            <a:r>
              <a:rPr lang="it-IT" dirty="0">
                <a:latin typeface="Times New Roman" panose="02020603050405020304" pitchFamily="18" charset="0"/>
                <a:cs typeface="Times New Roman" panose="02020603050405020304" pitchFamily="18" charset="0"/>
              </a:rPr>
              <a:t>, esattamente pari al corrispondente valore della Tabella milanese</a:t>
            </a:r>
          </a:p>
          <a:p>
            <a:pPr algn="just"/>
            <a:endParaRPr lang="it-IT"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41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1E4D8-E338-2ACE-EC97-07B1103EFC01}"/>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9BBDA376-57E9-48B8-7DC3-D018FD577AF2}"/>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BE7E1F1B-1AE4-367B-977D-EA799CADB227}"/>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Il valore monetario del punto di invalidità </a:t>
            </a:r>
          </a:p>
          <a:p>
            <a:pPr algn="just"/>
            <a:endParaRPr lang="it-IT" sz="1800" dirty="0">
              <a:latin typeface="Times New Roman" panose="02020603050405020304" pitchFamily="18" charset="0"/>
              <a:cs typeface="Times New Roman" panose="02020603050405020304" pitchFamily="18" charset="0"/>
            </a:endParaRPr>
          </a:p>
          <a:p>
            <a:pPr algn="just"/>
            <a:r>
              <a:rPr lang="it-IT" sz="2000" b="1" dirty="0">
                <a:highlight>
                  <a:srgbClr val="FFFF00"/>
                </a:highlight>
                <a:latin typeface="Times New Roman" panose="02020603050405020304" pitchFamily="18" charset="0"/>
                <a:cs typeface="Times New Roman" panose="02020603050405020304" pitchFamily="18" charset="0"/>
              </a:rPr>
              <a:t>Il valore monetario del punto di invalidità non è fisso, ma muta in funzione di tre variabili:</a:t>
            </a:r>
          </a:p>
          <a:p>
            <a:pPr algn="just"/>
            <a:r>
              <a:rPr lang="it-IT" sz="2000" b="1" dirty="0">
                <a:latin typeface="Times New Roman" panose="02020603050405020304" pitchFamily="18" charset="0"/>
                <a:cs typeface="Times New Roman" panose="02020603050405020304" pitchFamily="18" charset="0"/>
              </a:rPr>
              <a:t>a)</a:t>
            </a:r>
            <a:r>
              <a:rPr lang="it-IT" sz="2000" dirty="0">
                <a:latin typeface="Times New Roman" panose="02020603050405020304" pitchFamily="18" charset="0"/>
                <a:cs typeface="Times New Roman" panose="02020603050405020304" pitchFamily="18" charset="0"/>
              </a:rPr>
              <a:t> </a:t>
            </a:r>
            <a:r>
              <a:rPr lang="it-IT" sz="2000" b="1" dirty="0">
                <a:highlight>
                  <a:srgbClr val="FFFF00"/>
                </a:highlight>
                <a:latin typeface="Times New Roman" panose="02020603050405020304" pitchFamily="18" charset="0"/>
                <a:cs typeface="Times New Roman" panose="02020603050405020304" pitchFamily="18" charset="0"/>
              </a:rPr>
              <a:t>varia necessariamente in aumento in misura proporzionale al grado di invalidità permanente; </a:t>
            </a:r>
            <a:r>
              <a:rPr lang="it-IT" sz="2000" dirty="0">
                <a:latin typeface="Times New Roman" panose="02020603050405020304" pitchFamily="18" charset="0"/>
                <a:cs typeface="Times New Roman" panose="02020603050405020304" pitchFamily="18" charset="0"/>
              </a:rPr>
              <a:t>questa variazione si ottiene moltiplicando il valore base del punto per un coefficiente denominato </a:t>
            </a:r>
            <a:r>
              <a:rPr lang="it-IT" sz="2000" b="1" dirty="0">
                <a:highlight>
                  <a:srgbClr val="00FF00"/>
                </a:highlight>
                <a:latin typeface="Times New Roman" panose="02020603050405020304" pitchFamily="18" charset="0"/>
                <a:cs typeface="Times New Roman" panose="02020603050405020304" pitchFamily="18" charset="0"/>
              </a:rPr>
              <a:t>moltiplicatore biologico</a:t>
            </a:r>
            <a:r>
              <a:rPr lang="it-IT" sz="2000" dirty="0">
                <a:latin typeface="Times New Roman" panose="02020603050405020304" pitchFamily="18" charset="0"/>
                <a:cs typeface="Times New Roman" panose="02020603050405020304" pitchFamily="18" charset="0"/>
              </a:rPr>
              <a:t>; questo coefficiente parte da 2,75773 per una invalidità del 10%, per arrivare sino a 10,9472 per una invalidità del 100%;</a:t>
            </a:r>
          </a:p>
          <a:p>
            <a:pPr algn="just"/>
            <a:r>
              <a:rPr lang="it-IT" sz="2000" b="1" dirty="0">
                <a:latin typeface="Times New Roman" panose="02020603050405020304" pitchFamily="18" charset="0"/>
                <a:cs typeface="Times New Roman" panose="02020603050405020304" pitchFamily="18" charset="0"/>
              </a:rPr>
              <a:t>b) </a:t>
            </a:r>
            <a:r>
              <a:rPr lang="it-IT" sz="2000" b="1" dirty="0">
                <a:highlight>
                  <a:srgbClr val="FFFF00"/>
                </a:highlight>
                <a:latin typeface="Times New Roman" panose="02020603050405020304" pitchFamily="18" charset="0"/>
                <a:cs typeface="Times New Roman" panose="02020603050405020304" pitchFamily="18" charset="0"/>
              </a:rPr>
              <a:t>varia necessariamente in diminuzione in misura inversamente proporzionale all’età della vittima</a:t>
            </a:r>
            <a:r>
              <a:rPr lang="it-IT" sz="2000" b="1" dirty="0">
                <a:latin typeface="Times New Roman" panose="02020603050405020304" pitchFamily="18" charset="0"/>
                <a:cs typeface="Times New Roman" panose="02020603050405020304" pitchFamily="18" charset="0"/>
              </a:rPr>
              <a:t>;</a:t>
            </a:r>
            <a:r>
              <a:rPr lang="it-IT" sz="2000" dirty="0">
                <a:latin typeface="Times New Roman" panose="02020603050405020304" pitchFamily="18" charset="0"/>
                <a:cs typeface="Times New Roman" panose="02020603050405020304" pitchFamily="18" charset="0"/>
              </a:rPr>
              <a:t> questa variazione si ottiene moltiplicando il valore base del punto per un coefficiente denominato </a:t>
            </a:r>
            <a:r>
              <a:rPr lang="it-IT" sz="2000" b="1" dirty="0">
                <a:highlight>
                  <a:srgbClr val="00FF00"/>
                </a:highlight>
                <a:latin typeface="Times New Roman" panose="02020603050405020304" pitchFamily="18" charset="0"/>
                <a:cs typeface="Times New Roman" panose="02020603050405020304" pitchFamily="18" charset="0"/>
              </a:rPr>
              <a:t>demoltiplicatore demografico</a:t>
            </a:r>
            <a:r>
              <a:rPr lang="it-IT" sz="2000" dirty="0">
                <a:latin typeface="Times New Roman" panose="02020603050405020304" pitchFamily="18" charset="0"/>
                <a:cs typeface="Times New Roman" panose="02020603050405020304" pitchFamily="18" charset="0"/>
              </a:rPr>
              <a:t>; questo coefficiente è pari ad “1” per una vittima di anni uno, e si riduce in misura variabile sino 0,522 per una vittima di 100 anni di età.</a:t>
            </a:r>
          </a:p>
          <a:p>
            <a:pPr algn="just"/>
            <a:r>
              <a:rPr lang="it-IT" sz="2000" b="1" dirty="0">
                <a:latin typeface="Times New Roman" panose="02020603050405020304" pitchFamily="18" charset="0"/>
                <a:cs typeface="Times New Roman" panose="02020603050405020304" pitchFamily="18" charset="0"/>
              </a:rPr>
              <a:t>c) </a:t>
            </a:r>
            <a:r>
              <a:rPr lang="it-IT" sz="2000" b="1" dirty="0">
                <a:highlight>
                  <a:srgbClr val="FFFF00"/>
                </a:highlight>
                <a:latin typeface="Times New Roman" panose="02020603050405020304" pitchFamily="18" charset="0"/>
                <a:cs typeface="Times New Roman" panose="02020603050405020304" pitchFamily="18" charset="0"/>
              </a:rPr>
              <a:t>può variare (ma ciò non è necessario) in funzione della sofferenza morale provocata dall’infortunio, secondo quattro gradi (nessuna, minima, media o grave</a:t>
            </a:r>
            <a:r>
              <a:rPr lang="it-IT" sz="2000" b="1" dirty="0">
                <a:latin typeface="Times New Roman" panose="02020603050405020304" pitchFamily="18" charset="0"/>
                <a:cs typeface="Times New Roman" panose="02020603050405020304" pitchFamily="18" charset="0"/>
              </a:rPr>
              <a:t>);</a:t>
            </a:r>
            <a:r>
              <a:rPr lang="it-IT" sz="2000" dirty="0">
                <a:latin typeface="Times New Roman" panose="02020603050405020304" pitchFamily="18" charset="0"/>
                <a:cs typeface="Times New Roman" panose="02020603050405020304" pitchFamily="18" charset="0"/>
              </a:rPr>
              <a:t> questa variazione si ottiene moltiplicando il valore base del punto per un coefficiente denominato </a:t>
            </a:r>
            <a:r>
              <a:rPr lang="it-IT" sz="2000" b="1" dirty="0">
                <a:highlight>
                  <a:srgbClr val="00FF00"/>
                </a:highlight>
                <a:latin typeface="Times New Roman" panose="02020603050405020304" pitchFamily="18" charset="0"/>
                <a:cs typeface="Times New Roman" panose="02020603050405020304" pitchFamily="18" charset="0"/>
              </a:rPr>
              <a:t>moltiplicatore morale</a:t>
            </a:r>
            <a:r>
              <a:rPr lang="it-IT" sz="20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82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D30A-B35B-71DD-7A18-81997787092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AD8C3451-08C5-73FF-15F4-8D19BC6AC219}"/>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FCE82F64-7731-C687-FC02-11BF5825C3F4}"/>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La T.U.N. è applicabile anche in mancanza della «tabella delle menomazioni»  comprese  tra dieci e cento punti?</a:t>
            </a:r>
          </a:p>
          <a:p>
            <a:pPr algn="just"/>
            <a:endParaRPr lang="it-IT" sz="1800" dirty="0">
              <a:latin typeface="Times New Roman" panose="02020603050405020304" pitchFamily="18" charset="0"/>
              <a:cs typeface="Times New Roman" panose="02020603050405020304" pitchFamily="18" charset="0"/>
            </a:endParaRPr>
          </a:p>
          <a:p>
            <a:pPr algn="just"/>
            <a:r>
              <a:rPr lang="it-IT" sz="2000" dirty="0">
                <a:highlight>
                  <a:srgbClr val="FFFF00"/>
                </a:highlight>
                <a:latin typeface="Times New Roman" panose="02020603050405020304" pitchFamily="18" charset="0"/>
                <a:cs typeface="Times New Roman" panose="02020603050405020304" pitchFamily="18" charset="0"/>
              </a:rPr>
              <a:t>Per </a:t>
            </a:r>
            <a:r>
              <a:rPr lang="it-IT" sz="2000" b="1" dirty="0">
                <a:highlight>
                  <a:srgbClr val="FFFF00"/>
                </a:highlight>
                <a:latin typeface="Times New Roman" panose="02020603050405020304" pitchFamily="18" charset="0"/>
                <a:cs typeface="Times New Roman" panose="02020603050405020304" pitchFamily="18" charset="0"/>
              </a:rPr>
              <a:t>Rossetti</a:t>
            </a:r>
            <a:r>
              <a:rPr lang="it-IT" sz="2000" dirty="0">
                <a:highlight>
                  <a:srgbClr val="FFFF00"/>
                </a:highlight>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(«In G.U. la Tabella Unica Nazionale: prime riflessioni», in </a:t>
            </a:r>
            <a:r>
              <a:rPr lang="it-IT" sz="2000" dirty="0" err="1">
                <a:latin typeface="Times New Roman" panose="02020603050405020304" pitchFamily="18" charset="0"/>
                <a:cs typeface="Times New Roman" panose="02020603050405020304" pitchFamily="18" charset="0"/>
              </a:rPr>
              <a:t>Altalex</a:t>
            </a:r>
            <a:r>
              <a:rPr lang="it-IT" sz="2000" dirty="0">
                <a:latin typeface="Times New Roman" panose="02020603050405020304" pitchFamily="18" charset="0"/>
                <a:cs typeface="Times New Roman" panose="02020603050405020304" pitchFamily="18" charset="0"/>
              </a:rPr>
              <a:t>):</a:t>
            </a:r>
          </a:p>
          <a:p>
            <a:pPr algn="just"/>
            <a:r>
              <a:rPr lang="it-IT" sz="2000" b="1" dirty="0" err="1">
                <a:highlight>
                  <a:srgbClr val="FFFF00"/>
                </a:highlight>
                <a:latin typeface="Times New Roman" panose="02020603050405020304" pitchFamily="18" charset="0"/>
                <a:cs typeface="Times New Roman" panose="02020603050405020304" pitchFamily="18" charset="0"/>
              </a:rPr>
              <a:t>Barème</a:t>
            </a:r>
            <a:r>
              <a:rPr lang="it-IT" sz="2000" b="1" dirty="0">
                <a:highlight>
                  <a:srgbClr val="FFFF00"/>
                </a:highlight>
                <a:latin typeface="Times New Roman" panose="02020603050405020304" pitchFamily="18" charset="0"/>
                <a:cs typeface="Times New Roman" panose="02020603050405020304" pitchFamily="18" charset="0"/>
              </a:rPr>
              <a:t> medico-legale e tabella economica sono indissolubilmente legati</a:t>
            </a:r>
            <a:r>
              <a:rPr lang="it-IT" sz="2000" dirty="0">
                <a:latin typeface="Times New Roman" panose="02020603050405020304" pitchFamily="18" charset="0"/>
                <a:cs typeface="Times New Roman" panose="02020603050405020304" pitchFamily="18" charset="0"/>
              </a:rPr>
              <a:t>. Sarebbe infatti assurdo pretendere di dare un peso monetario al singolo punto di invalidità, se non si conosce in che modo saranno quantificate le singole invalidità.</a:t>
            </a:r>
          </a:p>
          <a:p>
            <a:pPr algn="just"/>
            <a:r>
              <a:rPr lang="it-IT" sz="2000" dirty="0">
                <a:latin typeface="Times New Roman" panose="02020603050405020304" pitchFamily="18" charset="0"/>
                <a:cs typeface="Times New Roman" panose="02020603050405020304" pitchFamily="18" charset="0"/>
              </a:rPr>
              <a:t>Tuttavia</a:t>
            </a:r>
            <a:r>
              <a:rPr lang="it-IT" sz="2000" dirty="0">
                <a:highlight>
                  <a:srgbClr val="00FF00"/>
                </a:highlight>
                <a:latin typeface="Times New Roman" panose="02020603050405020304" pitchFamily="18" charset="0"/>
                <a:cs typeface="Times New Roman" panose="02020603050405020304" pitchFamily="18" charset="0"/>
              </a:rPr>
              <a:t>, </a:t>
            </a:r>
            <a:r>
              <a:rPr lang="it-IT" sz="2000" b="1" dirty="0">
                <a:highlight>
                  <a:srgbClr val="00FF00"/>
                </a:highlight>
                <a:latin typeface="Times New Roman" panose="02020603050405020304" pitchFamily="18" charset="0"/>
                <a:cs typeface="Times New Roman" panose="02020603050405020304" pitchFamily="18" charset="0"/>
              </a:rPr>
              <a:t>il legislatore delegato nella Relazione illustrativa del Regolamento mostra di ritenere che la tabella unica nazionale debba applicarsi anche in mancanza del decreto di approvazione della tabella delle invalidità</a:t>
            </a:r>
            <a:r>
              <a:rPr lang="it-IT" sz="2000" dirty="0">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Sintomatico poi è il fatto che </a:t>
            </a:r>
            <a:r>
              <a:rPr lang="it-IT" sz="2000" b="1" dirty="0">
                <a:highlight>
                  <a:srgbClr val="00FF00"/>
                </a:highlight>
                <a:latin typeface="Times New Roman" panose="02020603050405020304" pitchFamily="18" charset="0"/>
                <a:cs typeface="Times New Roman" panose="02020603050405020304" pitchFamily="18" charset="0"/>
              </a:rPr>
              <a:t>il Consiglio di Stato</a:t>
            </a:r>
            <a:r>
              <a:rPr lang="it-IT" sz="2000" dirty="0">
                <a:highlight>
                  <a:srgbClr val="00FF00"/>
                </a:highlight>
                <a:latin typeface="Times New Roman" panose="02020603050405020304" pitchFamily="18" charset="0"/>
                <a:cs typeface="Times New Roman" panose="02020603050405020304" pitchFamily="18" charset="0"/>
              </a:rPr>
              <a:t>, </a:t>
            </a:r>
            <a:r>
              <a:rPr lang="it-IT" sz="2000" dirty="0">
                <a:highlight>
                  <a:srgbClr val="FFFF00"/>
                </a:highlight>
                <a:latin typeface="Times New Roman" panose="02020603050405020304" pitchFamily="18" charset="0"/>
                <a:cs typeface="Times New Roman" panose="02020603050405020304" pitchFamily="18" charset="0"/>
              </a:rPr>
              <a:t>nei due pareri espressi sullo schema di regolamento, </a:t>
            </a:r>
            <a:r>
              <a:rPr lang="it-IT" sz="2000" b="1" dirty="0">
                <a:highlight>
                  <a:srgbClr val="FFFF00"/>
                </a:highlight>
                <a:latin typeface="Times New Roman" panose="02020603050405020304" pitchFamily="18" charset="0"/>
                <a:cs typeface="Times New Roman" panose="02020603050405020304" pitchFamily="18" charset="0"/>
              </a:rPr>
              <a:t>non abbia nemmeno sfiorato questo delicato problema</a:t>
            </a:r>
            <a:r>
              <a:rPr lang="it-IT" sz="2000" dirty="0">
                <a:latin typeface="Times New Roman" panose="02020603050405020304" pitchFamily="18" charset="0"/>
                <a:cs typeface="Times New Roman" panose="02020603050405020304" pitchFamily="18" charset="0"/>
              </a:rPr>
              <a:t>, così mostrando di ritenere che la mancanza della tabella delle menomazioni non osti all’applicazione immediata dei nuovi criteri</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09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6074-96D4-E354-6433-1C28122EB87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5F19F845-2C7C-BC47-D712-824760C65028}"/>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E97FED6-F246-B74B-49D7-A308A7D3EC8F}"/>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La giurisprudenza in relazione alle </a:t>
            </a:r>
            <a:r>
              <a:rPr lang="it-IT" b="1" dirty="0" err="1">
                <a:solidFill>
                  <a:srgbClr val="0070C0"/>
                </a:solidFill>
                <a:latin typeface="Times New Roman" panose="02020603050405020304" pitchFamily="18" charset="0"/>
                <a:cs typeface="Times New Roman" panose="02020603050405020304" pitchFamily="18" charset="0"/>
              </a:rPr>
              <a:t>micropermanenti</a:t>
            </a:r>
            <a:r>
              <a:rPr lang="it-IT" b="1" dirty="0">
                <a:solidFill>
                  <a:srgbClr val="0070C0"/>
                </a:solidFill>
                <a:latin typeface="Times New Roman" panose="02020603050405020304" pitchFamily="18" charset="0"/>
                <a:cs typeface="Times New Roman" panose="02020603050405020304" pitchFamily="18" charset="0"/>
              </a:rPr>
              <a:t> </a:t>
            </a:r>
          </a:p>
          <a:p>
            <a:pPr algn="just"/>
            <a:r>
              <a:rPr lang="it-IT" sz="1800" b="1" dirty="0">
                <a:highlight>
                  <a:srgbClr val="00FF00"/>
                </a:highlight>
                <a:latin typeface="Times New Roman" panose="02020603050405020304" pitchFamily="18" charset="0"/>
                <a:cs typeface="Times New Roman" panose="02020603050405020304" pitchFamily="18" charset="0"/>
              </a:rPr>
              <a:t>Parte della giurisprudenza, tuttavia, ritiene che la corretta applicazione della normativa in esame non possa prescindere dalla menzionata tabella delle menomazioni</a:t>
            </a:r>
            <a:r>
              <a:rPr lang="it-IT" sz="1800" dirty="0">
                <a:highlight>
                  <a:srgbClr val="00FF00"/>
                </a:highlight>
                <a:latin typeface="Times New Roman" panose="02020603050405020304" pitchFamily="18" charset="0"/>
                <a:cs typeface="Times New Roman" panose="02020603050405020304" pitchFamily="18" charset="0"/>
              </a:rPr>
              <a:t>. </a:t>
            </a:r>
          </a:p>
          <a:p>
            <a:pPr algn="just"/>
            <a:r>
              <a:rPr lang="it-IT" sz="1800" dirty="0">
                <a:latin typeface="Times New Roman" panose="02020603050405020304" pitchFamily="18" charset="0"/>
                <a:cs typeface="Times New Roman" panose="02020603050405020304" pitchFamily="18" charset="0"/>
              </a:rPr>
              <a:t>In relazione ai valori monetari che erano stati espressi per </a:t>
            </a:r>
            <a:r>
              <a:rPr lang="it-IT" sz="1800" dirty="0">
                <a:highlight>
                  <a:srgbClr val="FFFF00"/>
                </a:highlight>
                <a:latin typeface="Times New Roman" panose="02020603050405020304" pitchFamily="18" charset="0"/>
                <a:cs typeface="Times New Roman" panose="02020603050405020304" pitchFamily="18" charset="0"/>
              </a:rPr>
              <a:t>le </a:t>
            </a:r>
            <a:r>
              <a:rPr lang="it-IT" sz="1800" dirty="0" err="1">
                <a:highlight>
                  <a:srgbClr val="FFFF00"/>
                </a:highlight>
                <a:latin typeface="Times New Roman" panose="02020603050405020304" pitchFamily="18" charset="0"/>
                <a:cs typeface="Times New Roman" panose="02020603050405020304" pitchFamily="18" charset="0"/>
              </a:rPr>
              <a:t>micropermanenti</a:t>
            </a:r>
            <a:r>
              <a:rPr lang="it-IT" sz="1800" dirty="0">
                <a:highlight>
                  <a:srgbClr val="FFFF00"/>
                </a:highlight>
                <a:latin typeface="Times New Roman" panose="02020603050405020304" pitchFamily="18" charset="0"/>
                <a:cs typeface="Times New Roman" panose="02020603050405020304" pitchFamily="18" charset="0"/>
              </a:rPr>
              <a:t> ex  l. n. 57/2001</a:t>
            </a:r>
            <a:r>
              <a:rPr lang="it-IT" sz="1800" dirty="0">
                <a:latin typeface="Times New Roman" panose="02020603050405020304" pitchFamily="18" charset="0"/>
                <a:cs typeface="Times New Roman" panose="02020603050405020304" pitchFamily="18" charset="0"/>
              </a:rPr>
              <a:t>, cogenti per il giudice per i sinistri stradali verificatisi dopo il 4 aprile 2001, </a:t>
            </a:r>
            <a:r>
              <a:rPr lang="it-IT" sz="1800" b="1" dirty="0">
                <a:latin typeface="Times New Roman" panose="02020603050405020304" pitchFamily="18" charset="0"/>
                <a:cs typeface="Times New Roman" panose="02020603050405020304" pitchFamily="18" charset="0"/>
              </a:rPr>
              <a:t>la Cassazione aveva ritenuto l’applicabilità della normativa solo dopo </a:t>
            </a:r>
            <a:r>
              <a:rPr lang="it-IT" sz="1800" b="1" dirty="0">
                <a:highlight>
                  <a:srgbClr val="FFFF00"/>
                </a:highlight>
                <a:latin typeface="Times New Roman" panose="02020603050405020304" pitchFamily="18" charset="0"/>
                <a:cs typeface="Times New Roman" panose="02020603050405020304" pitchFamily="18" charset="0"/>
              </a:rPr>
              <a:t>l’approvazione dei </a:t>
            </a:r>
            <a:r>
              <a:rPr lang="it-IT" sz="1800" b="1" dirty="0" err="1">
                <a:highlight>
                  <a:srgbClr val="FFFF00"/>
                </a:highlight>
                <a:latin typeface="Times New Roman" panose="02020603050405020304" pitchFamily="18" charset="0"/>
                <a:cs typeface="Times New Roman" panose="02020603050405020304" pitchFamily="18" charset="0"/>
              </a:rPr>
              <a:t>barème</a:t>
            </a:r>
            <a:r>
              <a:rPr lang="it-IT" sz="1800" b="1" dirty="0">
                <a:highlight>
                  <a:srgbClr val="FFFF00"/>
                </a:highlight>
                <a:latin typeface="Times New Roman" panose="02020603050405020304" pitchFamily="18" charset="0"/>
                <a:cs typeface="Times New Roman" panose="02020603050405020304" pitchFamily="18" charset="0"/>
              </a:rPr>
              <a:t> medico legale con </a:t>
            </a:r>
            <a:r>
              <a:rPr lang="it-IT" sz="1800" b="1" dirty="0" err="1">
                <a:highlight>
                  <a:srgbClr val="FFFF00"/>
                </a:highlight>
                <a:latin typeface="Times New Roman" panose="02020603050405020304" pitchFamily="18" charset="0"/>
                <a:cs typeface="Times New Roman" panose="02020603050405020304" pitchFamily="18" charset="0"/>
              </a:rPr>
              <a:t>d.m.</a:t>
            </a:r>
            <a:r>
              <a:rPr lang="it-IT" sz="1800" b="1" dirty="0">
                <a:highlight>
                  <a:srgbClr val="FFFF00"/>
                </a:highlight>
                <a:latin typeface="Times New Roman" panose="02020603050405020304" pitchFamily="18" charset="0"/>
                <a:cs typeface="Times New Roman" panose="02020603050405020304" pitchFamily="18" charset="0"/>
              </a:rPr>
              <a:t> 3 luglio 2003</a:t>
            </a:r>
            <a:r>
              <a:rPr lang="it-IT" sz="1800" dirty="0">
                <a:highlight>
                  <a:srgbClr val="FFFF00"/>
                </a:highlight>
                <a:latin typeface="Times New Roman" panose="02020603050405020304" pitchFamily="18" charset="0"/>
                <a:cs typeface="Times New Roman" panose="02020603050405020304" pitchFamily="18" charset="0"/>
              </a:rPr>
              <a:t> (v. Cass. sentenza n. 11048/2009).</a:t>
            </a:r>
            <a:r>
              <a:rPr lang="it-IT" sz="1800" dirty="0">
                <a:latin typeface="Times New Roman" panose="02020603050405020304" pitchFamily="18" charset="0"/>
                <a:cs typeface="Times New Roman" panose="02020603050405020304" pitchFamily="18" charset="0"/>
              </a:rPr>
              <a:t> </a:t>
            </a:r>
          </a:p>
          <a:p>
            <a:pPr algn="just"/>
            <a:r>
              <a:rPr lang="it-IT" sz="1800" b="1" dirty="0">
                <a:highlight>
                  <a:srgbClr val="00FFFF"/>
                </a:highlight>
                <a:latin typeface="Times New Roman" panose="02020603050405020304" pitchFamily="18" charset="0"/>
                <a:cs typeface="Times New Roman" panose="02020603050405020304" pitchFamily="18" charset="0"/>
              </a:rPr>
              <a:t>La Cassazione (ord. n. 19229/2022) ha invece recentemente affermato che la liquidazione di qualunque danno, ove la legge non disponga altrimenti, deve avvenire in base alle regole vigenti al momento della liquidazione</a:t>
            </a:r>
            <a:r>
              <a:rPr lang="it-IT" sz="1800" dirty="0">
                <a:highlight>
                  <a:srgbClr val="FFFF00"/>
                </a:highlight>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e non al momento del fatto illecito. La liquidazione del danno, infatti, non è un elemento della fattispecie astratta “illecito”. </a:t>
            </a:r>
          </a:p>
          <a:p>
            <a:pPr algn="just"/>
            <a:r>
              <a:rPr lang="it-IT" sz="1800" dirty="0">
                <a:latin typeface="Times New Roman" panose="02020603050405020304" pitchFamily="18" charset="0"/>
                <a:cs typeface="Times New Roman" panose="02020603050405020304" pitchFamily="18" charset="0"/>
              </a:rPr>
              <a:t>La liquidazione del danno è un giudizio, e come tutti i giudizi non può che avvenire in base alle regole (di fonte normativa o pretoria) vigenti al momento in cui viene compiuto. </a:t>
            </a:r>
          </a:p>
          <a:p>
            <a:pPr algn="just"/>
            <a:r>
              <a:rPr lang="it-IT" sz="1800" dirty="0">
                <a:latin typeface="Times New Roman" panose="02020603050405020304" pitchFamily="18" charset="0"/>
                <a:cs typeface="Times New Roman" panose="02020603050405020304" pitchFamily="18" charset="0"/>
              </a:rPr>
              <a:t>Anche ad ammettere che fosse corretto ritenere inapplicabile ratione temporis il </a:t>
            </a:r>
            <a:r>
              <a:rPr lang="it-IT" sz="1800" dirty="0" err="1">
                <a:latin typeface="Times New Roman" panose="02020603050405020304" pitchFamily="18" charset="0"/>
                <a:cs typeface="Times New Roman" panose="02020603050405020304" pitchFamily="18" charset="0"/>
              </a:rPr>
              <a:t>barème</a:t>
            </a:r>
            <a:r>
              <a:rPr lang="it-IT" sz="1800" dirty="0">
                <a:latin typeface="Times New Roman" panose="02020603050405020304" pitchFamily="18" charset="0"/>
                <a:cs typeface="Times New Roman" panose="02020603050405020304" pitchFamily="18" charset="0"/>
              </a:rPr>
              <a:t> medico legale approvato con </a:t>
            </a:r>
            <a:r>
              <a:rPr lang="it-IT" sz="1800" dirty="0" err="1">
                <a:latin typeface="Times New Roman" panose="02020603050405020304" pitchFamily="18" charset="0"/>
                <a:cs typeface="Times New Roman" panose="02020603050405020304" pitchFamily="18" charset="0"/>
              </a:rPr>
              <a:t>d.m.</a:t>
            </a:r>
            <a:r>
              <a:rPr lang="it-IT" sz="1800" dirty="0">
                <a:latin typeface="Times New Roman" panose="02020603050405020304" pitchFamily="18" charset="0"/>
                <a:cs typeface="Times New Roman" panose="02020603050405020304" pitchFamily="18" charset="0"/>
              </a:rPr>
              <a:t> 3 luglio 2003, ciò non esclude che i criteri di cui al suddetto decreto “</a:t>
            </a:r>
            <a:r>
              <a:rPr lang="it-IT" sz="1800" b="1" dirty="0">
                <a:highlight>
                  <a:srgbClr val="FFFF00"/>
                </a:highlight>
                <a:latin typeface="Times New Roman" panose="02020603050405020304" pitchFamily="18" charset="0"/>
                <a:cs typeface="Times New Roman" panose="02020603050405020304" pitchFamily="18" charset="0"/>
              </a:rPr>
              <a:t>possano essere utilizzati dal giudice quale parametro di valutazione” </a:t>
            </a:r>
            <a:r>
              <a:rPr lang="it-IT" sz="1800" b="1" dirty="0">
                <a:highlight>
                  <a:srgbClr val="00FFFF"/>
                </a:highlight>
                <a:latin typeface="Times New Roman" panose="02020603050405020304" pitchFamily="18" charset="0"/>
                <a:cs typeface="Times New Roman" panose="02020603050405020304" pitchFamily="18" charset="0"/>
              </a:rPr>
              <a:t>in via analogica </a:t>
            </a:r>
            <a:r>
              <a:rPr lang="it-IT" sz="1800" dirty="0">
                <a:latin typeface="Times New Roman" panose="02020603050405020304" pitchFamily="18" charset="0"/>
                <a:cs typeface="Times New Roman" panose="02020603050405020304" pitchFamily="18" charset="0"/>
              </a:rPr>
              <a:t>(così Cass., Sez. lav., sent., n. 2883 del 24 febbraio 2012, in motivazione). </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44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32500" lnSpcReduction="2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sz="74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Finalità della Tabella Unica Nazionale (art. 138, co. 1 Cod. Ass.)</a:t>
            </a:r>
            <a:endParaRPr lang="it-IT" sz="74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74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Ai sensi dell’art. 138, comma 1, del Codice delle assicurazioni private, la </a:t>
            </a:r>
            <a:r>
              <a:rPr lang="it-IT" sz="74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Tabella Unica Nazionale (TUN) è finalizzata</a:t>
            </a:r>
            <a:r>
              <a:rPr lang="it-IT" sz="74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74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 garantire </a:t>
            </a:r>
            <a:r>
              <a:rPr lang="it-IT" sz="74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diritto delle vittime dei sinistri</a:t>
            </a:r>
            <a:r>
              <a:rPr lang="it-IT" sz="74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t>
            </a:r>
            <a:r>
              <a:rPr lang="it-IT" sz="74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 un </a:t>
            </a:r>
            <a:r>
              <a:rPr lang="it-IT" sz="7400" b="1" i="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pieno risarcimento </a:t>
            </a:r>
            <a:r>
              <a:rPr lang="it-IT" sz="7400" i="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del danno non patrimoniale effettivamente subito</a:t>
            </a:r>
            <a:endParaRPr lang="it-IT" sz="74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74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 contestualmente a </a:t>
            </a:r>
            <a:r>
              <a:rPr lang="it-IT" sz="74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razionalizzare i costi</a:t>
            </a:r>
            <a:r>
              <a:rPr lang="it-IT" sz="74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che gravano sul sistema assicurativo e, di riflesso, sui consumatori.</a:t>
            </a:r>
          </a:p>
          <a:p>
            <a:pPr algn="just"/>
            <a:r>
              <a:rPr lang="it-IT" sz="7400" dirty="0">
                <a:effectLst/>
                <a:latin typeface="Times New Roman" panose="02020603050405020304" pitchFamily="18" charset="0"/>
                <a:ea typeface="Aptos" panose="020B0004020202020204" pitchFamily="34" charset="0"/>
                <a:cs typeface="Times New Roman" panose="02020603050405020304" pitchFamily="18" charset="0"/>
              </a:rPr>
              <a:t>Queste due esigenze — tutela effettiva del danneggiato e sostenibilità economica — costituiscono </a:t>
            </a:r>
            <a:r>
              <a:rPr lang="it-IT" sz="74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baricentro del nuovo impianto normativo, che impone </a:t>
            </a:r>
            <a:r>
              <a:rPr lang="it-IT" sz="7400" b="1" dirty="0">
                <a:solidFill>
                  <a:srgbClr val="FF0000"/>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un bilanciamento strutturale tra diritti fondamentali e assetti di mercato.</a:t>
            </a:r>
            <a:endParaRPr lang="it-IT" sz="7400" b="1" dirty="0">
              <a:solidFill>
                <a:srgbClr val="FF0000"/>
              </a:solidFill>
              <a:highlight>
                <a:srgbClr val="00FF00"/>
              </a:highlight>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66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B544-DBD0-725B-370C-90A00E43BF8C}"/>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C8DB70B4-F31A-61E1-B738-784A71F6905C}"/>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9ECDE93-660C-ECF4-5A1C-6D53AA24C05D}"/>
              </a:ext>
            </a:extLst>
          </p:cNvPr>
          <p:cNvSpPr>
            <a:spLocks noGrp="1"/>
          </p:cNvSpPr>
          <p:nvPr>
            <p:ph type="subTitle" idx="1"/>
          </p:nvPr>
        </p:nvSpPr>
        <p:spPr>
          <a:xfrm>
            <a:off x="1544319" y="447675"/>
            <a:ext cx="9399905" cy="5972175"/>
          </a:xfrm>
        </p:spPr>
        <p:txBody>
          <a:bodyPr>
            <a:normAutofit fontScale="92500" lnSpcReduction="10000"/>
          </a:bodyPr>
          <a:lstStyle/>
          <a:p>
            <a:pPr>
              <a:buNone/>
            </a:pPr>
            <a:r>
              <a:rPr lang="it-I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TUN Tabella milanese confronto solo danno biologico</a:t>
            </a:r>
          </a:p>
          <a:p>
            <a:pPr>
              <a:buNone/>
            </a:pPr>
            <a:endParaRPr lang="it-IT"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buNone/>
            </a:pPr>
            <a:r>
              <a:rPr lang="it-IT" sz="1800" b="1" dirty="0">
                <a:solidFill>
                  <a:srgbClr val="0070C0"/>
                </a:solidFill>
                <a:effectLst/>
                <a:latin typeface="Times New Roman" panose="02020603050405020304" pitchFamily="18" charset="0"/>
                <a:ea typeface="Times New Roman" panose="02020603050405020304" pitchFamily="18" charset="0"/>
              </a:rPr>
              <a:t> </a:t>
            </a:r>
          </a:p>
          <a:p>
            <a:pPr algn="just">
              <a:buNone/>
            </a:pPr>
            <a:endParaRPr lang="it-IT" sz="1800" b="1" dirty="0">
              <a:solidFill>
                <a:srgbClr val="0070C0"/>
              </a:solidFill>
              <a:effectLst/>
              <a:latin typeface="Times New Roman" panose="02020603050405020304" pitchFamily="18" charset="0"/>
              <a:ea typeface="Times New Roman" panose="02020603050405020304" pitchFamily="18" charset="0"/>
            </a:endParaRPr>
          </a:p>
          <a:p>
            <a:pPr algn="just">
              <a:buNone/>
            </a:pPr>
            <a:endParaRPr lang="it-IT" sz="1800" dirty="0">
              <a:effectLst/>
              <a:latin typeface="Times New Roman" panose="02020603050405020304" pitchFamily="18" charset="0"/>
              <a:ea typeface="Times New Roman" panose="02020603050405020304" pitchFamily="18" charset="0"/>
            </a:endParaRPr>
          </a:p>
          <a:p>
            <a:pPr algn="just"/>
            <a:r>
              <a:rPr lang="it-IT" sz="1800" dirty="0">
                <a:effectLst/>
                <a:latin typeface="Times New Roman" panose="02020603050405020304" pitchFamily="18" charset="0"/>
                <a:ea typeface="Times New Roman" panose="02020603050405020304" pitchFamily="18" charset="0"/>
              </a:rPr>
              <a:t> </a:t>
            </a:r>
          </a:p>
          <a:p>
            <a:pPr algn="ctr"/>
            <a:endParaRPr lang="it-I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it-I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it-I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2800" dirty="0">
              <a:solidFill>
                <a:srgbClr val="0070C0"/>
              </a:solidFill>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2200" dirty="0">
                <a:solidFill>
                  <a:srgbClr val="FF0000"/>
                </a:solidFill>
                <a:highlight>
                  <a:srgbClr val="FFFF00"/>
                </a:highlight>
                <a:latin typeface="Times New Roman" panose="02020603050405020304" pitchFamily="18" charset="0"/>
                <a:cs typeface="Times New Roman" panose="02020603050405020304" pitchFamily="18" charset="0"/>
              </a:rPr>
              <a:t>In rosso </a:t>
            </a:r>
            <a:r>
              <a:rPr lang="it-IT" sz="2200" dirty="0">
                <a:highlight>
                  <a:srgbClr val="FFFF00"/>
                </a:highlight>
                <a:latin typeface="Times New Roman" panose="02020603050405020304" pitchFamily="18" charset="0"/>
                <a:cs typeface="Times New Roman" panose="02020603050405020304" pitchFamily="18" charset="0"/>
              </a:rPr>
              <a:t>sono indicati, in percentuale, i valori monetari della TUN superiori a quelli espressi nella tabella milanese.</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pic>
        <p:nvPicPr>
          <p:cNvPr id="3" name="Immagine 2">
            <a:extLst>
              <a:ext uri="{FF2B5EF4-FFF2-40B4-BE49-F238E27FC236}">
                <a16:creationId xmlns:a16="http://schemas.microsoft.com/office/drawing/2014/main" id="{8FD8823E-7F83-A5E0-5E62-28745A179447}"/>
              </a:ext>
            </a:extLst>
          </p:cNvPr>
          <p:cNvPicPr>
            <a:picLocks noChangeAspect="1"/>
          </p:cNvPicPr>
          <p:nvPr/>
        </p:nvPicPr>
        <p:blipFill>
          <a:blip r:embed="rId2"/>
          <a:stretch>
            <a:fillRect/>
          </a:stretch>
        </p:blipFill>
        <p:spPr>
          <a:xfrm>
            <a:off x="3328176" y="1048305"/>
            <a:ext cx="5535648" cy="4761389"/>
          </a:xfrm>
          <a:prstGeom prst="rect">
            <a:avLst/>
          </a:prstGeom>
        </p:spPr>
      </p:pic>
    </p:spTree>
    <p:extLst>
      <p:ext uri="{BB962C8B-B14F-4D97-AF65-F5344CB8AC3E}">
        <p14:creationId xmlns:p14="http://schemas.microsoft.com/office/powerpoint/2010/main" val="203066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74A4E-A316-A2F8-16B2-1EE43CDFA6AB}"/>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D18E4567-0F1A-7BFF-39C5-AE7CA11C46AE}"/>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72EFA80B-6B7D-BD53-2317-E7FD5DCDC8E3}"/>
              </a:ext>
            </a:extLst>
          </p:cNvPr>
          <p:cNvSpPr>
            <a:spLocks noGrp="1"/>
          </p:cNvSpPr>
          <p:nvPr>
            <p:ph type="subTitle" idx="1"/>
          </p:nvPr>
        </p:nvSpPr>
        <p:spPr>
          <a:xfrm>
            <a:off x="1544319" y="447675"/>
            <a:ext cx="9399905" cy="5972175"/>
          </a:xfrm>
        </p:spPr>
        <p:txBody>
          <a:bodyPr>
            <a:normAutofit/>
          </a:bodyPr>
          <a:lstStyle/>
          <a:p>
            <a:pPr algn="ctr"/>
            <a:r>
              <a:rPr lang="it-IT"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TUN Tabella milanese con danno morale - valori minimi </a:t>
            </a:r>
          </a:p>
          <a:p>
            <a:pPr algn="just"/>
            <a:endParaRPr lang="it-IT" sz="1800" dirty="0">
              <a:solidFill>
                <a:srgbClr val="0070C0"/>
              </a:solidFill>
              <a:latin typeface="Times New Roman" panose="02020603050405020304" pitchFamily="18" charset="0"/>
              <a:cs typeface="Times New Roman" panose="02020603050405020304" pitchFamily="18" charset="0"/>
            </a:endParaRPr>
          </a:p>
          <a:p>
            <a:pPr algn="just"/>
            <a:endParaRPr lang="it-IT" sz="1800" dirty="0">
              <a:solidFill>
                <a:srgbClr val="0070C0"/>
              </a:solidFill>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3E4D5EFD-8663-6435-9CC5-A5D15E6D2D4A}"/>
              </a:ext>
            </a:extLst>
          </p:cNvPr>
          <p:cNvPicPr>
            <a:picLocks noChangeAspect="1"/>
          </p:cNvPicPr>
          <p:nvPr/>
        </p:nvPicPr>
        <p:blipFill>
          <a:blip r:embed="rId2"/>
          <a:stretch>
            <a:fillRect/>
          </a:stretch>
        </p:blipFill>
        <p:spPr>
          <a:xfrm>
            <a:off x="3367803" y="1042209"/>
            <a:ext cx="5456393" cy="4773582"/>
          </a:xfrm>
          <a:prstGeom prst="rect">
            <a:avLst/>
          </a:prstGeom>
        </p:spPr>
      </p:pic>
    </p:spTree>
    <p:extLst>
      <p:ext uri="{BB962C8B-B14F-4D97-AF65-F5344CB8AC3E}">
        <p14:creationId xmlns:p14="http://schemas.microsoft.com/office/powerpoint/2010/main" val="319665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87215-3BE7-B6CE-8A7F-FC5801B92594}"/>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D55D2765-20CB-750C-1B35-F40E32FDB0DE}"/>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9D745B0E-AF66-8E74-A48C-E743CD30EAB9}"/>
              </a:ext>
            </a:extLst>
          </p:cNvPr>
          <p:cNvSpPr>
            <a:spLocks noGrp="1"/>
          </p:cNvSpPr>
          <p:nvPr>
            <p:ph type="subTitle" idx="1"/>
          </p:nvPr>
        </p:nvSpPr>
        <p:spPr>
          <a:xfrm>
            <a:off x="1544319" y="447675"/>
            <a:ext cx="9399905" cy="5972175"/>
          </a:xfrm>
        </p:spPr>
        <p:txBody>
          <a:bodyPr>
            <a:normAutofit/>
          </a:bodyPr>
          <a:lstStyle/>
          <a:p>
            <a:pPr algn="ctr"/>
            <a:r>
              <a:rPr lang="it-IT"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Comparazione TUN Tabella milanese danno morale - valori medi </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4F77BA13-48A6-DCDB-E6AA-ED718BA20CC6}"/>
              </a:ext>
            </a:extLst>
          </p:cNvPr>
          <p:cNvPicPr>
            <a:picLocks noChangeAspect="1"/>
          </p:cNvPicPr>
          <p:nvPr/>
        </p:nvPicPr>
        <p:blipFill>
          <a:blip r:embed="rId2"/>
          <a:stretch>
            <a:fillRect/>
          </a:stretch>
        </p:blipFill>
        <p:spPr>
          <a:xfrm>
            <a:off x="3376948" y="1039161"/>
            <a:ext cx="5438103" cy="4779678"/>
          </a:xfrm>
          <a:prstGeom prst="rect">
            <a:avLst/>
          </a:prstGeom>
        </p:spPr>
      </p:pic>
    </p:spTree>
    <p:extLst>
      <p:ext uri="{BB962C8B-B14F-4D97-AF65-F5344CB8AC3E}">
        <p14:creationId xmlns:p14="http://schemas.microsoft.com/office/powerpoint/2010/main" val="229489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FBB7-31C9-F8F7-39C4-487C435F29E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40E2B1F6-13DE-2CC4-9EDF-9FC63335D313}"/>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C1B56F5D-A0A9-CF10-AEE6-A3BFC04274B6}"/>
              </a:ext>
            </a:extLst>
          </p:cNvPr>
          <p:cNvSpPr>
            <a:spLocks noGrp="1"/>
          </p:cNvSpPr>
          <p:nvPr>
            <p:ph type="subTitle" idx="1"/>
          </p:nvPr>
        </p:nvSpPr>
        <p:spPr>
          <a:xfrm>
            <a:off x="1544319" y="447675"/>
            <a:ext cx="9399905" cy="5972175"/>
          </a:xfrm>
        </p:spPr>
        <p:txBody>
          <a:bodyPr>
            <a:normAutofit/>
          </a:bodyPr>
          <a:lstStyle/>
          <a:p>
            <a:pPr algn="ctr"/>
            <a:r>
              <a:rPr lang="it-IT"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TUN Tabella milanese confronto con danno morale valori massimi</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507DB7A7-7264-C42A-5A92-8ED4E6C5C7E2}"/>
              </a:ext>
            </a:extLst>
          </p:cNvPr>
          <p:cNvPicPr>
            <a:picLocks noChangeAspect="1"/>
          </p:cNvPicPr>
          <p:nvPr/>
        </p:nvPicPr>
        <p:blipFill>
          <a:blip r:embed="rId2"/>
          <a:stretch>
            <a:fillRect/>
          </a:stretch>
        </p:blipFill>
        <p:spPr>
          <a:xfrm>
            <a:off x="3376948" y="1042209"/>
            <a:ext cx="5438103" cy="4773582"/>
          </a:xfrm>
          <a:prstGeom prst="rect">
            <a:avLst/>
          </a:prstGeom>
        </p:spPr>
      </p:pic>
    </p:spTree>
    <p:extLst>
      <p:ext uri="{BB962C8B-B14F-4D97-AF65-F5344CB8AC3E}">
        <p14:creationId xmlns:p14="http://schemas.microsoft.com/office/powerpoint/2010/main" val="161396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a:bodyPr>
          <a:lstStyle/>
          <a:p>
            <a:pPr algn="ctr"/>
            <a:endParaRPr lang="it-IT" sz="2000" b="1" dirty="0">
              <a:solidFill>
                <a:srgbClr val="0070C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Le convergenze tra TUN e tabella milanese</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Il Consiglio di Stato ha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valorizzato il raccordo tra i due sistemi</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 particolare: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allineamento del valore del punto al 10% di invalidità</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mantenimento della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curva risarcitoria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tipica della tabella milanese</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 alcuni segmenti la TUN produce risarcimenti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superiori</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alla tabella milanese: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tra il 10% e il 36% di invalidità </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tra l’82% e il 100% di invalidità</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Risultati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inferiori</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si registrano nella fascia intermedia (36%–82%).</a:t>
            </a:r>
            <a:b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b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Tuttavia,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per il Consiglio di Stato</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il risarcimento relativo al danno biologico può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considerarsi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“complessivamente adeguato”.</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87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lnSpcReduction="2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La TUN segna la fine della “supplenza” milanese?</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Con l’adozione della Tabella Unica Nazionale (TUN), </a:t>
            </a:r>
            <a:r>
              <a:rPr lang="it-IT" sz="22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ci si interroga se l’</a:t>
            </a:r>
            <a:r>
              <a:rPr lang="it-IT" sz="2200" b="1"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Osservatorio di Milano</a:t>
            </a:r>
            <a:r>
              <a:rPr lang="it-IT" sz="22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debba considerare conclusa la lunga stagione di supplenza normativa </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esercitata mediante la tabella milanese nella liquidazione del danno non patrimoniale da lesione del bene salute.                                       </a:t>
            </a:r>
            <a:r>
              <a:rPr lang="it-IT" sz="3000"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TUTTAVIA</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L’art. 1, comma 18, della legge n. 124/2017 prevede che la TUN si applichi </a:t>
            </a:r>
            <a:r>
              <a:rPr lang="it-IT" sz="2200" i="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ai sinistri verificatisi successivamente alla data di entrata in vigore del relativo D.P.R.</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18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Il D.P.R. n. 12/2025, all’art. 5, fissa tale data al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5 marzo 2025</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 TUN si applica solo ai sinistri ex titolo 10 Codice delle assicurazioni private e ai casi di malpractice medica ex art. 7, comma 4, L. n. 24/2017 (c.d. Legge Gelli-Bianco)</a:t>
            </a:r>
          </a:p>
          <a:p>
            <a:pPr algn="just">
              <a:lnSpc>
                <a:spcPct val="115000"/>
              </a:lnSpc>
              <a:spcAft>
                <a:spcPts val="800"/>
              </a:spcAf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Pertanto, la tabella milanese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continuerà ad applicarsi ai sinistri antecedenti</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nelle ipotesi predette e, per molti anni, anche ai giudizi pendenti.;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e in tutte le ipotesi di sinistri aventi genesi causale diversa</a:t>
            </a:r>
          </a:p>
          <a:p>
            <a:pPr algn="just">
              <a:lnSpc>
                <a:spcPct val="115000"/>
              </a:lnSpc>
              <a:spcAft>
                <a:spcPts val="800"/>
              </a:spcAft>
            </a:pPr>
            <a:endParaRPr lang="it-IT" sz="2200" kern="100" dirty="0">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658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9160A-6138-9A78-14DF-5461344BD240}"/>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C416244-9765-343F-298F-0E756B084C49}"/>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1A13BB31-12B8-3B60-300D-229A652DE405}"/>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L’art. 5 del D.P.R. n. 12/2025</a:t>
            </a:r>
          </a:p>
          <a:p>
            <a:pPr algn="just"/>
            <a:r>
              <a:rPr lang="it-IT" sz="2000" dirty="0">
                <a:latin typeface="Times New Roman" panose="02020603050405020304" pitchFamily="18" charset="0"/>
                <a:cs typeface="Times New Roman" panose="02020603050405020304" pitchFamily="18" charset="0"/>
              </a:rPr>
              <a:t>«</a:t>
            </a:r>
            <a:r>
              <a:rPr lang="it-IT" sz="2000" i="1" dirty="0">
                <a:highlight>
                  <a:srgbClr val="FFFF00"/>
                </a:highlight>
                <a:latin typeface="Times New Roman" panose="02020603050405020304" pitchFamily="18" charset="0"/>
                <a:cs typeface="Times New Roman" panose="02020603050405020304" pitchFamily="18" charset="0"/>
              </a:rPr>
              <a:t>Le disposizioni di cui al presente decreto </a:t>
            </a:r>
            <a:r>
              <a:rPr lang="it-IT" sz="2000" b="1" i="1" dirty="0">
                <a:highlight>
                  <a:srgbClr val="FFFF00"/>
                </a:highlight>
                <a:latin typeface="Times New Roman" panose="02020603050405020304" pitchFamily="18" charset="0"/>
                <a:cs typeface="Times New Roman" panose="02020603050405020304" pitchFamily="18" charset="0"/>
              </a:rPr>
              <a:t>si applicano ai sinistri verificatisi successivamente alla data della sua entrata in vigore</a:t>
            </a:r>
            <a:r>
              <a:rPr lang="it-IT" sz="2000" dirty="0">
                <a:highlight>
                  <a:srgbClr val="FFFF00"/>
                </a:highlight>
                <a:latin typeface="Times New Roman" panose="02020603050405020304" pitchFamily="18" charset="0"/>
                <a:cs typeface="Times New Roman" panose="02020603050405020304" pitchFamily="18" charset="0"/>
              </a:rPr>
              <a:t>» e quindi dal 5.3.2025</a:t>
            </a:r>
            <a:r>
              <a:rPr lang="it-IT" sz="2000" dirty="0">
                <a:latin typeface="Times New Roman" panose="02020603050405020304" pitchFamily="18" charset="0"/>
                <a:cs typeface="Times New Roman" panose="02020603050405020304" pitchFamily="18" charset="0"/>
              </a:rPr>
              <a:t>.</a:t>
            </a:r>
          </a:p>
          <a:p>
            <a:pPr algn="just"/>
            <a:r>
              <a:rPr lang="it-IT" sz="2000" b="1" dirty="0">
                <a:highlight>
                  <a:srgbClr val="00FF00"/>
                </a:highlight>
                <a:latin typeface="Times New Roman" panose="02020603050405020304" pitchFamily="18" charset="0"/>
                <a:cs typeface="Times New Roman" panose="02020603050405020304" pitchFamily="18" charset="0"/>
              </a:rPr>
              <a:t>La norma parla di “sinistri”, non di “danni”</a:t>
            </a:r>
            <a:r>
              <a:rPr lang="it-IT" sz="2000" dirty="0">
                <a:highlight>
                  <a:srgbClr val="00FF00"/>
                </a:highlight>
                <a:latin typeface="Times New Roman" panose="02020603050405020304" pitchFamily="18" charset="0"/>
                <a:cs typeface="Times New Roman" panose="02020603050405020304" pitchFamily="18" charset="0"/>
              </a:rPr>
              <a:t>. </a:t>
            </a:r>
          </a:p>
          <a:p>
            <a:pPr algn="just"/>
            <a:r>
              <a:rPr lang="it-IT" sz="2000" dirty="0">
                <a:latin typeface="Times New Roman" panose="02020603050405020304" pitchFamily="18" charset="0"/>
                <a:cs typeface="Times New Roman" panose="02020603050405020304" pitchFamily="18" charset="0"/>
              </a:rPr>
              <a:t>Nelle ipotesti di </a:t>
            </a:r>
            <a:r>
              <a:rPr lang="it-IT" sz="2000" b="1" dirty="0">
                <a:highlight>
                  <a:srgbClr val="FFFF00"/>
                </a:highlight>
                <a:latin typeface="Times New Roman" panose="02020603050405020304" pitchFamily="18" charset="0"/>
                <a:cs typeface="Times New Roman" panose="02020603050405020304" pitchFamily="18" charset="0"/>
              </a:rPr>
              <a:t>lesioni a decorso occulto</a:t>
            </a:r>
            <a:r>
              <a:rPr lang="it-IT" sz="2000" dirty="0">
                <a:latin typeface="Times New Roman" panose="02020603050405020304" pitchFamily="18" charset="0"/>
                <a:cs typeface="Times New Roman" panose="02020603050405020304" pitchFamily="18" charset="0"/>
              </a:rPr>
              <a:t>, occorrerà dunque fare riferimento non al momento in cui sono emersi i sintomi, ma al momento in cui si è verificato il sinistro. </a:t>
            </a:r>
          </a:p>
          <a:p>
            <a:pPr algn="just"/>
            <a:r>
              <a:rPr lang="it-IT" sz="2000" dirty="0">
                <a:latin typeface="Times New Roman" panose="02020603050405020304" pitchFamily="18" charset="0"/>
                <a:cs typeface="Times New Roman" panose="02020603050405020304" pitchFamily="18" charset="0"/>
              </a:rPr>
              <a:t>Lo stesso dicasi per </a:t>
            </a:r>
            <a:r>
              <a:rPr lang="it-IT" sz="2000" b="1" dirty="0">
                <a:latin typeface="Times New Roman" panose="02020603050405020304" pitchFamily="18" charset="0"/>
                <a:cs typeface="Times New Roman" panose="02020603050405020304" pitchFamily="18" charset="0"/>
              </a:rPr>
              <a:t>i </a:t>
            </a:r>
            <a:r>
              <a:rPr lang="it-IT" sz="2000" b="1" dirty="0">
                <a:highlight>
                  <a:srgbClr val="FFFF00"/>
                </a:highlight>
                <a:latin typeface="Times New Roman" panose="02020603050405020304" pitchFamily="18" charset="0"/>
                <a:cs typeface="Times New Roman" panose="02020603050405020304" pitchFamily="18" charset="0"/>
              </a:rPr>
              <a:t>postumi consolidatisi dopo l’entrata in vigore del Regolamento</a:t>
            </a:r>
            <a:r>
              <a:rPr lang="it-IT" sz="2000" dirty="0">
                <a:latin typeface="Times New Roman" panose="02020603050405020304" pitchFamily="18" charset="0"/>
                <a:cs typeface="Times New Roman" panose="02020603050405020304" pitchFamily="18" charset="0"/>
              </a:rPr>
              <a:t>, ma all’esito di un periodo di invalidità temporanea iniziato prima di tale momento.</a:t>
            </a:r>
          </a:p>
          <a:p>
            <a:pPr algn="just"/>
            <a:r>
              <a:rPr lang="it-IT" sz="1800" b="1" dirty="0">
                <a:latin typeface="Times New Roman" panose="02020603050405020304" pitchFamily="18" charset="0"/>
                <a:cs typeface="Times New Roman" panose="02020603050405020304" pitchFamily="18" charset="0"/>
              </a:rPr>
              <a:t>Si noti che </a:t>
            </a:r>
            <a:r>
              <a:rPr lang="it-IT" sz="1800" b="1" dirty="0">
                <a:highlight>
                  <a:srgbClr val="FFFF00"/>
                </a:highlight>
                <a:latin typeface="Times New Roman" panose="02020603050405020304" pitchFamily="18" charset="0"/>
                <a:cs typeface="Times New Roman" panose="02020603050405020304" pitchFamily="18" charset="0"/>
              </a:rPr>
              <a:t>l’art. 1, comma 18 della cd. «Legge Concorrenza» n. 124/2017</a:t>
            </a:r>
            <a:r>
              <a:rPr lang="it-IT" sz="1800" b="1" dirty="0">
                <a:latin typeface="Times New Roman" panose="02020603050405020304" pitchFamily="18" charset="0"/>
                <a:cs typeface="Times New Roman" panose="02020603050405020304" pitchFamily="18" charset="0"/>
              </a:rPr>
              <a:t> dispone: </a:t>
            </a:r>
          </a:p>
          <a:p>
            <a:pPr algn="just"/>
            <a:r>
              <a:rPr lang="it-IT" sz="1800" dirty="0">
                <a:latin typeface="Times New Roman" panose="02020603050405020304" pitchFamily="18" charset="0"/>
                <a:cs typeface="Times New Roman" panose="02020603050405020304" pitchFamily="18" charset="0"/>
              </a:rPr>
              <a:t>«</a:t>
            </a:r>
            <a:r>
              <a:rPr lang="it-IT" sz="1800" i="1" dirty="0">
                <a:latin typeface="Times New Roman" panose="02020603050405020304" pitchFamily="18" charset="0"/>
                <a:cs typeface="Times New Roman" panose="02020603050405020304" pitchFamily="18" charset="0"/>
              </a:rPr>
              <a:t>18. La tabella unica nazionale predisposta con il decreto del Presidente della Repubblica di cui all’articolo 138, comma 1, del codice delle assicurazioni private </a:t>
            </a:r>
            <a:r>
              <a:rPr lang="it-IT" sz="1800" dirty="0">
                <a:latin typeface="Times New Roman" panose="02020603050405020304" pitchFamily="18" charset="0"/>
                <a:cs typeface="Times New Roman" panose="02020603050405020304" pitchFamily="18" charset="0"/>
              </a:rPr>
              <a:t>[…]</a:t>
            </a:r>
            <a:r>
              <a:rPr lang="it-IT" sz="1800" i="1" dirty="0">
                <a:latin typeface="Times New Roman" panose="02020603050405020304" pitchFamily="18" charset="0"/>
                <a:cs typeface="Times New Roman" panose="02020603050405020304" pitchFamily="18" charset="0"/>
              </a:rPr>
              <a:t> </a:t>
            </a:r>
            <a:r>
              <a:rPr lang="it-IT" sz="1800" b="1" i="1" dirty="0">
                <a:highlight>
                  <a:srgbClr val="00FF00"/>
                </a:highlight>
                <a:latin typeface="Times New Roman" panose="02020603050405020304" pitchFamily="18" charset="0"/>
                <a:cs typeface="Times New Roman" panose="02020603050405020304" pitchFamily="18" charset="0"/>
              </a:rPr>
              <a:t>si applica ai sinistri e agli eventi </a:t>
            </a:r>
            <a:r>
              <a:rPr lang="it-IT" sz="1800" i="1" dirty="0">
                <a:latin typeface="Times New Roman" panose="02020603050405020304" pitchFamily="18" charset="0"/>
                <a:cs typeface="Times New Roman" panose="02020603050405020304" pitchFamily="18" charset="0"/>
              </a:rPr>
              <a:t>verificatisi successivamente alla data di entrata in vigore del medesimo decreto del Presidente della Repubblica</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66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La TUN come criterio equitativo applicabile oltre i suoi limiti?</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Nel mio volume ho gi</a:t>
            </a:r>
            <a:r>
              <a:rPr lang="it-IT" sz="2200"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à</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prospettato la tesi per cui la TUN</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pur non applicabile direttamente a fattispecie non previste</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(danni alla salute  cagionati da cosa in custodia e dalle altre ipotesi previste negli artt. 2043 e ss. cc. e in conseguenza di  reato ex art. 185 c.p.) ,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potrebbe operare per analogia iuris</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 quanto espressione di un criterio equitativo tipizzato</a:t>
            </a:r>
            <a:r>
              <a:rPr lang="it-IT" sz="2200" kern="100" dirty="0">
                <a:highlight>
                  <a:srgbClr val="00FFFF"/>
                </a:highlight>
                <a:latin typeface="Times New Roman" panose="02020603050405020304" pitchFamily="18" charset="0"/>
                <a:ea typeface="Aptos" panose="020B0004020202020204" pitchFamily="34" charset="0"/>
                <a:cs typeface="Times New Roman" panose="02020603050405020304" pitchFamily="18" charset="0"/>
              </a:rPr>
              <a:t>, anche perché i valori monetari come si è detto si discostano poco dalla tabella milanese e sono per circa la metà delle invalidità addirittura superiori a quelli previsti dalla tabella milanese.</a:t>
            </a:r>
            <a:endPar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Anche il Consiglio di Stato evidenzia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una sostanziale continuità tecnica e parametrica con la tabella milanese</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specie per il valore-punto di riferimento</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endParaRPr lang="it-IT" sz="22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142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D7240-D99A-F3FC-D55C-D725746EDDEA}"/>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47155EB7-7892-E1CC-6229-E29F030DACA5}"/>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DABA1E38-5098-82B8-3C2C-FCE4BA7E43D1}"/>
              </a:ext>
            </a:extLst>
          </p:cNvPr>
          <p:cNvSpPr>
            <a:spLocks noGrp="1"/>
          </p:cNvSpPr>
          <p:nvPr>
            <p:ph type="subTitle" idx="1"/>
          </p:nvPr>
        </p:nvSpPr>
        <p:spPr>
          <a:xfrm>
            <a:off x="1756970" y="442912"/>
            <a:ext cx="9399905" cy="5972175"/>
          </a:xfrm>
        </p:spPr>
        <p:txBody>
          <a:bodyPr>
            <a:normAutofit lnSpcReduction="1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sz="2000" b="1" dirty="0">
                <a:solidFill>
                  <a:srgbClr val="0070C0"/>
                </a:solidFill>
                <a:latin typeface="Times New Roman" panose="02020603050405020304" pitchFamily="18" charset="0"/>
                <a:cs typeface="Times New Roman" panose="02020603050405020304" pitchFamily="18" charset="0"/>
              </a:rPr>
              <a:t>Le ulteriori ragioni in favore dell’estensione analogica della T.U.N. ai casi non previsti dal D.P.R. n. 12/20245</a:t>
            </a:r>
          </a:p>
          <a:p>
            <a:pPr algn="just">
              <a:lnSpc>
                <a:spcPct val="110000"/>
              </a:lnSpc>
              <a:spcBef>
                <a:spcPts val="0"/>
              </a:spcBef>
            </a:pPr>
            <a:r>
              <a:rPr lang="it-IT" sz="2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 Marco Rossetti </a:t>
            </a:r>
            <a:r>
              <a:rPr lang="it-IT" sz="2100" kern="100" dirty="0">
                <a:effectLst/>
                <a:latin typeface="Times New Roman" panose="02020603050405020304" pitchFamily="18" charset="0"/>
                <a:ea typeface="Aptos" panose="020B0004020202020204" pitchFamily="34" charset="0"/>
                <a:cs typeface="Times New Roman" panose="02020603050405020304" pitchFamily="18" charset="0"/>
              </a:rPr>
              <a:t>(«In G.U. la Tabella Unica Nazionale: prime riflessioni», in </a:t>
            </a:r>
            <a:r>
              <a:rPr lang="it-IT" sz="2100" kern="100" dirty="0" err="1">
                <a:effectLst/>
                <a:latin typeface="Times New Roman" panose="02020603050405020304" pitchFamily="18" charset="0"/>
                <a:ea typeface="Aptos" panose="020B0004020202020204" pitchFamily="34" charset="0"/>
                <a:cs typeface="Times New Roman" panose="02020603050405020304" pitchFamily="18" charset="0"/>
              </a:rPr>
              <a:t>Altalex</a:t>
            </a:r>
            <a:r>
              <a:rPr lang="it-I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è possibile l’applicazione analogica ad altre fattispecie</a:t>
            </a:r>
            <a:r>
              <a:rPr lang="it-IT" sz="2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marL="342900" indent="-342900" algn="just">
              <a:lnSpc>
                <a:spcPct val="110000"/>
              </a:lnSpc>
              <a:spcBef>
                <a:spcPts val="0"/>
              </a:spcBef>
              <a:buFont typeface="Wingdings" panose="05000000000000000000" pitchFamily="2" charset="2"/>
              <a:buChar char="Ø"/>
            </a:pPr>
            <a:r>
              <a:rPr lang="it-IT" sz="2100" kern="100" dirty="0">
                <a:latin typeface="Times New Roman" panose="02020603050405020304" pitchFamily="18" charset="0"/>
                <a:ea typeface="Aptos" panose="020B0004020202020204" pitchFamily="34" charset="0"/>
                <a:cs typeface="Times New Roman" panose="02020603050405020304" pitchFamily="18" charset="0"/>
              </a:rPr>
              <a:t>perché vi è una </a:t>
            </a: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lacuna legislativa</a:t>
            </a:r>
            <a:r>
              <a:rPr lang="it-IT" sz="2100" kern="100" dirty="0">
                <a:latin typeface="Times New Roman" panose="02020603050405020304" pitchFamily="18" charset="0"/>
                <a:ea typeface="Aptos" panose="020B0004020202020204" pitchFamily="34" charset="0"/>
                <a:cs typeface="Times New Roman" panose="02020603050405020304" pitchFamily="18" charset="0"/>
              </a:rPr>
              <a:t>: la disciplina è limitata ai casi di incidenti stradali e malpractice medica; </a:t>
            </a:r>
          </a:p>
          <a:p>
            <a:pPr marL="342900" indent="-342900" algn="just">
              <a:lnSpc>
                <a:spcPct val="110000"/>
              </a:lnSpc>
              <a:spcBef>
                <a:spcPts val="0"/>
              </a:spcBef>
              <a:buFont typeface="Wingdings" panose="05000000000000000000" pitchFamily="2" charset="2"/>
              <a:buChar char="Ø"/>
            </a:pP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il procedimento analogico esige un “rapporto di somiglianza” tra due fattispecie concrete (Bobbio) </a:t>
            </a:r>
            <a:r>
              <a:rPr lang="it-IT" sz="2100" kern="100" dirty="0">
                <a:latin typeface="Times New Roman" panose="02020603050405020304" pitchFamily="18" charset="0"/>
                <a:ea typeface="Aptos" panose="020B0004020202020204" pitchFamily="34" charset="0"/>
                <a:cs typeface="Times New Roman" panose="02020603050405020304" pitchFamily="18" charset="0"/>
              </a:rPr>
              <a:t>e certamente non potrà negarsi che la monetizzazione dei postumi d’un trauma cranico provocato da un investimento pedonale è fattispecie “somigliante”, se non identica, alla monetizzazione dei postumi d’un trauma cranico provocato dalla caduta di una fioriera;  </a:t>
            </a:r>
          </a:p>
          <a:p>
            <a:pPr marL="342900" indent="-342900" algn="just">
              <a:lnSpc>
                <a:spcPct val="110000"/>
              </a:lnSpc>
              <a:spcBef>
                <a:spcPts val="0"/>
              </a:spcBef>
              <a:buFont typeface="Wingdings" panose="05000000000000000000" pitchFamily="2" charset="2"/>
              <a:buChar char="Ø"/>
            </a:pPr>
            <a:r>
              <a:rPr lang="it-IT" sz="2100" kern="100" dirty="0">
                <a:latin typeface="Times New Roman" panose="02020603050405020304" pitchFamily="18" charset="0"/>
                <a:ea typeface="Aptos" panose="020B0004020202020204" pitchFamily="34" charset="0"/>
                <a:cs typeface="Times New Roman" panose="02020603050405020304" pitchFamily="18" charset="0"/>
              </a:rPr>
              <a:t>la </a:t>
            </a: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norma</a:t>
            </a:r>
            <a:r>
              <a:rPr lang="it-IT" sz="2100" kern="100" dirty="0">
                <a:latin typeface="Times New Roman" panose="02020603050405020304" pitchFamily="18" charset="0"/>
                <a:ea typeface="Aptos" panose="020B0004020202020204" pitchFamily="34" charset="0"/>
                <a:cs typeface="Times New Roman" panose="02020603050405020304" pitchFamily="18" charset="0"/>
              </a:rPr>
              <a:t> </a:t>
            </a: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non esclude l’applicazione ai casi non previsti</a:t>
            </a:r>
            <a:r>
              <a:rPr lang="it-IT" sz="2100" kern="100" dirty="0">
                <a:latin typeface="Times New Roman" panose="02020603050405020304" pitchFamily="18" charset="0"/>
                <a:ea typeface="Aptos" panose="020B0004020202020204" pitchFamily="34" charset="0"/>
                <a:cs typeface="Times New Roman" panose="02020603050405020304" pitchFamily="18" charset="0"/>
              </a:rPr>
              <a:t>;</a:t>
            </a:r>
          </a:p>
          <a:p>
            <a:pPr marL="342900" indent="-342900" algn="just">
              <a:lnSpc>
                <a:spcPct val="110000"/>
              </a:lnSpc>
              <a:spcBef>
                <a:spcPts val="0"/>
              </a:spcBef>
              <a:buFont typeface="Wingdings" panose="05000000000000000000" pitchFamily="2" charset="2"/>
              <a:buChar char="Ø"/>
            </a:pPr>
            <a:r>
              <a:rPr lang="it-IT" sz="2100" kern="100" dirty="0">
                <a:latin typeface="Times New Roman" panose="02020603050405020304" pitchFamily="18" charset="0"/>
                <a:ea typeface="Aptos" panose="020B0004020202020204" pitchFamily="34" charset="0"/>
                <a:cs typeface="Times New Roman" panose="02020603050405020304" pitchFamily="18" charset="0"/>
              </a:rPr>
              <a:t>la </a:t>
            </a: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normativa</a:t>
            </a:r>
            <a:r>
              <a:rPr lang="it-IT" sz="2100" kern="100" dirty="0">
                <a:latin typeface="Times New Roman" panose="02020603050405020304" pitchFamily="18" charset="0"/>
                <a:ea typeface="Aptos" panose="020B0004020202020204" pitchFamily="34" charset="0"/>
                <a:cs typeface="Times New Roman" panose="02020603050405020304" pitchFamily="18" charset="0"/>
              </a:rPr>
              <a:t> </a:t>
            </a: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non riguarda «norme speciali</a:t>
            </a:r>
            <a:r>
              <a:rPr lang="it-IT" sz="2100" kern="100" dirty="0">
                <a:latin typeface="Times New Roman" panose="02020603050405020304" pitchFamily="18" charset="0"/>
                <a:ea typeface="Aptos" panose="020B0004020202020204" pitchFamily="34" charset="0"/>
                <a:cs typeface="Times New Roman" panose="02020603050405020304" pitchFamily="18" charset="0"/>
              </a:rPr>
              <a:t>» e qui sono state disciplinate </a:t>
            </a:r>
            <a:r>
              <a:rPr lang="it-IT" sz="2100"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solo le ipotesi più ricorrenti;</a:t>
            </a:r>
          </a:p>
          <a:p>
            <a:pPr marL="342900" indent="-342900" algn="just">
              <a:lnSpc>
                <a:spcPct val="110000"/>
              </a:lnSpc>
              <a:spcBef>
                <a:spcPts val="0"/>
              </a:spcBef>
              <a:buFont typeface="Wingdings" panose="05000000000000000000" pitchFamily="2" charset="2"/>
              <a:buChar char="Ø"/>
            </a:pPr>
            <a:r>
              <a:rPr lang="it-IT" sz="21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Il contenimento dei costi assicurativi è solo uno degli scopi </a:t>
            </a:r>
            <a:r>
              <a:rPr lang="it-IT" sz="2100" kern="100" dirty="0">
                <a:latin typeface="Times New Roman" panose="02020603050405020304" pitchFamily="18" charset="0"/>
                <a:ea typeface="Aptos" panose="020B0004020202020204" pitchFamily="34" charset="0"/>
                <a:cs typeface="Times New Roman" panose="02020603050405020304" pitchFamily="18" charset="0"/>
              </a:rPr>
              <a:t>della norma;</a:t>
            </a:r>
          </a:p>
          <a:p>
            <a:pPr marL="342900" indent="-342900" algn="just">
              <a:lnSpc>
                <a:spcPct val="110000"/>
              </a:lnSpc>
              <a:spcBef>
                <a:spcPts val="0"/>
              </a:spcBef>
              <a:buFont typeface="Wingdings" panose="05000000000000000000" pitchFamily="2" charset="2"/>
              <a:buChar char="Ø"/>
            </a:pPr>
            <a:r>
              <a:rPr lang="it-IT" sz="2100"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L’applicazione equitativa di un criterio legale di liquidazione del danno è più equa di un criterio di matrice giurisprudenziale.</a:t>
            </a:r>
          </a:p>
          <a:p>
            <a:pPr marL="342900" indent="-342900" algn="just">
              <a:lnSpc>
                <a:spcPct val="115000"/>
              </a:lnSpc>
              <a:spcAft>
                <a:spcPts val="800"/>
              </a:spcAft>
              <a:buFont typeface="Wingdings" panose="05000000000000000000" pitchFamily="2" charset="2"/>
              <a:buChar char="Ø"/>
            </a:pPr>
            <a:endParaRPr lang="it-IT" sz="21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endParaRPr lang="it-IT"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3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24000" y="442912"/>
            <a:ext cx="9399905" cy="5972175"/>
          </a:xfrm>
        </p:spPr>
        <p:txBody>
          <a:bodyPr>
            <a:normAutofit fontScale="62500" lnSpcReduction="20000"/>
          </a:bodyPr>
          <a:lstStyle/>
          <a:p>
            <a:pPr>
              <a:lnSpc>
                <a:spcPct val="115000"/>
              </a:lnSpc>
              <a:spcAft>
                <a:spcPts val="800"/>
              </a:spcAft>
            </a:pPr>
            <a:r>
              <a:rPr lang="it-IT" sz="4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Personalizzazione e danno biologico temporaneo</a:t>
            </a:r>
            <a:endParaRPr lang="it-IT" sz="4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33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sistema TUN prevede, in base al terzo comma dell’art. </a:t>
            </a: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138, un criterio </a:t>
            </a:r>
            <a:r>
              <a:rPr lang="it-IT" sz="33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fisso</a:t>
            </a: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di personalizzazione pari al massimo nella percentuale del </a:t>
            </a:r>
            <a:r>
              <a:rPr lang="it-IT" sz="33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30%</a:t>
            </a: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20000"/>
              </a:lnSpc>
              <a:spcBef>
                <a:spcPts val="0"/>
              </a:spcBef>
            </a:pPr>
            <a:r>
              <a:rPr lang="it-IT" sz="3300" kern="100" dirty="0">
                <a:effectLst/>
                <a:latin typeface="Times New Roman" panose="02020603050405020304" pitchFamily="18" charset="0"/>
                <a:ea typeface="Aptos" panose="020B0004020202020204" pitchFamily="34" charset="0"/>
                <a:cs typeface="Times New Roman" panose="02020603050405020304" pitchFamily="18" charset="0"/>
              </a:rPr>
              <a:t>📌 Per contro:</a:t>
            </a:r>
          </a:p>
          <a:p>
            <a:pPr lvl="0" indent="-342900" algn="just">
              <a:lnSpc>
                <a:spcPct val="120000"/>
              </a:lnSpc>
              <a:spcBef>
                <a:spcPts val="0"/>
              </a:spcBef>
              <a:buSzPts val="1000"/>
              <a:buFont typeface="Symbol" panose="05050102010706020507" pitchFamily="18" charset="2"/>
              <a:buChar char=""/>
              <a:tabLst>
                <a:tab pos="457200" algn="l"/>
              </a:tabLst>
            </a:pP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 tabella milanese applica percentuali </a:t>
            </a:r>
            <a:r>
              <a:rPr lang="it-IT" sz="33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differenziate</a:t>
            </a: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t>
            </a:r>
          </a:p>
          <a:p>
            <a:pPr marL="0" lvl="1" indent="-285750" algn="just">
              <a:lnSpc>
                <a:spcPct val="120000"/>
              </a:lnSpc>
              <a:spcBef>
                <a:spcPts val="0"/>
              </a:spcBef>
              <a:buSzPts val="1000"/>
              <a:buFont typeface="Courier New" panose="02070309020205020404" pitchFamily="49" charset="0"/>
              <a:buChar char="o"/>
              <a:tabLst>
                <a:tab pos="914400" algn="l"/>
              </a:tabLst>
            </a:pPr>
            <a:r>
              <a:rPr lang="it-IT" sz="33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dal 50% delle </a:t>
            </a:r>
            <a:r>
              <a:rPr lang="it-IT" sz="3300" kern="100" dirty="0" err="1">
                <a:highlight>
                  <a:srgbClr val="FFFF00"/>
                </a:highlight>
                <a:latin typeface="Times New Roman" panose="02020603050405020304" pitchFamily="18" charset="0"/>
                <a:ea typeface="Aptos" panose="020B0004020202020204" pitchFamily="34" charset="0"/>
                <a:cs typeface="Times New Roman" panose="02020603050405020304" pitchFamily="18" charset="0"/>
              </a:rPr>
              <a:t>micropermanenti</a:t>
            </a:r>
            <a:r>
              <a:rPr lang="it-IT" sz="33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 a diminuire fino al 25% al 34% </a:t>
            </a:r>
            <a:r>
              <a:rPr lang="it-IT" sz="33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invalidità</a:t>
            </a:r>
          </a:p>
          <a:p>
            <a:pPr marL="0" lvl="1" indent="-285750" algn="just">
              <a:lnSpc>
                <a:spcPct val="120000"/>
              </a:lnSpc>
              <a:spcBef>
                <a:spcPts val="0"/>
              </a:spcBef>
              <a:buSzPts val="1000"/>
              <a:buFont typeface="Courier New" panose="02070309020205020404" pitchFamily="49" charset="0"/>
              <a:buChar char="o"/>
              <a:tabLst>
                <a:tab pos="914400" algn="l"/>
              </a:tabLst>
            </a:pPr>
            <a:r>
              <a:rPr lang="it-IT" sz="33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i</a:t>
            </a:r>
            <a:r>
              <a:rPr lang="it-IT" sz="33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 misura fissa del 25% dal 34% al 100%</a:t>
            </a:r>
          </a:p>
          <a:p>
            <a:pPr algn="just">
              <a:lnSpc>
                <a:spcPct val="120000"/>
              </a:lnSpc>
              <a:spcBef>
                <a:spcPts val="0"/>
              </a:spcBef>
            </a:pPr>
            <a:r>
              <a:rPr lang="it-IT" sz="3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33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Danno biologico temporaneo</a:t>
            </a:r>
            <a:r>
              <a:rPr lang="it-IT" sz="3300" kern="100" dirty="0">
                <a:effectLst/>
                <a:latin typeface="Times New Roman" panose="02020603050405020304" pitchFamily="18" charset="0"/>
                <a:ea typeface="Aptos" panose="020B0004020202020204" pitchFamily="34" charset="0"/>
                <a:cs typeface="Times New Roman" panose="02020603050405020304" pitchFamily="18" charset="0"/>
              </a:rPr>
              <a:t>: l’art. 3 del D.P.R. 12/2025 prevede lo stesso importo giornaliero indicato per le </a:t>
            </a:r>
            <a:r>
              <a:rPr lang="it-IT" sz="3300" kern="100" dirty="0" err="1">
                <a:effectLst/>
                <a:latin typeface="Times New Roman" panose="02020603050405020304" pitchFamily="18" charset="0"/>
                <a:ea typeface="Aptos" panose="020B0004020202020204" pitchFamily="34" charset="0"/>
                <a:cs typeface="Times New Roman" panose="02020603050405020304" pitchFamily="18" charset="0"/>
              </a:rPr>
              <a:t>micropermanenti</a:t>
            </a:r>
            <a:r>
              <a:rPr lang="it-IT" sz="3300" kern="100" dirty="0">
                <a:effectLst/>
                <a:latin typeface="Times New Roman" panose="02020603050405020304" pitchFamily="18" charset="0"/>
                <a:ea typeface="Aptos" panose="020B0004020202020204" pitchFamily="34" charset="0"/>
                <a:cs typeface="Times New Roman" panose="02020603050405020304" pitchFamily="18" charset="0"/>
              </a:rPr>
              <a:t> e </a:t>
            </a:r>
            <a:r>
              <a:rPr lang="it-IT" sz="33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cioè </a:t>
            </a:r>
            <a:r>
              <a:rPr lang="it-IT" sz="33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€ 55,24</a:t>
            </a:r>
            <a:r>
              <a:rPr lang="it-IT" sz="33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con possibilità di </a:t>
            </a:r>
            <a:r>
              <a:rPr lang="it-IT" sz="33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aumento per il danno morale tra il 30% e il 60%</a:t>
            </a:r>
            <a:r>
              <a:rPr lang="it-IT" sz="33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e quindi fino ad </a:t>
            </a:r>
            <a:r>
              <a:rPr lang="it-IT" sz="3300" b="1" dirty="0">
                <a:highlight>
                  <a:srgbClr val="00FFFF"/>
                </a:highlight>
                <a:latin typeface="Times New Roman" panose="02020603050405020304" pitchFamily="18" charset="0"/>
                <a:ea typeface="Times New Roman" panose="02020603050405020304" pitchFamily="18" charset="0"/>
              </a:rPr>
              <a:t>€ 88,38</a:t>
            </a:r>
          </a:p>
          <a:p>
            <a:pPr algn="just">
              <a:lnSpc>
                <a:spcPct val="120000"/>
              </a:lnSpc>
              <a:spcBef>
                <a:spcPts val="0"/>
              </a:spcBef>
            </a:pPr>
            <a:endParaRPr lang="it-IT" sz="3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per il Consiglio di Stato</a:t>
            </a:r>
            <a:r>
              <a:rPr lang="it-IT" sz="33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 liquidazione secondo TUN </a:t>
            </a:r>
            <a:r>
              <a:rPr lang="it-IT" sz="33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non risulta pienamente adeguata</a:t>
            </a:r>
            <a:r>
              <a:rPr lang="it-IT" sz="33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né sorretta da un impianto argomentativo coerente</a:t>
            </a:r>
            <a:r>
              <a:rPr lang="it-IT" sz="33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20000"/>
              </a:lnSpc>
              <a:spcBef>
                <a:spcPts val="0"/>
              </a:spcBef>
            </a:pPr>
            <a:endParaRPr lang="it-IT" sz="33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3300" dirty="0">
                <a:solidFill>
                  <a:srgbClr val="FF0000"/>
                </a:solidFill>
                <a:effectLst/>
                <a:highlight>
                  <a:srgbClr val="00FFFF"/>
                </a:highlight>
                <a:latin typeface="Times New Roman" panose="02020603050405020304" pitchFamily="18" charset="0"/>
                <a:ea typeface="Times New Roman" panose="02020603050405020304" pitchFamily="18" charset="0"/>
              </a:rPr>
              <a:t>Per la tabella milanese 115 euro con aumento fino ad </a:t>
            </a:r>
            <a:r>
              <a:rPr lang="it-IT" sz="3300" b="1" dirty="0">
                <a:effectLst/>
                <a:highlight>
                  <a:srgbClr val="00FFFF"/>
                </a:highlight>
                <a:latin typeface="Times New Roman" panose="02020603050405020304" pitchFamily="18" charset="0"/>
                <a:ea typeface="Times New Roman" panose="02020603050405020304" pitchFamily="18" charset="0"/>
              </a:rPr>
              <a:t>Euro 172,50 </a:t>
            </a:r>
            <a:r>
              <a:rPr lang="it-IT" sz="3300" dirty="0">
                <a:solidFill>
                  <a:srgbClr val="FF0000"/>
                </a:solidFill>
                <a:effectLst/>
                <a:highlight>
                  <a:srgbClr val="00FFFF"/>
                </a:highlight>
                <a:latin typeface="Times New Roman" panose="02020603050405020304" pitchFamily="18" charset="0"/>
                <a:ea typeface="Times New Roman" panose="02020603050405020304" pitchFamily="18" charset="0"/>
              </a:rPr>
              <a:t>pro die totale</a:t>
            </a:r>
            <a:r>
              <a:rPr lang="it-IT" sz="3300" dirty="0">
                <a:solidFill>
                  <a:srgbClr val="FF0000"/>
                </a:solidFill>
                <a:effectLst/>
                <a:highlight>
                  <a:srgbClr val="FFFF00"/>
                </a:highlight>
                <a:latin typeface="Times New Roman" panose="02020603050405020304" pitchFamily="18" charset="0"/>
                <a:ea typeface="Times New Roman" panose="02020603050405020304" pitchFamily="18" charset="0"/>
              </a:rPr>
              <a:t> </a:t>
            </a:r>
            <a:endParaRPr lang="it-IT" sz="3300" dirty="0">
              <a:effectLst/>
              <a:highlight>
                <a:srgbClr val="FFFF00"/>
              </a:highlight>
              <a:latin typeface="Times New Roman" panose="02020603050405020304" pitchFamily="18" charset="0"/>
              <a:ea typeface="Times New Roman" panose="02020603050405020304" pitchFamily="18" charset="0"/>
            </a:endParaRPr>
          </a:p>
          <a:p>
            <a:pPr algn="just">
              <a:lnSpc>
                <a:spcPct val="120000"/>
              </a:lnSpc>
              <a:spcBef>
                <a:spcPts val="0"/>
              </a:spcBef>
            </a:pPr>
            <a:r>
              <a:rPr lang="it-IT" sz="3300" kern="100" dirty="0">
                <a:effectLst/>
                <a:latin typeface="Times New Roman" panose="02020603050405020304" pitchFamily="18" charset="0"/>
                <a:ea typeface="Aptos" panose="020B0004020202020204" pitchFamily="34" charset="0"/>
                <a:cs typeface="Times New Roman" panose="02020603050405020304" pitchFamily="18" charset="0"/>
              </a:rPr>
              <a:t>⚠️ L’adozione disgiunta delle due tabelle nei giudizi futuri rischia di generare </a:t>
            </a:r>
            <a:r>
              <a:rPr lang="it-IT" sz="33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frammentazione e disomogeneità risarcitoria</a:t>
            </a:r>
            <a:r>
              <a:rPr lang="it-IT" sz="33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algn="ctr">
              <a:lnSpc>
                <a:spcPct val="120000"/>
              </a:lnSpc>
            </a:pPr>
            <a:endParaRPr lang="it-IT" sz="2900" b="1" dirty="0">
              <a:solidFill>
                <a:srgbClr val="FF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36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lnSpcReduction="20000"/>
          </a:bodyPr>
          <a:lstStyle/>
          <a:p>
            <a:pPr>
              <a:lnSpc>
                <a:spcPct val="115000"/>
              </a:lnSpc>
              <a:spcAft>
                <a:spcPts val="800"/>
              </a:spcAft>
            </a:pPr>
            <a:r>
              <a:rPr lang="it-IT" sz="26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Il parere del Consiglio di Stato n. 1282/2024</a:t>
            </a:r>
            <a:endParaRPr lang="it-IT" sz="2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Nel </a:t>
            </a:r>
            <a:r>
              <a:rPr lang="it-IT" sz="2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parere n. 1282 del 2024, reso in sede di adunanza del 24 settembre 2024 </a:t>
            </a: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dalla Sezione consultiva per gli atti normativi, il Consiglio di Stato si è espresso sullo Schema di Regolamento attuativo della Tabella Unica Nazionale, prevista dall’art. 138 del Codice delle assicurazioni.</a:t>
            </a:r>
          </a:p>
          <a:p>
            <a:pPr algn="just">
              <a:lnSpc>
                <a:spcPct val="115000"/>
              </a:lnSpc>
              <a:spcAft>
                <a:spcPts val="800"/>
              </a:spcAft>
            </a:pPr>
            <a:r>
              <a:rPr lang="it-IT" sz="2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Secondo il Consiglio di Stato, la norma mira a:</a:t>
            </a:r>
          </a:p>
          <a:p>
            <a:pPr algn="just">
              <a:lnSpc>
                <a:spcPct val="115000"/>
              </a:lnSpc>
              <a:spcAft>
                <a:spcPts val="800"/>
              </a:spcAft>
            </a:pP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r>
              <a:rPr lang="it-IT" sz="2600" b="1" i="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scongiurare, in prospettiva programmatica, valutazioni al ribasso rispetto agli assetti rimediali, da riguardarsi quali tendenzialmente consolidati</a:t>
            </a: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L’intento è dunque quello di </a:t>
            </a:r>
            <a:r>
              <a:rPr lang="it-IT" sz="2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evitare</a:t>
            </a: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 che l’intervento normativo o regolamentare comporti </a:t>
            </a: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una regressione negli standard di tutela già affermati nella prassi giurisprudenziale, e considerati come punto di equilibrio tra diritto alla riparazione integrale e sostenibilità del sistema</a:t>
            </a: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pP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17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gn="just">
              <a:lnSpc>
                <a:spcPts val="1300"/>
              </a:lnSpc>
            </a:pPr>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Giurisprudenza e limiti alla deroga alla TUN in tema di personalizzazione </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Secondo la sentenza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Cass. n. 10579/2021 (c.d. «sentenza Scoditti»)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la personalizzazione del danno, in sede di liquidazione equitativa mediante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le tabelle milanesi,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è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possibile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oltre i limiti massimi</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ma solo in presenza di circostanze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specifiche e documentate</a:t>
            </a:r>
            <a:r>
              <a:rPr lang="it-IT" sz="2200" b="1"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 che devono essere congruamente motivate.</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Tuttavia, con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l’adozione della TUN:</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non è ammessa la riespansione della clausola generale ex art. 1226 c.c.</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TUN costituisce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parametro normativo vincolante</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salvo quanto previsto dall’art. 138, co. 3:</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è ammesso un incremento fino al 30%,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motivato in base a elementi dinamico-relazionali obiettivamente accertati</a:t>
            </a:r>
            <a:endParaRPr lang="it-IT"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it-IT" sz="18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dirty="0">
                <a:effectLst/>
                <a:latin typeface="Times New Roman" panose="02020603050405020304" pitchFamily="18" charset="0"/>
                <a:ea typeface="Aptos" panose="020B0004020202020204" pitchFamily="34" charset="0"/>
                <a:cs typeface="Times New Roman" panose="02020603050405020304" pitchFamily="18" charset="0"/>
              </a:rPr>
              <a:t> L’ambito di discrezionalità giudiziale risulta quindi </a:t>
            </a:r>
            <a:r>
              <a:rPr lang="it-IT" sz="2200" b="1" dirty="0">
                <a:effectLst/>
                <a:latin typeface="Times New Roman" panose="02020603050405020304" pitchFamily="18" charset="0"/>
                <a:ea typeface="Aptos" panose="020B0004020202020204" pitchFamily="34" charset="0"/>
                <a:cs typeface="Times New Roman" panose="02020603050405020304" pitchFamily="18" charset="0"/>
              </a:rPr>
              <a:t>fortemente ridotto</a:t>
            </a:r>
            <a:r>
              <a:rPr lang="it-IT" sz="2200" dirty="0">
                <a:effectLst/>
                <a:latin typeface="Times New Roman" panose="02020603050405020304" pitchFamily="18" charset="0"/>
                <a:ea typeface="Aptos" panose="020B0004020202020204" pitchFamily="34" charset="0"/>
                <a:cs typeface="Times New Roman" panose="02020603050405020304" pitchFamily="18" charset="0"/>
              </a:rPr>
              <a:t>.</a:t>
            </a:r>
            <a:endParaRPr lang="it-IT" sz="22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98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85000" lnSpcReduction="2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Il futuro della tabella milanese</a:t>
            </a:r>
            <a:endParaRPr lang="it-IT"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Nonostante l’entrata in vigore della TUN, la tabella milanese </a:t>
            </a:r>
            <a:r>
              <a:rPr lang="it-IT"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non è destinata a un superamento immediato</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né completo.</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La </a:t>
            </a: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TUN </a:t>
            </a:r>
            <a:r>
              <a:rPr lang="it-IT"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non si applica retroattivamente</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né ai giudizi in corso, né alle ipotesi diverse da RC auto e responsabilità sanitaria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Pertanto, </a:t>
            </a: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nei giudizi in corso si continuerà ad applicare la tabella milanese </a:t>
            </a:r>
            <a:r>
              <a:rPr lang="it-IT"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per molti anni</a:t>
            </a:r>
            <a:endPar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Anche successivamente, </a:t>
            </a:r>
            <a:r>
              <a:rPr lang="it-IT"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una parte della giurisprudenza potrà ritenere di applicare il modello milanese</a:t>
            </a: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soprattutto in tema di:</a:t>
            </a:r>
          </a:p>
          <a:p>
            <a:pPr marL="742950" lvl="1" indent="-285750" algn="just">
              <a:lnSpc>
                <a:spcPct val="115000"/>
              </a:lnSpc>
              <a:spcAft>
                <a:spcPts val="800"/>
              </a:spcAft>
              <a:buSzPts val="1000"/>
              <a:buFont typeface="Courier New" panose="02070309020205020404" pitchFamily="49" charset="0"/>
              <a:buChar char="o"/>
              <a:tabLst>
                <a:tab pos="914400" algn="l"/>
              </a:tabLst>
            </a:pPr>
            <a:r>
              <a:rPr lang="it-IT" sz="2400" b="1"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valutazione della sofferenza soggettiva da reato</a:t>
            </a:r>
            <a:endParaRPr lang="it-IT" sz="2400"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15000"/>
              </a:lnSpc>
              <a:spcAft>
                <a:spcPts val="800"/>
              </a:spcAft>
              <a:buSzPts val="1000"/>
              <a:buFont typeface="Courier New" panose="02070309020205020404" pitchFamily="49" charset="0"/>
              <a:buChar char="o"/>
              <a:tabLst>
                <a:tab pos="914400" algn="l"/>
              </a:tabLst>
            </a:pPr>
            <a:r>
              <a:rPr lang="it-IT" sz="24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personalizzazione del danno</a:t>
            </a:r>
            <a:endParaRPr lang="it-IT" sz="24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1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 assenza di un vincolo normativo di esclusività, la tabella milanese manterrà </a:t>
            </a:r>
            <a:r>
              <a:rPr lang="it-IT"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un ruolo centrale nel sistema risarcitorio nazionale</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t>
            </a:r>
          </a:p>
          <a:p>
            <a:pPr algn="just"/>
            <a:endParaRPr lang="it-IT" sz="22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089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05A56-459F-67B6-B888-988CD0FD2A69}"/>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40C38602-5708-AFF3-846F-22A3AB44B5F4}"/>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5FA30ECB-8920-16C9-DB72-F9F73D09545F}"/>
              </a:ext>
            </a:extLst>
          </p:cNvPr>
          <p:cNvSpPr>
            <a:spLocks noGrp="1"/>
          </p:cNvSpPr>
          <p:nvPr>
            <p:ph type="subTitle" idx="1"/>
          </p:nvPr>
        </p:nvSpPr>
        <p:spPr>
          <a:xfrm>
            <a:off x="1544319" y="447675"/>
            <a:ext cx="9399905" cy="5972175"/>
          </a:xfrm>
        </p:spPr>
        <p:txBody>
          <a:bodyPr>
            <a:normAutofit/>
          </a:bodyPr>
          <a:lstStyle/>
          <a:p>
            <a:pPr algn="ctr"/>
            <a:r>
              <a:rPr lang="it-IT"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Prime applicazioni della T.U.N. nella giurisprudenza di merito </a:t>
            </a:r>
          </a:p>
          <a:p>
            <a:pPr algn="just"/>
            <a:r>
              <a:rPr lang="it-IT" sz="2000" dirty="0">
                <a:highlight>
                  <a:srgbClr val="FFFF00"/>
                </a:highlight>
                <a:latin typeface="Times New Roman" panose="02020603050405020304" pitchFamily="18" charset="0"/>
                <a:cs typeface="Times New Roman" panose="02020603050405020304" pitchFamily="18" charset="0"/>
              </a:rPr>
              <a:t>Sono state già emesse alcune pronunce di diversi Uffici giudiziari, che hanno applicato la T.U.N. nei giudizi in corso, anche in fattispecie diverse da incidenti stradali e malpractice medica.</a:t>
            </a:r>
          </a:p>
          <a:p>
            <a:pPr algn="just"/>
            <a:r>
              <a:rPr lang="it-IT" sz="2000" dirty="0">
                <a:latin typeface="Times New Roman" panose="02020603050405020304" pitchFamily="18" charset="0"/>
                <a:cs typeface="Times New Roman" panose="02020603050405020304" pitchFamily="18" charset="0"/>
              </a:rPr>
              <a:t>Nelle seguenti pronunce, </a:t>
            </a:r>
            <a:r>
              <a:rPr lang="it-IT" sz="2000" dirty="0">
                <a:highlight>
                  <a:srgbClr val="00FFFF"/>
                </a:highlight>
                <a:latin typeface="Times New Roman" panose="02020603050405020304" pitchFamily="18" charset="0"/>
                <a:cs typeface="Times New Roman" panose="02020603050405020304" pitchFamily="18" charset="0"/>
              </a:rPr>
              <a:t>il giudice si è limitato ad affermare che l’approvazione della T.U.N. ne giustifica </a:t>
            </a:r>
            <a:r>
              <a:rPr lang="it-IT" sz="2000" i="1" dirty="0">
                <a:highlight>
                  <a:srgbClr val="00FFFF"/>
                </a:highlight>
                <a:latin typeface="Times New Roman" panose="02020603050405020304" pitchFamily="18" charset="0"/>
                <a:cs typeface="Times New Roman" panose="02020603050405020304" pitchFamily="18" charset="0"/>
              </a:rPr>
              <a:t>tout court </a:t>
            </a:r>
            <a:r>
              <a:rPr lang="it-IT" sz="2000" dirty="0">
                <a:highlight>
                  <a:srgbClr val="00FFFF"/>
                </a:highlight>
                <a:latin typeface="Times New Roman" panose="02020603050405020304" pitchFamily="18" charset="0"/>
                <a:cs typeface="Times New Roman" panose="02020603050405020304" pitchFamily="18" charset="0"/>
              </a:rPr>
              <a:t>l’applicazione</a:t>
            </a:r>
            <a:r>
              <a:rPr lang="it-IT" sz="2000"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it-IT" sz="2000" dirty="0" err="1">
                <a:highlight>
                  <a:srgbClr val="FFFF00"/>
                </a:highlight>
                <a:latin typeface="Times New Roman" panose="02020603050405020304" pitchFamily="18" charset="0"/>
                <a:cs typeface="Times New Roman" panose="02020603050405020304" pitchFamily="18" charset="0"/>
              </a:rPr>
              <a:t>Trib</a:t>
            </a:r>
            <a:r>
              <a:rPr lang="it-IT" sz="2000" dirty="0">
                <a:highlight>
                  <a:srgbClr val="FFFF00"/>
                </a:highlight>
                <a:latin typeface="Times New Roman" panose="02020603050405020304" pitchFamily="18" charset="0"/>
                <a:cs typeface="Times New Roman" panose="02020603050405020304" pitchFamily="18" charset="0"/>
              </a:rPr>
              <a:t>. Avellino,</a:t>
            </a:r>
            <a:r>
              <a:rPr lang="it-IT" sz="2000" dirty="0">
                <a:latin typeface="Times New Roman" panose="02020603050405020304" pitchFamily="18" charset="0"/>
                <a:cs typeface="Times New Roman" panose="02020603050405020304" pitchFamily="18" charset="0"/>
              </a:rPr>
              <a:t> R.G. 1983/2022, ordinanza ex art. 702 bis c.p.c., emessa in data 20.3.2025 in una fattispecie di </a:t>
            </a:r>
            <a:r>
              <a:rPr lang="it-IT" sz="2000" dirty="0">
                <a:highlight>
                  <a:srgbClr val="00FF00"/>
                </a:highlight>
                <a:latin typeface="Times New Roman" panose="02020603050405020304" pitchFamily="18" charset="0"/>
                <a:cs typeface="Times New Roman" panose="02020603050405020304" pitchFamily="18" charset="0"/>
              </a:rPr>
              <a:t>malpractice medic</a:t>
            </a:r>
            <a:r>
              <a:rPr lang="it-IT" sz="2000" dirty="0">
                <a:latin typeface="Times New Roman" panose="02020603050405020304" pitchFamily="18" charset="0"/>
                <a:cs typeface="Times New Roman" panose="02020603050405020304" pitchFamily="18" charset="0"/>
              </a:rPr>
              <a:t>a, per liquidare in via equitativa il danno da perdita di chance di sopravvivenza; </a:t>
            </a:r>
          </a:p>
          <a:p>
            <a:pPr marL="285750" indent="-285750" algn="just">
              <a:buFont typeface="Wingdings" panose="05000000000000000000" pitchFamily="2" charset="2"/>
              <a:buChar char="Ø"/>
            </a:pPr>
            <a:r>
              <a:rPr lang="it-IT" sz="2000" dirty="0" err="1">
                <a:highlight>
                  <a:srgbClr val="FFFF00"/>
                </a:highlight>
                <a:latin typeface="Times New Roman" panose="02020603050405020304" pitchFamily="18" charset="0"/>
                <a:cs typeface="Times New Roman" panose="02020603050405020304" pitchFamily="18" charset="0"/>
              </a:rPr>
              <a:t>Trib</a:t>
            </a:r>
            <a:r>
              <a:rPr lang="it-IT" sz="2000" dirty="0">
                <a:highlight>
                  <a:srgbClr val="FFFF00"/>
                </a:highlight>
                <a:latin typeface="Times New Roman" panose="02020603050405020304" pitchFamily="18" charset="0"/>
                <a:cs typeface="Times New Roman" panose="02020603050405020304" pitchFamily="18" charset="0"/>
              </a:rPr>
              <a:t>. Firenze</a:t>
            </a:r>
            <a:r>
              <a:rPr lang="it-IT" sz="2000" dirty="0">
                <a:latin typeface="Times New Roman" panose="02020603050405020304" pitchFamily="18" charset="0"/>
                <a:cs typeface="Times New Roman" panose="02020603050405020304" pitchFamily="18" charset="0"/>
              </a:rPr>
              <a:t>,  R.G. n. 10817/2021, sentenza emessa il 18.3.2025, in una fattispecie di </a:t>
            </a:r>
            <a:r>
              <a:rPr lang="it-IT" sz="2000" dirty="0">
                <a:highlight>
                  <a:srgbClr val="00FF00"/>
                </a:highlight>
                <a:latin typeface="Times New Roman" panose="02020603050405020304" pitchFamily="18" charset="0"/>
                <a:cs typeface="Times New Roman" panose="02020603050405020304" pitchFamily="18" charset="0"/>
              </a:rPr>
              <a:t>responsabilità ex art. 2051 c.c.,</a:t>
            </a:r>
            <a:r>
              <a:rPr lang="it-IT" sz="2000" dirty="0">
                <a:latin typeface="Times New Roman" panose="02020603050405020304" pitchFamily="18" charset="0"/>
                <a:cs typeface="Times New Roman" panose="02020603050405020304" pitchFamily="18" charset="0"/>
              </a:rPr>
              <a:t> con danno biologico accertato nella misura del 10%;</a:t>
            </a:r>
          </a:p>
          <a:p>
            <a:pPr marL="285750" indent="-285750" algn="just">
              <a:buFont typeface="Wingdings" panose="05000000000000000000" pitchFamily="2" charset="2"/>
              <a:buChar char="Ø"/>
            </a:pPr>
            <a:r>
              <a:rPr lang="it-IT" sz="2000" dirty="0" err="1">
                <a:highlight>
                  <a:srgbClr val="FFFF00"/>
                </a:highlight>
                <a:latin typeface="Times New Roman" panose="02020603050405020304" pitchFamily="18" charset="0"/>
                <a:cs typeface="Times New Roman" panose="02020603050405020304" pitchFamily="18" charset="0"/>
              </a:rPr>
              <a:t>Trib</a:t>
            </a:r>
            <a:r>
              <a:rPr lang="it-IT" sz="2000" dirty="0">
                <a:highlight>
                  <a:srgbClr val="FFFF00"/>
                </a:highlight>
                <a:latin typeface="Times New Roman" panose="02020603050405020304" pitchFamily="18" charset="0"/>
                <a:cs typeface="Times New Roman" panose="02020603050405020304" pitchFamily="18" charset="0"/>
              </a:rPr>
              <a:t>. Lamezia Terme,</a:t>
            </a:r>
            <a:r>
              <a:rPr lang="it-IT" sz="2000" dirty="0">
                <a:latin typeface="Times New Roman" panose="02020603050405020304" pitchFamily="18" charset="0"/>
                <a:cs typeface="Times New Roman" panose="02020603050405020304" pitchFamily="18" charset="0"/>
              </a:rPr>
              <a:t> R.G. 425-2022, sentenza emessa il 21.03.2025, in una fattispecie di </a:t>
            </a:r>
            <a:r>
              <a:rPr lang="it-IT" sz="2000" dirty="0">
                <a:highlight>
                  <a:srgbClr val="00FF00"/>
                </a:highlight>
                <a:latin typeface="Times New Roman" panose="02020603050405020304" pitchFamily="18" charset="0"/>
                <a:cs typeface="Times New Roman" panose="02020603050405020304" pitchFamily="18" charset="0"/>
              </a:rPr>
              <a:t>incidente stradale</a:t>
            </a:r>
            <a:r>
              <a:rPr lang="it-IT" sz="2000" dirty="0">
                <a:latin typeface="Times New Roman" panose="02020603050405020304" pitchFamily="18" charset="0"/>
                <a:cs typeface="Times New Roman" panose="02020603050405020304" pitchFamily="18" charset="0"/>
              </a:rPr>
              <a:t>, con danno biologico accertato nella misura del 28%;</a:t>
            </a:r>
          </a:p>
          <a:p>
            <a:pPr marL="285750" indent="-285750" algn="just">
              <a:buFont typeface="Wingdings" panose="05000000000000000000" pitchFamily="2" charset="2"/>
              <a:buChar char="Ø"/>
            </a:pPr>
            <a:r>
              <a:rPr lang="it-IT" sz="2000" dirty="0" err="1">
                <a:highlight>
                  <a:srgbClr val="FFFF00"/>
                </a:highlight>
                <a:latin typeface="Times New Roman" panose="02020603050405020304" pitchFamily="18" charset="0"/>
                <a:cs typeface="Times New Roman" panose="02020603050405020304" pitchFamily="18" charset="0"/>
              </a:rPr>
              <a:t>Trib</a:t>
            </a:r>
            <a:r>
              <a:rPr lang="it-IT" sz="2000" dirty="0">
                <a:highlight>
                  <a:srgbClr val="FFFF00"/>
                </a:highlight>
                <a:latin typeface="Times New Roman" panose="02020603050405020304" pitchFamily="18" charset="0"/>
                <a:cs typeface="Times New Roman" panose="02020603050405020304" pitchFamily="18" charset="0"/>
              </a:rPr>
              <a:t>. Macerata</a:t>
            </a:r>
            <a:r>
              <a:rPr lang="it-IT" sz="2000" dirty="0">
                <a:latin typeface="Times New Roman" panose="02020603050405020304" pitchFamily="18" charset="0"/>
                <a:cs typeface="Times New Roman" panose="02020603050405020304" pitchFamily="18" charset="0"/>
              </a:rPr>
              <a:t>, R.G. n. 649/2021, sentenza emessa il 16.4.2025, in  una fattispecie di </a:t>
            </a:r>
            <a:r>
              <a:rPr lang="it-IT" sz="2000" dirty="0">
                <a:highlight>
                  <a:srgbClr val="00FF00"/>
                </a:highlight>
                <a:latin typeface="Times New Roman" panose="02020603050405020304" pitchFamily="18" charset="0"/>
                <a:cs typeface="Times New Roman" panose="02020603050405020304" pitchFamily="18" charset="0"/>
              </a:rPr>
              <a:t>incidente stradale</a:t>
            </a:r>
            <a:r>
              <a:rPr lang="it-IT" sz="2000" dirty="0">
                <a:latin typeface="Times New Roman" panose="02020603050405020304" pitchFamily="18" charset="0"/>
                <a:cs typeface="Times New Roman" panose="02020603050405020304" pitchFamily="18" charset="0"/>
              </a:rPr>
              <a:t>, con danno biologico accertato nella misura del 12%; </a:t>
            </a:r>
          </a:p>
          <a:p>
            <a:pPr marL="285750" indent="-285750" algn="just">
              <a:buFont typeface="Wingdings" panose="05000000000000000000" pitchFamily="2" charset="2"/>
              <a:buChar char="Ø"/>
            </a:pPr>
            <a:r>
              <a:rPr lang="it-IT" sz="2000" dirty="0" err="1">
                <a:highlight>
                  <a:srgbClr val="FFFF00"/>
                </a:highlight>
                <a:latin typeface="Times New Roman" panose="02020603050405020304" pitchFamily="18" charset="0"/>
                <a:cs typeface="Times New Roman" panose="02020603050405020304" pitchFamily="18" charset="0"/>
              </a:rPr>
              <a:t>Trib</a:t>
            </a:r>
            <a:r>
              <a:rPr lang="it-IT" sz="2000" dirty="0">
                <a:highlight>
                  <a:srgbClr val="FFFF00"/>
                </a:highlight>
                <a:latin typeface="Times New Roman" panose="02020603050405020304" pitchFamily="18" charset="0"/>
                <a:cs typeface="Times New Roman" panose="02020603050405020304" pitchFamily="18" charset="0"/>
              </a:rPr>
              <a:t>. Palmi</a:t>
            </a:r>
            <a:r>
              <a:rPr lang="it-IT" sz="2000" dirty="0">
                <a:latin typeface="Times New Roman" panose="02020603050405020304" pitchFamily="18" charset="0"/>
                <a:cs typeface="Times New Roman" panose="02020603050405020304" pitchFamily="18" charset="0"/>
              </a:rPr>
              <a:t>, sent 7.3.2025, in  una fattispecie di </a:t>
            </a:r>
            <a:r>
              <a:rPr lang="it-IT" sz="2000" dirty="0">
                <a:highlight>
                  <a:srgbClr val="00FF00"/>
                </a:highlight>
                <a:latin typeface="Times New Roman" panose="02020603050405020304" pitchFamily="18" charset="0"/>
                <a:cs typeface="Times New Roman" panose="02020603050405020304" pitchFamily="18" charset="0"/>
              </a:rPr>
              <a:t>incidente stradale</a:t>
            </a:r>
            <a:r>
              <a:rPr lang="it-IT" sz="2000" dirty="0">
                <a:latin typeface="Times New Roman" panose="02020603050405020304" pitchFamily="18" charset="0"/>
                <a:cs typeface="Times New Roman" panose="02020603050405020304" pitchFamily="18" charset="0"/>
              </a:rPr>
              <a:t>, con danno biologico accertato nella misura del 14%.</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39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8AA1-B628-737C-92EF-5D4B1C6F257F}"/>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02CED681-5871-97EC-A5C9-80FB15A93240}"/>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B8FEEEEF-A95E-E189-2055-2EC8BDDFB058}"/>
              </a:ext>
            </a:extLst>
          </p:cNvPr>
          <p:cNvSpPr>
            <a:spLocks noGrp="1"/>
          </p:cNvSpPr>
          <p:nvPr>
            <p:ph type="subTitle" idx="1"/>
          </p:nvPr>
        </p:nvSpPr>
        <p:spPr>
          <a:xfrm>
            <a:off x="1544319" y="447675"/>
            <a:ext cx="9399905" cy="5972175"/>
          </a:xfrm>
        </p:spPr>
        <p:txBody>
          <a:bodyPr>
            <a:normAutofit fontScale="92500" lnSpcReduction="1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Tribunale Perugia sent. n. 424 del 31.3.2025</a:t>
            </a:r>
          </a:p>
          <a:p>
            <a:pPr algn="just"/>
            <a:r>
              <a:rPr lang="it-IT" sz="2200" dirty="0">
                <a:highlight>
                  <a:srgbClr val="FFFF00"/>
                </a:highlight>
                <a:latin typeface="Times New Roman" panose="02020603050405020304" pitchFamily="18" charset="0"/>
                <a:cs typeface="Times New Roman" panose="02020603050405020304" pitchFamily="18" charset="0"/>
              </a:rPr>
              <a:t>In una fattispecie di incidente stradale, con danno biologico accertato nella misura del 18%, così motiva il giudice: </a:t>
            </a:r>
          </a:p>
          <a:p>
            <a:pPr algn="just"/>
            <a:r>
              <a:rPr lang="it-IT" sz="2200" dirty="0">
                <a:latin typeface="Times New Roman" panose="02020603050405020304" pitchFamily="18" charset="0"/>
                <a:cs typeface="Times New Roman" panose="02020603050405020304" pitchFamily="18" charset="0"/>
              </a:rPr>
              <a:t>«</a:t>
            </a:r>
            <a:r>
              <a:rPr lang="it-IT" sz="2200" dirty="0">
                <a:highlight>
                  <a:srgbClr val="00FF00"/>
                </a:highlight>
                <a:latin typeface="Times New Roman" panose="02020603050405020304" pitchFamily="18" charset="0"/>
                <a:cs typeface="Times New Roman" panose="02020603050405020304" pitchFamily="18" charset="0"/>
              </a:rPr>
              <a:t>non si pongano, sul punto, questioni di diritto intertemporale</a:t>
            </a:r>
            <a:r>
              <a:rPr lang="it-IT" sz="2200" dirty="0">
                <a:latin typeface="Times New Roman" panose="02020603050405020304" pitchFamily="18" charset="0"/>
                <a:cs typeface="Times New Roman" panose="02020603050405020304" pitchFamily="18" charset="0"/>
              </a:rPr>
              <a:t>, dal momento che, a rigore, </a:t>
            </a:r>
            <a:r>
              <a:rPr lang="it-IT" sz="2200" dirty="0">
                <a:highlight>
                  <a:srgbClr val="FFFF00"/>
                </a:highlight>
                <a:latin typeface="Times New Roman" panose="02020603050405020304" pitchFamily="18" charset="0"/>
                <a:cs typeface="Times New Roman" panose="02020603050405020304" pitchFamily="18" charset="0"/>
              </a:rPr>
              <a:t>non si è verificata alcuna novella legislativa soggetta, salvo deroghe espresse, al disposto dell’art. 11 delle Preleggi.</a:t>
            </a:r>
          </a:p>
          <a:p>
            <a:pPr algn="just"/>
            <a:r>
              <a:rPr lang="it-IT" sz="2200" dirty="0">
                <a:latin typeface="Times New Roman" panose="02020603050405020304" pitchFamily="18" charset="0"/>
                <a:cs typeface="Times New Roman" panose="02020603050405020304" pitchFamily="18" charset="0"/>
              </a:rPr>
              <a:t>Infatti, alla stessa stregua per cui il danno, in ipotesi di aggiornamento del sistema tabellare, andrebbe liquidato sulla scorta delle nuove tabelle, la nuova Tabella Unica Nazionale ha sostituito </a:t>
            </a:r>
            <a:r>
              <a:rPr lang="it-IT" sz="2200" dirty="0">
                <a:highlight>
                  <a:srgbClr val="FFFF00"/>
                </a:highlight>
                <a:latin typeface="Times New Roman" panose="02020603050405020304" pitchFamily="18" charset="0"/>
                <a:cs typeface="Times New Roman" panose="02020603050405020304" pitchFamily="18" charset="0"/>
              </a:rPr>
              <a:t>le tabelle di matrice giurisprudenziale come misura dell’equità della liquidazione del danno non patrimoniale, intesa dalla giurisprudenza di legittimità non solo come equità del caso concreto, ma anche come forma di parità di trattamento</a:t>
            </a:r>
            <a:r>
              <a:rPr lang="it-IT" sz="2200" dirty="0">
                <a:latin typeface="Times New Roman" panose="02020603050405020304" pitchFamily="18" charset="0"/>
                <a:cs typeface="Times New Roman" panose="02020603050405020304" pitchFamily="18" charset="0"/>
              </a:rPr>
              <a:t>»</a:t>
            </a:r>
          </a:p>
          <a:p>
            <a:pPr algn="just"/>
            <a:r>
              <a:rPr lang="it-IT" sz="2200" dirty="0">
                <a:latin typeface="Times New Roman" panose="02020603050405020304" pitchFamily="18" charset="0"/>
                <a:cs typeface="Times New Roman" panose="02020603050405020304" pitchFamily="18" charset="0"/>
              </a:rPr>
              <a:t>«il fatto che la Tabella Unica preveda un risarcimento del danno </a:t>
            </a:r>
            <a:r>
              <a:rPr lang="it-IT" sz="2200" dirty="0">
                <a:highlight>
                  <a:srgbClr val="00FF00"/>
                </a:highlight>
                <a:latin typeface="Times New Roman" panose="02020603050405020304" pitchFamily="18" charset="0"/>
                <a:cs typeface="Times New Roman" panose="02020603050405020304" pitchFamily="18" charset="0"/>
              </a:rPr>
              <a:t>non patrimoniale più contenuto rispetto a quelle del Tribunale di Milano allo scopo di “razionalizzare i costi gravanti sul sistema assicurativo e sui consumatori” non appare un elemento decisivo per escluderne l’utilizzazione anche a fatti precedenti alla loro entrata in vigore»</a:t>
            </a:r>
          </a:p>
          <a:p>
            <a:pPr algn="just"/>
            <a:r>
              <a:rPr lang="it-IT" sz="2200" dirty="0">
                <a:latin typeface="Times New Roman" panose="02020603050405020304" pitchFamily="18" charset="0"/>
                <a:cs typeface="Times New Roman" panose="02020603050405020304" pitchFamily="18" charset="0"/>
              </a:rPr>
              <a:t>Per il </a:t>
            </a:r>
            <a:r>
              <a:rPr lang="it-IT" sz="2200" dirty="0">
                <a:highlight>
                  <a:srgbClr val="FFFF00"/>
                </a:highlight>
                <a:latin typeface="Times New Roman" panose="02020603050405020304" pitchFamily="18" charset="0"/>
                <a:cs typeface="Times New Roman" panose="02020603050405020304" pitchFamily="18" charset="0"/>
              </a:rPr>
              <a:t>danno morale, «si stima equo liquidare il danno morale mediante incremento medio.</a:t>
            </a:r>
          </a:p>
          <a:p>
            <a:pPr algn="just"/>
            <a:r>
              <a:rPr lang="it-IT" sz="2200" dirty="0">
                <a:latin typeface="Times New Roman" panose="02020603050405020304" pitchFamily="18" charset="0"/>
                <a:cs typeface="Times New Roman" panose="02020603050405020304" pitchFamily="18" charset="0"/>
              </a:rPr>
              <a:t>Deve infatti ritenersi che dalle allegazioni di parte attrice e dall’istruttoria svolta siano emersi i fatti dai quali ricavare in via presuntiva la situazione di abbattimento morale e disagio interiore vissuta dall’odierno attore in conseguenza del sinistro».</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737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a:bodyPr>
          <a:lstStyle/>
          <a:p>
            <a:pPr>
              <a:lnSpc>
                <a:spcPct val="115000"/>
              </a:lnSpc>
              <a:spcAft>
                <a:spcPts val="800"/>
              </a:spcAft>
            </a:pP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Il danno non patrimoniale da reato: fondamento normativo</a:t>
            </a:r>
            <a:endParaRPr lang="it-IT"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danno non patrimoniale da reato trova il suo fondamento nell’</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art. 2059 c.c.</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che consente il ristoro “nei casi determinati dalla legge”;</a:t>
            </a:r>
          </a:p>
          <a:p>
            <a:pPr algn="just">
              <a:lnSpc>
                <a:spcPct val="115000"/>
              </a:lnSpc>
              <a:spcAft>
                <a:spcPts val="800"/>
              </a:spcAft>
            </a:pPr>
            <a:r>
              <a:rPr lang="it-IT" sz="2200" kern="100" dirty="0">
                <a:latin typeface="Times New Roman" panose="02020603050405020304" pitchFamily="18" charset="0"/>
                <a:ea typeface="Aptos" panose="020B0004020202020204" pitchFamily="34" charset="0"/>
                <a:cs typeface="Times New Roman" panose="02020603050405020304" pitchFamily="18" charset="0"/>
              </a:rPr>
              <a:t>Il caso più importante previsto dalla legge risiede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nell’</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art. 185 c.p.</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secondo cui:</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ogni reato, che abbia cagionato un danno patrimoniale o non patrimoniale, obbliga al risarcimento il colpevole e le persone che, a norma delle leggi civili, debbono rispondere per il fatto di lui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L’art. 185 c.p. ha storicamente costituito l’unica fattispecie nominata di danno non patrimoniale, con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funzione sanzionatoria</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secondo l’elaborazione dottrinale che lo concepiva come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pena privatistica</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(pecunia doloris).</a:t>
            </a:r>
          </a:p>
          <a:p>
            <a:pPr algn="just"/>
            <a:endParaRPr lang="it-IT" sz="22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750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Evoluzione giurisprudenziale e funzione reintegratoria</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valorizzazione dei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diritti fondamentali della persona</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 partire dagli anni 2000, ha determinato un progressivo spostamento interpretativo.</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sentenze gemelle</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della Corte di Cassazione n. 8827 e 8828 del 2003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hanno affermato che:</a:t>
            </a:r>
          </a:p>
          <a:p>
            <a:pPr algn="just">
              <a:lnSpc>
                <a:spcPct val="115000"/>
              </a:lnSpc>
              <a:spcAft>
                <a:spcPts val="800"/>
              </a:spcAf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danno non patrimoniale ha funzione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compensativa e reintegratoria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e non repressiva.</a:t>
            </a:r>
          </a:p>
          <a:p>
            <a:pPr algn="just">
              <a:lnSpc>
                <a:spcPct val="115000"/>
              </a:lnSpc>
              <a:spcAft>
                <a:spcPts val="800"/>
              </a:spcAft>
            </a:pPr>
            <a:r>
              <a:rPr lang="it-IT" sz="18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In tal senso si è espresso anche il giudice delle leggi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Corte cost. n. 233/2003), chiarendo che: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non è necessaria la sussistenza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concreta</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del reato</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è sufficiente la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riconducibilità oggettiva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del fatto alla sua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astratta fattispecie penale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anche in assenza di accertamento penale definitivo, con la conseguente possibilità che ai fini civili la responsabilità sia ritenuta per effetto di una presunzione di legge . </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981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Profili liquidatori e orientamenti risalenti</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Un orientamento giurisprudenziale risalente ha proposto la quantificazione del danno da reato con riferimento al valore della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pena pecuniaria edittale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prevista per la fattispecie incriminatrice (Cass. n. 1164/1998; n. 15056/2003).</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In tale ricostruzione,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danno non patrimoniale da reato assume connotati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affini al danno punitivo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ome forma di prestazione patrimoniale imposta ex art. 23 Cost.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Questa impostazione è stata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ripresa criticamente</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nel dibattito successivo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alla sentenza delle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Sezioni Unite n. 16601/2017 in materia di danni punitivi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Tuttavia,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dottrina prevalente e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 giurisprudenza consolidata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hanno ricondotto il danno da reato nell’ambito del risarcimento ordinario</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escludendone la natura sanzionatoria autonoma.</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720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685924" y="281941"/>
            <a:ext cx="9258300" cy="6137910"/>
          </a:xfrm>
        </p:spPr>
        <p:txBody>
          <a:bodyPr>
            <a:normAutofit lnSpcReduction="10000"/>
          </a:bodyPr>
          <a:lstStyle/>
          <a:p>
            <a:pPr>
              <a:lnSpc>
                <a:spcPts val="1300"/>
              </a:lnSpc>
            </a:pPr>
            <a:endParaRPr lang="it-IT" sz="2800" b="1" dirty="0">
              <a:effectLst/>
              <a:uFill>
                <a:solidFill>
                  <a:srgbClr val="000000"/>
                </a:solidFill>
              </a:uFill>
              <a:latin typeface="Times New Roman" panose="02020603050405020304" pitchFamily="18" charset="0"/>
              <a:ea typeface="Arial Unicode MS"/>
              <a:cs typeface="Arial Unicode MS"/>
            </a:endParaRPr>
          </a:p>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L’elemento soggettivo e il superamento dei parametri tabellari</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 Cassazione ha più volte ribadito che, nella quantificazione del danno morale derivante da reato, è legittimo valorizzare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l’intensità dell’elemento psicologico del fatto illecito</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Cass. ord. n. 32787/2019:</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giudice deve valutare se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natura dolosa e la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violenza del fatto lesivo</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giustifichino una liquidazione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ulteriore e distinta</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rispetto ai parametri tabellari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In tali casi, è possibile un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superamento motivato dei limiti minimi e massimi</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delle tabelle standard, soprattutto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quando la condotta offensiva produce una sofferenza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particolarmente intensa</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Il danno morale costituisce la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componente soggettiva più immediata</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del danno alla persona nei reati dolosi.</a:t>
            </a:r>
          </a:p>
          <a:p>
            <a:pPr algn="just">
              <a:lnSpc>
                <a:spcPts val="1300"/>
              </a:lnSpc>
            </a:pP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373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685924" y="281941"/>
            <a:ext cx="9258300" cy="6137910"/>
          </a:xfrm>
        </p:spPr>
        <p:txBody>
          <a:bodyPr>
            <a:normAutofit lnSpcReduction="10000"/>
          </a:bodyPr>
          <a:lstStyle/>
          <a:p>
            <a:pPr>
              <a:lnSpc>
                <a:spcPts val="1300"/>
              </a:lnSpc>
            </a:pPr>
            <a:endParaRPr lang="it-IT" sz="2800" b="1" dirty="0">
              <a:effectLst/>
              <a:uFill>
                <a:solidFill>
                  <a:srgbClr val="000000"/>
                </a:solidFill>
              </a:uFill>
              <a:latin typeface="Times New Roman" panose="02020603050405020304" pitchFamily="18" charset="0"/>
              <a:ea typeface="Arial Unicode MS"/>
              <a:cs typeface="Arial Unicode MS"/>
            </a:endParaRPr>
          </a:p>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Fattispecie emblematiche </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violenza sessuale</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rappresenta una delle ipotesi paradigmatiche in cui il danno non patrimoniale da reato:</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incide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profondamente sulla dimensione interiore della vittima</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produce un pregiudizio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non compensabile</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con i soli strumenti tabellari</a:t>
            </a:r>
          </a:p>
          <a:p>
            <a:pPr algn="just">
              <a:lnSpc>
                <a:spcPct val="115000"/>
              </a:lnSpc>
              <a:spcAft>
                <a:spcPts val="800"/>
              </a:spcAft>
            </a:pPr>
            <a:r>
              <a:rPr lang="it-IT"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In simili fattispecie, la liquidazione della sofferenza soggettiva: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richiede un intervento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equitativo pieno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coerente con i valori costituzionali e con la dignità della persona (artt. 2, 3 e 32 Cost.)</a:t>
            </a:r>
          </a:p>
          <a:p>
            <a:pPr algn="just">
              <a:lnSpc>
                <a:spcPct val="115000"/>
              </a:lnSpc>
              <a:spcAft>
                <a:spcPts val="800"/>
              </a:spcAft>
            </a:pPr>
            <a:r>
              <a:rPr lang="it-IT" sz="19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La giurisprudenza attuale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non esclude affatto</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l’applicabilità di criteri tabellari anche in ambito penalistico-civilistico,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ma ne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ammette il superamento motivato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nei casi in cui la gravità soggettiva del reato lo imponga.</a:t>
            </a:r>
          </a:p>
          <a:p>
            <a:pPr>
              <a:lnSpc>
                <a:spcPct val="115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ts val="1300"/>
              </a:lnSpc>
            </a:pP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492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40000" lnSpcReduction="20000"/>
          </a:bodyPr>
          <a:lstStyle/>
          <a:p>
            <a:pPr algn="just">
              <a:lnSpc>
                <a:spcPts val="1300"/>
              </a:lnSpc>
            </a:pPr>
            <a:endParaRPr lang="it-IT" sz="1800" b="1" dirty="0">
              <a:solidFill>
                <a:srgbClr val="FF0000"/>
              </a:solidFill>
              <a:effectLst/>
              <a:highlight>
                <a:srgbClr val="00FF00"/>
              </a:highlight>
              <a:uFill>
                <a:solidFill>
                  <a:srgbClr val="000000"/>
                </a:solidFill>
              </a:uFill>
              <a:latin typeface="Times New Roman" panose="02020603050405020304" pitchFamily="18" charset="0"/>
              <a:ea typeface="Arial Unicode MS"/>
              <a:cs typeface="Arial Unicode MS"/>
            </a:endParaRPr>
          </a:p>
          <a:p>
            <a:pPr>
              <a:lnSpc>
                <a:spcPct val="115000"/>
              </a:lnSpc>
              <a:spcAft>
                <a:spcPts val="800"/>
              </a:spcAft>
            </a:pPr>
            <a:r>
              <a:rPr lang="it-IT" sz="50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Il danno non patrimoniale da reato doloso e le tabelle milanesi</a:t>
            </a:r>
            <a:endParaRPr lang="it-IT" sz="50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45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Le </a:t>
            </a:r>
            <a:r>
              <a:rPr lang="it-IT" sz="45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Tabelle milanesi</a:t>
            </a:r>
            <a:r>
              <a:rPr lang="it-IT" sz="45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(ed. 2021 e 2024) precisano espressamente che i criteri di liquidazione si </a:t>
            </a: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basano su sentenze riguardanti fatti illeciti: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45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penalmente irrilevanti</a:t>
            </a:r>
            <a:endParaRPr lang="it-IT" sz="45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45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oppure </a:t>
            </a:r>
            <a:r>
              <a:rPr lang="it-IT" sz="45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integranti reati colposi</a:t>
            </a:r>
            <a:endParaRPr lang="it-IT" sz="45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3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t>
            </a: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Nei casi di </a:t>
            </a:r>
            <a:r>
              <a:rPr lang="it-IT" sz="45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reato doloso</a:t>
            </a: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o presenza di </a:t>
            </a:r>
            <a:r>
              <a:rPr lang="it-IT" sz="45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elementi eccezionali</a:t>
            </a: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il giudice deve procedere a una </a:t>
            </a:r>
            <a:r>
              <a:rPr lang="it-IT" sz="45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personalizzazione rafforzata</a:t>
            </a: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in aumento o in diminuzione, rispetto ai parametri tabellari (Cass. 12408/2011).</a:t>
            </a:r>
          </a:p>
          <a:p>
            <a:pPr algn="just">
              <a:lnSpc>
                <a:spcPct val="115000"/>
              </a:lnSpc>
              <a:spcAft>
                <a:spcPts val="800"/>
              </a:spcAft>
            </a:pP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Esempi tipici: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rapina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sequestro di persona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percosse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45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violenza sessuale</a:t>
            </a:r>
          </a:p>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78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85000" lnSpcReduction="10000"/>
          </a:bodyPr>
          <a:lstStyle/>
          <a:p>
            <a:pPr>
              <a:lnSpc>
                <a:spcPct val="115000"/>
              </a:lnSpc>
              <a:spcAft>
                <a:spcPts val="800"/>
              </a:spcAft>
            </a:pPr>
            <a:r>
              <a:rPr lang="it-IT" sz="26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Sostenibilità del sistema e tutela del consumatore</a:t>
            </a:r>
            <a:endParaRPr lang="it-IT" sz="26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Sempre nel parere n. 1282/2024, </a:t>
            </a:r>
            <a:r>
              <a:rPr lang="it-IT" sz="2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Consiglio di Stato sottolinea </a:t>
            </a: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come la </a:t>
            </a:r>
            <a:r>
              <a:rPr lang="it-IT" sz="26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prevedibilità dei costi transattivi a carico delle imprese assicurative </a:t>
            </a: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sia una condizione essenziale per garantire la </a:t>
            </a:r>
            <a:r>
              <a:rPr lang="it-IT" sz="26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sostenibilità sistemica</a:t>
            </a: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dell’intero meccanismo risarcitorio</a:t>
            </a: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Tale esigenza si collega direttamente alla </a:t>
            </a:r>
            <a:r>
              <a:rPr lang="it-IT" sz="26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necessità di scongiurare il rischio </a:t>
            </a: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di </a:t>
            </a:r>
            <a:r>
              <a:rPr lang="it-IT" sz="26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automatismi traslativi</a:t>
            </a: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che si ripercuoterebbero sulla collettività degli utenti e dei consumatori, attraverso l’incremento dei premi assicurativi</a:t>
            </a:r>
            <a:r>
              <a:rPr lang="it-IT" sz="26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26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Ne risulta un nesso strutturale tra: </a:t>
            </a:r>
          </a:p>
          <a:p>
            <a:pPr marL="457200" indent="-457200" algn="just">
              <a:lnSpc>
                <a:spcPct val="115000"/>
              </a:lnSpc>
              <a:spcAft>
                <a:spcPts val="800"/>
              </a:spcAft>
              <a:buFont typeface="Arial" panose="020B0604020202020204" pitchFamily="34" charset="0"/>
              <a:buChar char="•"/>
            </a:pPr>
            <a:r>
              <a:rPr lang="it-IT" sz="26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l’esigenza primaria di tutela dei diritti delle vittime </a:t>
            </a:r>
          </a:p>
          <a:p>
            <a:pPr marL="457200" indent="-457200" algn="just">
              <a:lnSpc>
                <a:spcPct val="115000"/>
              </a:lnSpc>
              <a:spcAft>
                <a:spcPts val="800"/>
              </a:spcAft>
              <a:buFont typeface="Arial" panose="020B0604020202020204" pitchFamily="34" charset="0"/>
              <a:buChar char="•"/>
            </a:pPr>
            <a:r>
              <a:rPr lang="it-IT" sz="26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 il mantenimento dell’equilibrio economico del mercato assicurativo.</a:t>
            </a:r>
            <a:endParaRPr lang="it-IT" sz="26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it-IT" sz="2600" dirty="0">
                <a:effectLst/>
                <a:latin typeface="Times New Roman" panose="02020603050405020304" pitchFamily="18" charset="0"/>
                <a:ea typeface="Aptos" panose="020B0004020202020204" pitchFamily="34" charset="0"/>
                <a:cs typeface="Times New Roman" panose="02020603050405020304" pitchFamily="18" charset="0"/>
              </a:rPr>
              <a:t> </a:t>
            </a:r>
          </a:p>
          <a:p>
            <a:pPr algn="just"/>
            <a:endParaRPr lang="it-IT" sz="2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32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a:bodyPr>
          <a:lstStyle/>
          <a:p>
            <a:pPr algn="ctr"/>
            <a:endParaRPr lang="it-IT" sz="20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Giurisprudenza e scrutini rafforzati in caso di reato</a:t>
            </a:r>
            <a:endParaRPr lang="it-IT"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La giurisprudenza ha progressivamente consolidato il principio secondo cui, nei casi di reato doloso, il danno non patrimoniale esige una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valutazione equitativa aggravata</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non riconducibile ai meri automatismi tabellari.</a:t>
            </a:r>
          </a:p>
          <a:p>
            <a:pPr algn="l">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Cass.10579/2021(Scoditti):</a:t>
            </a:r>
            <a:b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b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giudice può superare i limiti minimi e massimi delle tabelle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solo in presenza di circostanze concrete e peculiari</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che non risultino già considerate nel parametro tabellare.</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L’intensità del dolo e la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gravità dell’offesa ai beni costituzional</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giustificano un trattamento liquidatorio differenziato.</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095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lnSpcReduction="1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Applicazioni pratiche e criteri equitativi puri</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Dai precedenti analizzati emerge una prassi giudiziaria diversificata: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Se il fatto illecito è tabellarmente coperto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si procede mediante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forte personalizzazione</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Se la fattispecie è atipica o non prevista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si applica il criterio dell’</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equità pura</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Esempi: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Trib. Milano (G.I. D. Spera), sent. n. 6963/2021</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violenza sessuale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Trib. Milano (G.I. D. Spera),  proc. R.G. n. 37415/2021</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maltrattamenti in famiglia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Trib. Milano (G.I. D. Spera), sent. n. 6664/2024</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ostacolo alle pratiche sepolcrali</a:t>
            </a:r>
          </a:p>
          <a:p>
            <a:pPr algn="just">
              <a:lnSpc>
                <a:spcPct val="115000"/>
              </a:lnSpc>
              <a:spcAft>
                <a:spcPts val="800"/>
              </a:spcAft>
            </a:pPr>
            <a:r>
              <a:rPr lang="it-IT" sz="19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L’intervento giudiziale si adatta alla peculiarità del danno, specie in presenza di condotte dolose di particolare efferatezza</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053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77500" lnSpcReduction="20000"/>
          </a:bodyPr>
          <a:lstStyle/>
          <a:p>
            <a:pPr>
              <a:lnSpc>
                <a:spcPct val="115000"/>
              </a:lnSpc>
              <a:spcAft>
                <a:spcPts val="800"/>
              </a:spcAft>
            </a:pPr>
            <a:r>
              <a:rPr lang="it-IT" sz="29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Elaborazione progressiva di criteri liquidatori differenziati</a:t>
            </a:r>
            <a:endParaRPr lang="it-IT" sz="29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29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Nel tempo (come ho spiegato analiticamente mio volume), ho proposto tre diversi approcci alla personalizzazione nei casi di reato doloso</a:t>
            </a:r>
            <a:r>
              <a:rPr lang="it-IT" sz="29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20000"/>
              </a:lnSpc>
              <a:spcBef>
                <a:spcPts val="0"/>
              </a:spcBef>
            </a:pPr>
            <a:endParaRPr lang="it-IT" sz="29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29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Primo criterio (abbandonato):</a:t>
            </a:r>
            <a:endParaRPr lang="it-IT" sz="29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sofferenza soggettiva e dinamico-relazionali con </a:t>
            </a:r>
            <a:r>
              <a:rPr lang="it-IT" sz="29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tutti i valori </a:t>
            </a:r>
            <a:r>
              <a:rPr lang="it-IT" sz="2900" kern="100" dirty="0" err="1">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raqddoppiati</a:t>
            </a:r>
            <a:endParaRPr lang="it-IT" sz="29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critica è che soprattutto per le </a:t>
            </a:r>
            <a:r>
              <a:rPr lang="it-IT" sz="2900" kern="100" dirty="0" err="1">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macroinvalidità</a:t>
            </a: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porta a </a:t>
            </a:r>
            <a:r>
              <a:rPr lang="it-IT" sz="2900" kern="100" dirty="0">
                <a:highlight>
                  <a:srgbClr val="FFFF00"/>
                </a:highlight>
                <a:latin typeface="Times New Roman" panose="02020603050405020304" pitchFamily="18" charset="0"/>
                <a:ea typeface="Aptos" panose="020B0004020202020204" pitchFamily="34" charset="0"/>
                <a:cs typeface="Times New Roman" panose="02020603050405020304" pitchFamily="18" charset="0"/>
              </a:rPr>
              <a:t>liquidazioni caratterizzate da </a:t>
            </a: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eccessiva onerosità  e risulta imprevedibile e scoraggia le soluzioni stragiudiziali  </a:t>
            </a:r>
          </a:p>
          <a:p>
            <a:pPr algn="just">
              <a:lnSpc>
                <a:spcPct val="120000"/>
              </a:lnSpc>
              <a:spcBef>
                <a:spcPts val="0"/>
              </a:spcBef>
            </a:pPr>
            <a:r>
              <a:rPr lang="it-IT" sz="29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Secondo criterio (superato):</a:t>
            </a:r>
            <a:endParaRPr lang="it-IT" sz="29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it-IT" sz="29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personalizzazione massima </a:t>
            </a:r>
            <a:r>
              <a:rPr lang="it-IT" sz="29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solo sulla sofferenza soggettiva</a:t>
            </a: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entro i limiti tabellari</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giudicato insufficiente sotto il profilo compensativo</a:t>
            </a:r>
          </a:p>
          <a:p>
            <a:pPr algn="just">
              <a:lnSpc>
                <a:spcPct val="120000"/>
              </a:lnSpc>
              <a:spcBef>
                <a:spcPts val="0"/>
              </a:spcBef>
            </a:pPr>
            <a:r>
              <a:rPr lang="it-IT" sz="2900" b="1" kern="100" dirty="0">
                <a:solidFill>
                  <a:srgbClr val="0070C0"/>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Terzo criterio (attualmente preferito):</a:t>
            </a:r>
            <a:endParaRPr lang="it-IT" sz="2900" kern="100" dirty="0">
              <a:solidFill>
                <a:srgbClr val="0070C0"/>
              </a:solidFill>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it-IT" sz="29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raddoppio della sola componente di sofferenza soggettiva interiore</a:t>
            </a:r>
            <a:endParaRPr lang="it-IT" sz="29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lgn="just">
              <a:lnSpc>
                <a:spcPct val="120000"/>
              </a:lnSpc>
              <a:spcBef>
                <a:spcPts val="0"/>
              </a:spcBef>
              <a:buSzPts val="1000"/>
              <a:buFont typeface="Courier New" panose="02070309020205020404" pitchFamily="49" charset="0"/>
              <a:buChar char="o"/>
              <a:tabLst>
                <a:tab pos="914400" algn="l"/>
              </a:tabLst>
            </a:pP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invalidità temporanea: fino a </a:t>
            </a:r>
            <a:r>
              <a:rPr lang="it-IT" sz="2900" b="1" kern="100" dirty="0">
                <a:effectLst/>
                <a:latin typeface="Times New Roman" panose="02020603050405020304" pitchFamily="18" charset="0"/>
                <a:ea typeface="Aptos" panose="020B0004020202020204" pitchFamily="34" charset="0"/>
                <a:cs typeface="Times New Roman" panose="02020603050405020304" pitchFamily="18" charset="0"/>
              </a:rPr>
              <a:t>€ 62/giorno </a:t>
            </a:r>
            <a:r>
              <a:rPr lang="it-IT" sz="29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(2024)</a:t>
            </a:r>
          </a:p>
          <a:p>
            <a:pPr marL="742950" lvl="1" indent="-285750" algn="just">
              <a:lnSpc>
                <a:spcPct val="120000"/>
              </a:lnSpc>
              <a:spcBef>
                <a:spcPts val="0"/>
              </a:spcBef>
              <a:buSzPts val="1000"/>
              <a:buFont typeface="Courier New" panose="02070309020205020404" pitchFamily="49" charset="0"/>
              <a:buChar char="o"/>
              <a:tabLst>
                <a:tab pos="914400" algn="l"/>
              </a:tabLst>
            </a:pPr>
            <a:r>
              <a:rPr lang="it-IT" sz="29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invalidità permanente: fino al </a:t>
            </a:r>
            <a:r>
              <a:rPr lang="it-IT" sz="29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doppio del valore massimo previsto in tabella</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78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Precedenti giurisprudenziali sulla personalizzazione rafforzata</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Cassazione civile – alcuni precedenti emblematici: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Cass. n. 13530/2009</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atti di libidine su minore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la liquidazione deve considerare </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la lesione alla libertà e dignità</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oltre al danno alla salute psichica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Cass. n. 18804/2009</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omicidio</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la </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gravità dell’offesa e l’intensità del dolo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rilevano nella quantificazione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Cass. n. 12318/2010</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molestie sessuali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il danno va parametrato anche </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all’</a:t>
            </a:r>
            <a:r>
              <a:rPr lang="it-IT" sz="2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odiosità della condotta</a:t>
            </a:r>
            <a:r>
              <a:rPr lang="it-IT" sz="2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e allo stato di soggezione della vittima</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Il danno morale da reato doloso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richiede un trattamento autonomo e rafforzato</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coerente con i principi costituzionali di tutela della persona</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974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Prospettive per l’Osservatorio di Milan</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o</a:t>
            </a:r>
            <a:endParaRPr lang="it-IT"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La Tabella milanese, ad oggi,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non contempla una disciplina strutturata per i reati dolosi</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È auspicabile che, nel 2025, l’Osservatorio di Milano, a seguito di un monitoraggio specifico dei precedenti in materia: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elabori un criterio tabellare univoco</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colmi il vuoto sistemico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nella quantificazione del danno da reato doloso</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garantisca prevedibilità e coerenza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anche per questa peculiare categoria di danno non patrimoniale</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Una simile evoluzione permetterebbe di superare l’attuale frammentazione e di consolidare una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linea interpretativa uniforme, ancorata ai principi di equità e proporzionalità</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653146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92500" lnSpcReduction="10000"/>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La personalizzazione del danno nella normativa e nella prassi giurisprudenziale</a:t>
            </a:r>
          </a:p>
          <a:p>
            <a:pPr algn="l">
              <a:lnSpc>
                <a:spcPct val="115000"/>
              </a:lnSpc>
              <a:spcAft>
                <a:spcPts val="800"/>
              </a:spcAft>
            </a:pP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Artt. 138 e 139 Cod. ass.:</a:t>
            </a:r>
          </a:p>
          <a:p>
            <a:pPr algn="l">
              <a:lnSpc>
                <a:spcPct val="115000"/>
              </a:lnSpc>
              <a:spcAft>
                <a:spcPts val="800"/>
              </a:spcAf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 personalizzazione del danno è ammessa nei casi in cui la menomazione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incida in maniera rilevante su specifici aspetti dinamico-relazionali personali</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documentati e obiettivamente accertati.</a:t>
            </a:r>
          </a:p>
          <a:p>
            <a:pPr algn="l">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Cass</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a:t>
            </a:r>
            <a:r>
              <a:rPr lang="it-IT" sz="2200" kern="100" dirty="0">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25164/2020:</a:t>
            </a:r>
            <a:b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b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giudice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può aumentare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fino al 30%</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il valore del danno biologico,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depurato dalla componente morale</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nei limiti dell’art. 138, comma 3.</a:t>
            </a:r>
          </a:p>
          <a:p>
            <a:pPr algn="l">
              <a:lnSpc>
                <a:spcPct val="115000"/>
              </a:lnSpc>
              <a:spcAft>
                <a:spcPts val="800"/>
              </a:spcAf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Mia critica: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il non fare conseguente alla personalizzazione (e cioè alla </a:t>
            </a:r>
            <a:r>
              <a:rPr lang="it-IT" sz="2200" kern="100" dirty="0" err="1">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procrata</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impossibilità di </a:t>
            </a:r>
            <a:r>
              <a:rPr lang="it-IT" sz="2200" kern="100" dirty="0" err="1">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svogere</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come prima una peculiare attività </a:t>
            </a:r>
            <a:r>
              <a:rPr lang="it-IT" sz="2200" kern="100" dirty="0" err="1">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esisitenziale</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(tennis, danza ecc.)  provoca necessariamente anche una maggiore sofferenza</a:t>
            </a:r>
          </a:p>
          <a:p>
            <a:pPr algn="l">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L’ordinanza n. 2433/2024 ha precisato che tale tetto del 30% er</a:t>
            </a:r>
            <a:r>
              <a:rPr lang="it-IT" sz="2200"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a già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imperativo</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sebbene </a:t>
            </a:r>
            <a:r>
              <a:rPr lang="it-IT" sz="2200" kern="100" dirty="0">
                <a:highlight>
                  <a:srgbClr val="00FF00"/>
                </a:highlight>
                <a:latin typeface="Times New Roman" panose="02020603050405020304" pitchFamily="18" charset="0"/>
                <a:ea typeface="Aptos" panose="020B0004020202020204" pitchFamily="34" charset="0"/>
                <a:cs typeface="Times New Roman" panose="02020603050405020304" pitchFamily="18" charset="0"/>
              </a:rPr>
              <a:t> all’epoca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 TUN non fosse ancora operativa.</a:t>
            </a:r>
            <a:b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br>
            <a:endParaRPr lang="it-IT" sz="22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726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gn="just">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Le Tabelle milanesi e la distinzione tra danno standard e personalizzazione</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Secondo le edizioni 2021 e 2024 delle Tabelle milanesi:</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danno standard</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(biologico e sofferenza soggettiva) è già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comprensivo delle conseguenze ordinarie</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legate alla menomazione, accertabili presuntivamente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la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personalizzazione</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riguarda, invece,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pregiudizi peculiari</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legati all’esperienza specifica del danneggiato</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Cass. 21939/2017 e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ord. 7513/2018 (“decalogo”):</a:t>
            </a:r>
            <a:b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b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il giudice deve distinguere tra: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conseguenze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“comuni”</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pregiudizio presumibile, già incluso nei parametri tabellari</a:t>
            </a:r>
          </a:p>
          <a:p>
            <a:pPr algn="just"/>
            <a:r>
              <a:rPr lang="it-IT" sz="22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conseguenze </a:t>
            </a:r>
            <a:r>
              <a:rPr lang="it-IT" sz="2200" b="1"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“peculiari”</a:t>
            </a:r>
            <a:r>
              <a:rPr lang="it-IT" sz="22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pregiudizio provato e personalissimo, oggetto</a:t>
            </a:r>
            <a:r>
              <a:rPr lang="it-IT" sz="2200" dirty="0">
                <a:effectLst/>
                <a:latin typeface="Times New Roman" panose="02020603050405020304" pitchFamily="18" charset="0"/>
                <a:ea typeface="Aptos" panose="020B0004020202020204" pitchFamily="34" charset="0"/>
                <a:cs typeface="Times New Roman" panose="02020603050405020304" pitchFamily="18" charset="0"/>
              </a:rPr>
              <a:t> di specifica allegazione e prova</a:t>
            </a:r>
            <a:endParaRPr lang="it-IT" sz="22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28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La funzione del CTU e le soglie tabellari</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CTU deve rispondere su:</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sofferenza menomazione-correlata”: assente, lievissima, lieve, media, elevata, elevatissima</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Sulla base delle risultanze: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giudice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può diminuire, confermare o aumentare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gli importi relativi alla </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sofferenza soggettiva</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entro i margini previsti</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Tabelle milanesi:</a:t>
            </a:r>
          </a:p>
          <a:p>
            <a:pPr lvl="0" algn="just">
              <a:lnSpc>
                <a:spcPct val="115000"/>
              </a:lnSpc>
              <a:spcAft>
                <a:spcPts val="800"/>
              </a:spcAft>
              <a:buSzPts val="1000"/>
              <a:tabLst>
                <a:tab pos="457200" algn="l"/>
              </a:tabLst>
            </a:pP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invalidità temporanea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importo standard di € 31,00/giorno, personalizzabile fino a € 46,50</a:t>
            </a:r>
          </a:p>
          <a:p>
            <a:pPr algn="just"/>
            <a:r>
              <a:rPr lang="it-IT" sz="2200" b="1"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invalidità permanente</a:t>
            </a:r>
            <a:r>
              <a:rPr lang="it-IT" sz="22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aumento previsto nella </a:t>
            </a:r>
            <a:r>
              <a:rPr lang="it-IT" sz="2200" b="1"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quinta colonna (a destra)</a:t>
            </a:r>
            <a:r>
              <a:rPr lang="it-IT" sz="22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entro percentuali che variano tra il 50% e il 25%</a:t>
            </a:r>
            <a:endParaRPr lang="it-IT" sz="2200" dirty="0">
              <a:highlight>
                <a:srgbClr val="00FF00"/>
              </a:highlight>
              <a:latin typeface="Times New Roman" panose="02020603050405020304" pitchFamily="18" charset="0"/>
              <a:cs typeface="Times New Roman" panose="02020603050405020304" pitchFamily="18" charset="0"/>
            </a:endParaRPr>
          </a:p>
          <a:p>
            <a:pPr algn="just"/>
            <a:endParaRPr lang="it-IT" sz="1800" dirty="0">
              <a:highlight>
                <a:srgbClr val="00FF00"/>
              </a:highlight>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325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lnSpcReduction="10000"/>
          </a:bodyPr>
          <a:lstStyle/>
          <a:p>
            <a:pPr algn="just">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Personalizzazione: oneri probatori e divieto di duplicazione</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Il giudice può procedere all’aumento solo se: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vi è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prova tempestiva</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delle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circostanze dinamico-relazionali personali</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il CTU ha accertato che tali attività sono state significativamente compromesse</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È vietata la duplicazione risarcitoria:</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attività comuni (es. camminare, lavarsi, leggere)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non possono giustificare personalizzazioni</a:t>
            </a:r>
            <a:endPar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solo attività </a:t>
            </a:r>
            <a:r>
              <a:rPr lang="it-IT" sz="22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effettivamente individualizza</a:t>
            </a: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te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(es. sport, musica, cenestesi lavorativa) possono fondare l’aumento</a:t>
            </a:r>
          </a:p>
          <a:p>
            <a:pPr algn="just">
              <a:lnSpc>
                <a:spcPct val="115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L’assenza di allegazioni specifiche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preclude l’ammissibilità dei mezzi di prova orali</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(Cass. 7513/2018, punto 6)</a:t>
            </a:r>
          </a:p>
          <a:p>
            <a:pPr algn="just">
              <a:lnSpc>
                <a:spcPts val="1300"/>
              </a:lnSpc>
            </a:pPr>
            <a:endParaRPr lang="it-IT"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704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409700" y="361950"/>
            <a:ext cx="9399905" cy="5972175"/>
          </a:xfrm>
        </p:spPr>
        <p:txBody>
          <a:bodyPr>
            <a:normAutofit fontScale="70000" lnSpcReduction="20000"/>
          </a:bodyPr>
          <a:lstStyle/>
          <a:p>
            <a:pPr>
              <a:lnSpc>
                <a:spcPct val="120000"/>
              </a:lnSpc>
              <a:spcBef>
                <a:spcPts val="0"/>
              </a:spcBef>
            </a:pPr>
            <a:r>
              <a:rPr lang="it-IT" sz="31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Ipotesi concrete di personalizzazione “qualificata”</a:t>
            </a:r>
          </a:p>
          <a:p>
            <a:pPr>
              <a:lnSpc>
                <a:spcPct val="120000"/>
              </a:lnSpc>
              <a:spcBef>
                <a:spcPts val="0"/>
              </a:spcBef>
            </a:pPr>
            <a:endParaRPr lang="it-IT" sz="31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 invalidità permanente</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impossibilità di continuare un’attività sportiva o artistica svolta con regolarità quotidiana (es.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tennis</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pianoforte</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perdita della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cenestesi lavorativa </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in ambito non patrimoniale</a:t>
            </a:r>
          </a:p>
          <a:p>
            <a:pPr lvl="0" algn="just">
              <a:lnSpc>
                <a:spcPct val="120000"/>
              </a:lnSpc>
              <a:spcBef>
                <a:spcPts val="0"/>
              </a:spcBef>
              <a:buSzPts val="1000"/>
              <a:tabLst>
                <a:tab pos="457200" algn="l"/>
              </a:tabLst>
            </a:pPr>
            <a:endParaRPr lang="it-IT" sz="31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20000"/>
              </a:lnSpc>
              <a:spcBef>
                <a:spcPts val="0"/>
              </a:spcBef>
            </a:pP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 invalidità temporanea</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impossibilità di partecipare a eventi significativi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saggio di danza, torneo amatoriale</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vacanze o consuetudini annullate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stagione sciistica, frequentazione assidua di palestra e discoteche)</a:t>
            </a:r>
          </a:p>
          <a:p>
            <a:pPr algn="just">
              <a:lnSpc>
                <a:spcPct val="120000"/>
              </a:lnSpc>
              <a:spcBef>
                <a:spcPts val="0"/>
              </a:spcBef>
            </a:pPr>
            <a:r>
              <a:rPr lang="it-IT" sz="29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 presenza di allegazioni e prova:</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il giudice </a:t>
            </a: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aumenta congiuntamente</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le voci di danno dinamico-relazionale e di sofferenza soggettiva, </a:t>
            </a: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entro i limiti della tabella milanese</a:t>
            </a:r>
            <a:endPar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Danno biologico temporaneo</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aumento fino al </a:t>
            </a: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50%</a:t>
            </a:r>
          </a:p>
          <a:p>
            <a:pPr marL="342900" lvl="0" indent="-342900" algn="just">
              <a:lnSpc>
                <a:spcPct val="120000"/>
              </a:lnSpc>
              <a:spcBef>
                <a:spcPts val="0"/>
              </a:spcBef>
              <a:buSzPts val="1000"/>
              <a:buFont typeface="Symbol" panose="05050102010706020507" pitchFamily="18" charset="2"/>
              <a:buChar char=""/>
              <a:tabLst>
                <a:tab pos="457200" algn="l"/>
              </a:tabLst>
            </a:pP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Danno biologico </a:t>
            </a:r>
            <a:r>
              <a:rPr lang="it-IT" sz="3100" b="1"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permanente</a:t>
            </a:r>
            <a:r>
              <a:rPr lang="it-IT" sz="3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aumento nel range previsto nell’ultima colonna</a:t>
            </a:r>
            <a:endParaRPr lang="it-IT" sz="3100" dirty="0">
              <a:highlight>
                <a:srgbClr val="00FF00"/>
              </a:highlight>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01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D6BF-3694-AA2A-5717-FF2AF8F465E8}"/>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7A0BD762-2575-ACF7-3B76-0A79DAC26AA4}"/>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F36DCA9F-106B-0396-5867-1B5AFD32CAEF}"/>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b="1" dirty="0">
                <a:solidFill>
                  <a:srgbClr val="0070C0"/>
                </a:solidFill>
                <a:latin typeface="Times New Roman" panose="02020603050405020304" pitchFamily="18" charset="0"/>
                <a:cs typeface="Times New Roman" panose="02020603050405020304" pitchFamily="18" charset="0"/>
              </a:rPr>
              <a:t>Corte Costituzionale, sent. n. 235/2014</a:t>
            </a:r>
          </a:p>
          <a:p>
            <a:pPr algn="just"/>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non si configura ipotesi di illegittimità costituzionale per lesione del diritto inviolabile alla integrità della persona ove la disciplina in contestazione sia volta a comporre le esigenze del danneggiato con altro valore di rilievo costituzionale</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a:t>
            </a:r>
            <a:r>
              <a:rPr lang="it-IT" sz="2000" b="1" dirty="0">
                <a:highlight>
                  <a:srgbClr val="00FF00"/>
                </a:highlight>
                <a:latin typeface="Times New Roman" panose="02020603050405020304" pitchFamily="18" charset="0"/>
                <a:cs typeface="Times New Roman" panose="02020603050405020304" pitchFamily="18" charset="0"/>
              </a:rPr>
              <a:t>Il controllo di costituzionalità del meccanismo tabellare di risarcimento del danno biologico introdotto dal censurato art. 139 cod. ass</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 per il profilo del prospettato vulnus al </a:t>
            </a:r>
            <a:r>
              <a:rPr lang="it-IT" sz="2000" dirty="0">
                <a:highlight>
                  <a:srgbClr val="00FFFF"/>
                </a:highlight>
                <a:latin typeface="Times New Roman" panose="02020603050405020304" pitchFamily="18" charset="0"/>
                <a:cs typeface="Times New Roman" panose="02020603050405020304" pitchFamily="18" charset="0"/>
              </a:rPr>
              <a:t>diritto all’integralità del risarcimento del danno alla persona </a:t>
            </a:r>
            <a:r>
              <a:rPr lang="it-IT" sz="2000" dirty="0">
                <a:highlight>
                  <a:srgbClr val="FFFF00"/>
                </a:highlight>
                <a:latin typeface="Times New Roman" panose="02020603050405020304" pitchFamily="18" charset="0"/>
                <a:cs typeface="Times New Roman" panose="02020603050405020304" pitchFamily="18" charset="0"/>
              </a:rPr>
              <a:t>– </a:t>
            </a:r>
            <a:r>
              <a:rPr lang="it-IT" sz="2000" b="1" dirty="0">
                <a:highlight>
                  <a:srgbClr val="00FF00"/>
                </a:highlight>
                <a:latin typeface="Times New Roman" panose="02020603050405020304" pitchFamily="18" charset="0"/>
                <a:cs typeface="Times New Roman" panose="02020603050405020304" pitchFamily="18" charset="0"/>
              </a:rPr>
              <a:t>va, quindi, condotto non già assumendo quel diritto come valore assoluto e intangibile, bensì verificando la ragionevolezza del suo </a:t>
            </a:r>
            <a:r>
              <a:rPr lang="it-IT" sz="2000" b="1" dirty="0">
                <a:highlight>
                  <a:srgbClr val="00FFFF"/>
                </a:highlight>
                <a:latin typeface="Times New Roman" panose="02020603050405020304" pitchFamily="18" charset="0"/>
                <a:cs typeface="Times New Roman" panose="02020603050405020304" pitchFamily="18" charset="0"/>
              </a:rPr>
              <a:t>bilanciamento</a:t>
            </a:r>
            <a:r>
              <a:rPr lang="it-IT" sz="2000" b="1" dirty="0">
                <a:highlight>
                  <a:srgbClr val="00FF00"/>
                </a:highlight>
                <a:latin typeface="Times New Roman" panose="02020603050405020304" pitchFamily="18" charset="0"/>
                <a:cs typeface="Times New Roman" panose="02020603050405020304" pitchFamily="18" charset="0"/>
              </a:rPr>
              <a:t> con altri valori, che sia eventualmente alla base della disciplina censurat</a:t>
            </a:r>
            <a:r>
              <a:rPr lang="it-IT" sz="2000" b="1" dirty="0">
                <a:latin typeface="Times New Roman" panose="02020603050405020304" pitchFamily="18" charset="0"/>
                <a:cs typeface="Times New Roman" panose="02020603050405020304" pitchFamily="18" charset="0"/>
              </a:rPr>
              <a:t>a</a:t>
            </a:r>
            <a:r>
              <a:rPr lang="it-IT" sz="2000" dirty="0">
                <a:latin typeface="Times New Roman" panose="02020603050405020304" pitchFamily="18" charset="0"/>
                <a:cs typeface="Times New Roman" panose="02020603050405020304" pitchFamily="18" charset="0"/>
              </a:rPr>
              <a:t>.</a:t>
            </a:r>
          </a:p>
          <a:p>
            <a:pPr algn="just"/>
            <a:r>
              <a:rPr lang="it-IT" sz="2000" dirty="0">
                <a:latin typeface="Times New Roman" panose="02020603050405020304" pitchFamily="18" charset="0"/>
                <a:cs typeface="Times New Roman" panose="02020603050405020304" pitchFamily="18" charset="0"/>
              </a:rPr>
              <a:t>Orbene, in un sistema, come quello vigente, di </a:t>
            </a:r>
            <a:r>
              <a:rPr lang="it-IT" sz="2000" b="1" dirty="0">
                <a:latin typeface="Times New Roman" panose="02020603050405020304" pitchFamily="18" charset="0"/>
                <a:cs typeface="Times New Roman" panose="02020603050405020304" pitchFamily="18" charset="0"/>
              </a:rPr>
              <a:t>responsabilità civile per la circolazione dei veicoli obbligatoriamente assicurata </a:t>
            </a:r>
            <a:r>
              <a:rPr lang="it-IT" sz="2000" dirty="0">
                <a:latin typeface="Times New Roman" panose="02020603050405020304" pitchFamily="18" charset="0"/>
                <a:cs typeface="Times New Roman" panose="02020603050405020304" pitchFamily="18" charset="0"/>
              </a:rPr>
              <a:t>– in cui le compagnie assicuratrici, concorrendo ex lege al Fondo di garanzia per le vittime della strada, perseguono anche fini solidaristici, e nel quale </a:t>
            </a:r>
            <a:r>
              <a:rPr lang="it-IT" sz="2000" b="1" dirty="0">
                <a:highlight>
                  <a:srgbClr val="00FFFF"/>
                </a:highlight>
                <a:latin typeface="Times New Roman" panose="02020603050405020304" pitchFamily="18" charset="0"/>
                <a:cs typeface="Times New Roman" panose="02020603050405020304" pitchFamily="18" charset="0"/>
              </a:rPr>
              <a:t>l’interesse risarcitorio particolare del danneggiato deve comunque misurarsi con quello, generale e sociale, degli assicurati ad avere un livello accettabile e sostenibile dei premi assicurativi – </a:t>
            </a:r>
            <a:r>
              <a:rPr lang="it-IT" sz="2000" b="1" dirty="0">
                <a:highlight>
                  <a:srgbClr val="00FF00"/>
                </a:highlight>
                <a:latin typeface="Times New Roman" panose="02020603050405020304" pitchFamily="18" charset="0"/>
                <a:cs typeface="Times New Roman" panose="02020603050405020304" pitchFamily="18" charset="0"/>
              </a:rPr>
              <a:t>la disciplina in esame</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che si propone il contemperamento di tali contrapposti interessi, </a:t>
            </a:r>
            <a:r>
              <a:rPr lang="it-IT" sz="2000" b="1" dirty="0">
                <a:highlight>
                  <a:srgbClr val="00FFFF"/>
                </a:highlight>
                <a:latin typeface="Times New Roman" panose="02020603050405020304" pitchFamily="18" charset="0"/>
                <a:cs typeface="Times New Roman" panose="02020603050405020304" pitchFamily="18" charset="0"/>
              </a:rPr>
              <a:t>supera certamente il vaglio di ragionevolezza».</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069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24000" y="442912"/>
            <a:ext cx="9399905" cy="5972175"/>
          </a:xfrm>
        </p:spPr>
        <p:txBody>
          <a:bodyPr>
            <a:normAutofit fontScale="77500" lnSpcReduction="20000"/>
          </a:bodyPr>
          <a:lstStyle/>
          <a:p>
            <a:pPr>
              <a:lnSpc>
                <a:spcPct val="115000"/>
              </a:lnSpc>
              <a:spcAft>
                <a:spcPts val="800"/>
              </a:spcAft>
            </a:pPr>
            <a:r>
              <a:rPr lang="it-IT" sz="22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Prospettive evolutive: verso una semplificazione sistemica</a:t>
            </a:r>
            <a:endParaRPr lang="it-IT" sz="22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L’Osservatorio di Milano sarà chiamato nel 2025 a considerare: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le sentenze Cass. nn. 25164/2020</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15733/2022, 15924/2022</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il principio secondo cui, in attesa della TUN,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la personalizzazione deve avvenire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sul solo danno biologico depurato dalla </a:t>
            </a:r>
            <a:r>
              <a:rPr lang="it-IT" sz="2200" b="1" kern="100" dirty="0" err="1">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soferenza</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morale </a:t>
            </a:r>
            <a:endPar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21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Una possibile proposta </a:t>
            </a:r>
            <a:r>
              <a:rPr lang="it-IT" sz="2200" kern="100" dirty="0">
                <a:latin typeface="Times New Roman" panose="02020603050405020304" pitchFamily="18" charset="0"/>
                <a:ea typeface="Aptos" panose="020B0004020202020204" pitchFamily="34" charset="0"/>
                <a:cs typeface="Times New Roman" panose="02020603050405020304" pitchFamily="18" charset="0"/>
              </a:rPr>
              <a:t>(che ho </a:t>
            </a:r>
            <a:r>
              <a:rPr lang="it-IT" sz="2200" kern="100" dirty="0" err="1">
                <a:latin typeface="Times New Roman" panose="02020603050405020304" pitchFamily="18" charset="0"/>
                <a:ea typeface="Aptos" panose="020B0004020202020204" pitchFamily="34" charset="0"/>
                <a:cs typeface="Times New Roman" panose="02020603050405020304" pitchFamily="18" charset="0"/>
              </a:rPr>
              <a:t>propspettato</a:t>
            </a:r>
            <a:r>
              <a:rPr lang="it-IT" sz="2200" kern="100" dirty="0">
                <a:latin typeface="Times New Roman" panose="02020603050405020304" pitchFamily="18" charset="0"/>
                <a:ea typeface="Aptos" panose="020B0004020202020204" pitchFamily="34" charset="0"/>
                <a:cs typeface="Times New Roman" panose="02020603050405020304" pitchFamily="18" charset="0"/>
              </a:rPr>
              <a:t> nel mio volume)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di modifica della tabella milanese</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 sul danno non patrimoniale da lesione del bene salute potrebbe essere la seguente:</a:t>
            </a:r>
          </a:p>
          <a:p>
            <a:pPr algn="just">
              <a:lnSpc>
                <a:spcPct val="115000"/>
              </a:lnSpc>
              <a:spcAft>
                <a:spcPts val="800"/>
              </a:spcAft>
            </a:pP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una </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volta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provata la circostanza personalizzante</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il giudice potrebbe aumentare, sia per il danno biologico permanente sia per quello temporaneo,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l’importo standard previsto dalla tabella, per la componente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danno biologico dinamico relazionale e per quella di sofferenza soggettiva interiore</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entro la </a:t>
            </a:r>
            <a:r>
              <a:rPr lang="it-IT" sz="2200" b="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percentuale massima del 30%</a:t>
            </a:r>
            <a:r>
              <a:rPr lang="it-IT" sz="22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in relazione a quest’ultima, il giudice </a:t>
            </a:r>
            <a:r>
              <a:rPr lang="it-IT" sz="22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terrà conto non solo della “sofferenza menomazione-correlata” accertata dal CTU, ma anche della sofferenza certamente conseguente alla sopravvenuta impossibilità totale o parziale di </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svolgere la peculiare attività dinamico-relazionale esercitata prima del fatto illecito. </a:t>
            </a:r>
          </a:p>
          <a:p>
            <a:pPr algn="l">
              <a:lnSpc>
                <a:spcPct val="115000"/>
              </a:lnSpc>
              <a:spcAft>
                <a:spcPts val="800"/>
              </a:spcAft>
            </a:pPr>
            <a:r>
              <a:rPr lang="it-IT" sz="21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2200" b="1" u="sng" kern="100" dirty="0">
                <a:effectLst/>
                <a:latin typeface="Times New Roman" panose="02020603050405020304" pitchFamily="18" charset="0"/>
                <a:ea typeface="Aptos" panose="020B0004020202020204" pitchFamily="34" charset="0"/>
                <a:cs typeface="Times New Roman" panose="02020603050405020304" pitchFamily="18" charset="0"/>
              </a:rPr>
              <a:t>Obiettivo</a:t>
            </a:r>
            <a: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t>:</a:t>
            </a:r>
            <a:br>
              <a:rPr lang="it-IT"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semplificare la liquidazione, </a:t>
            </a:r>
            <a:r>
              <a:rPr lang="it-IT" sz="2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mantenendo coerenza con il dato normativo e giurisprudenziale</a:t>
            </a:r>
            <a:r>
              <a:rPr lang="it-IT" sz="2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ma anche con la realtà del danno nella sua globalità.</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283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dirty="0">
                <a:highlight>
                  <a:srgbClr val="00FFFF"/>
                </a:highlight>
                <a:latin typeface="Times New Roman" panose="02020603050405020304" pitchFamily="18" charset="0"/>
                <a:cs typeface="Times New Roman" panose="02020603050405020304" pitchFamily="18" charset="0"/>
              </a:rPr>
              <a:t>Credo di avervi cagionato già una notevole dose di danno da sofferenza interiore e allora mi taccio</a:t>
            </a:r>
            <a:r>
              <a:rPr lang="it-IT" sz="1800" dirty="0">
                <a:highlight>
                  <a:srgbClr val="00FFFF"/>
                </a:highlight>
                <a:latin typeface="Times New Roman" panose="02020603050405020304" pitchFamily="18" charset="0"/>
                <a:cs typeface="Times New Roman" panose="02020603050405020304" pitchFamily="18" charset="0"/>
              </a:rPr>
              <a:t> e </a:t>
            </a:r>
          </a:p>
          <a:p>
            <a:pPr algn="just"/>
            <a:endParaRPr lang="it-IT" sz="1800" dirty="0">
              <a:highlight>
                <a:srgbClr val="FFFF00"/>
              </a:highlight>
              <a:latin typeface="Times New Roman" panose="02020603050405020304" pitchFamily="18" charset="0"/>
              <a:cs typeface="Times New Roman" panose="02020603050405020304" pitchFamily="18" charset="0"/>
            </a:endParaRPr>
          </a:p>
          <a:p>
            <a:r>
              <a:rPr lang="it-IT" sz="2800" b="1" dirty="0">
                <a:solidFill>
                  <a:srgbClr val="0070C0"/>
                </a:solidFill>
                <a:latin typeface="Times New Roman" panose="02020603050405020304" pitchFamily="18" charset="0"/>
                <a:cs typeface="Times New Roman" panose="02020603050405020304" pitchFamily="18" charset="0"/>
              </a:rPr>
              <a:t>GRAZIE PER LA VOSTRA ATTENZIONE</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727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AB41F-67AB-A06F-8179-C29FCC7296FD}"/>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1037899-4E02-721F-01B8-589C05517F04}"/>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46A65B6A-A845-1F31-1B34-37D920E9919F}"/>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547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C4AE5-5EB2-E517-4CC4-EA35281E6FD4}"/>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52B174DD-BDB5-6F1B-9D31-659C97AB71DA}"/>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D237D45A-494B-3F13-B74D-FD597030177B}"/>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039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AE890-8F28-8185-D305-41615723F63A}"/>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02007927-78B2-34D0-BDE1-A11ADB24AF27}"/>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C31FB05D-1060-F300-1FB7-28B960242ED4}"/>
              </a:ext>
            </a:extLst>
          </p:cNvPr>
          <p:cNvSpPr>
            <a:spLocks noGrp="1"/>
          </p:cNvSpPr>
          <p:nvPr>
            <p:ph type="subTitle" idx="1"/>
          </p:nvPr>
        </p:nvSpPr>
        <p:spPr>
          <a:xfrm>
            <a:off x="1544319" y="447675"/>
            <a:ext cx="9399905" cy="5972175"/>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57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62500" lnSpcReduction="20000"/>
          </a:bodyPr>
          <a:lstStyle/>
          <a:p>
            <a:pPr>
              <a:lnSpc>
                <a:spcPct val="115000"/>
              </a:lnSpc>
              <a:spcAft>
                <a:spcPts val="800"/>
              </a:spcAft>
            </a:pPr>
            <a:r>
              <a:rPr lang="it-IT" sz="34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La tabella milanese come strumento di equilibrio</a:t>
            </a:r>
          </a:p>
          <a:p>
            <a:pPr algn="just">
              <a:lnSpc>
                <a:spcPct val="115000"/>
              </a:lnSpc>
              <a:spcAft>
                <a:spcPts val="800"/>
              </a:spcAft>
            </a:pPr>
            <a:r>
              <a:rPr lang="it-IT" sz="3100"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 mio giudizio</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le Tabelle Milanesi sono pienamente coerenti con le finalità indicate dall’art. 138, comma 1, e soddisfano entrambe le esigenze richiamate dal legislatore e dal Consiglio di Stato: tutela effettiva dei diritti e sostenibilità complessiva del sistema.</a:t>
            </a:r>
          </a:p>
          <a:p>
            <a:pPr algn="just">
              <a:lnSpc>
                <a:spcPct val="115000"/>
              </a:lnSpc>
              <a:spcAft>
                <a:spcPts val="800"/>
              </a:spcAft>
            </a:pPr>
            <a:r>
              <a:rPr lang="it-IT" sz="31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Le tabelle milanesi non sono espressione di una visione unilaterale, ma nascono da un processo articolato e condiviso, che coinvolge</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giudici di merito provenienti da diversi distretti giudiziari</a:t>
            </a:r>
          </a:p>
          <a:p>
            <a:pPr algn="just">
              <a:lnSpc>
                <a:spcPct val="115000"/>
              </a:lnSpc>
              <a:spcAft>
                <a:spcPts val="800"/>
              </a:spcAft>
            </a:pP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avvocati che rappresentano sia le compagnie assicurative che le vittime dei sinistri (e quindi anche i consumatori)</a:t>
            </a:r>
          </a:p>
          <a:p>
            <a:pPr algn="just">
              <a:lnSpc>
                <a:spcPct val="115000"/>
              </a:lnSpc>
              <a:spcAft>
                <a:spcPts val="800"/>
              </a:spcAft>
            </a:pP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dottrina giuridica e medico-legale</a:t>
            </a:r>
          </a:p>
          <a:p>
            <a:pPr algn="just">
              <a:lnSpc>
                <a:spcPct val="115000"/>
              </a:lnSpc>
              <a:spcAft>
                <a:spcPts val="800"/>
              </a:spcAft>
            </a:pPr>
            <a:r>
              <a:rPr lang="it-IT" sz="3100" kern="100" dirty="0">
                <a:solidFill>
                  <a:srgbClr val="FF0000"/>
                </a:solidFill>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Il valore e la «forza»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delle Tabelle milanesi, in generale e di quella sui criteri di liquidazione del danno da lesione del bene salute, derivano anche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dall’efficacia del </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metodo</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costruito attraverso </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un confronto difficile ma costruttivo tra diverse professionalità, </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su scala nazionale e dalla necessità di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rinvenire i valori monetari dal </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monitoraggio</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 dei precedenti giurisprudenziali</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p>
          <a:p>
            <a:pPr algn="just"/>
            <a:endParaRPr lang="it-IT" sz="2800" dirty="0">
              <a:highlight>
                <a:srgbClr val="FFFF00"/>
              </a:highlight>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73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229C-2C80-C98E-A2F6-4EC496B08EBA}"/>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F2A08909-1A21-244A-97F9-C572504B69E6}"/>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4447A439-B703-BE26-0C03-1222B1EA3662}"/>
              </a:ext>
            </a:extLst>
          </p:cNvPr>
          <p:cNvSpPr>
            <a:spLocks noGrp="1"/>
          </p:cNvSpPr>
          <p:nvPr>
            <p:ph type="subTitle" idx="1"/>
          </p:nvPr>
        </p:nvSpPr>
        <p:spPr>
          <a:xfrm>
            <a:off x="1544319" y="447675"/>
            <a:ext cx="9399905" cy="5972175"/>
          </a:xfrm>
        </p:spPr>
        <p:txBody>
          <a:bodyPr>
            <a:normAutofit fontScale="85000" lnSpcReduction="20000"/>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r>
              <a:rPr lang="it-IT" sz="2800" b="1" dirty="0">
                <a:solidFill>
                  <a:srgbClr val="0070C0"/>
                </a:solidFill>
                <a:effectLst/>
                <a:latin typeface="Times New Roman" panose="02020603050405020304" pitchFamily="18" charset="0"/>
                <a:ea typeface="Times New Roman" panose="02020603050405020304" pitchFamily="18" charset="0"/>
              </a:rPr>
              <a:t>Art. 138 comma 2 e sentenza Amatucci n 12408/2011»</a:t>
            </a:r>
          </a:p>
          <a:p>
            <a:pPr algn="ctr">
              <a:buNone/>
            </a:pPr>
            <a:endParaRPr lang="it-IT" sz="2800" b="1" dirty="0">
              <a:solidFill>
                <a:srgbClr val="0070C0"/>
              </a:solidFill>
              <a:effectLst/>
              <a:latin typeface="Times New Roman" panose="02020603050405020304" pitchFamily="18" charset="0"/>
              <a:ea typeface="Times New Roman" panose="02020603050405020304" pitchFamily="18" charset="0"/>
            </a:endParaRPr>
          </a:p>
          <a:p>
            <a:pPr algn="just">
              <a:buNone/>
            </a:pPr>
            <a:r>
              <a:rPr lang="it-IT" b="1" dirty="0">
                <a:effectLst/>
                <a:highlight>
                  <a:srgbClr val="00FFFF"/>
                </a:highlight>
                <a:latin typeface="Times New Roman" panose="02020603050405020304" pitchFamily="18" charset="0"/>
                <a:ea typeface="Times New Roman" panose="02020603050405020304" pitchFamily="18" charset="0"/>
              </a:rPr>
              <a:t>LA TUN è </a:t>
            </a:r>
            <a:r>
              <a:rPr lang="it-IT" b="1" dirty="0">
                <a:highlight>
                  <a:srgbClr val="00FFFF"/>
                </a:highlight>
                <a:latin typeface="Times New Roman" panose="02020603050405020304" pitchFamily="18" charset="0"/>
                <a:ea typeface="Times New Roman" panose="02020603050405020304" pitchFamily="18" charset="0"/>
              </a:rPr>
              <a:t>redatta </a:t>
            </a:r>
            <a:r>
              <a:rPr lang="it-IT" b="1" dirty="0">
                <a:effectLst/>
                <a:highlight>
                  <a:srgbClr val="00FFFF"/>
                </a:highlight>
                <a:latin typeface="Times New Roman" panose="02020603050405020304" pitchFamily="18" charset="0"/>
                <a:ea typeface="Times New Roman" panose="02020603050405020304" pitchFamily="18" charset="0"/>
              </a:rPr>
              <a:t>tenendo “conto dei criteri di valutazione del  danno  non  patrimoniale ritenuti congrui dalla consolidata  giurisprudenza  di  legittimità”,</a:t>
            </a:r>
            <a:endParaRPr lang="it-IT" dirty="0">
              <a:effectLst/>
              <a:highlight>
                <a:srgbClr val="00FFFF"/>
              </a:highlight>
              <a:latin typeface="Times New Roman" panose="02020603050405020304" pitchFamily="18" charset="0"/>
              <a:ea typeface="Times New Roman" panose="02020603050405020304" pitchFamily="18" charset="0"/>
            </a:endParaRPr>
          </a:p>
          <a:p>
            <a:pPr algn="just">
              <a:buNone/>
            </a:pPr>
            <a:r>
              <a:rPr lang="it-IT" dirty="0">
                <a:effectLst/>
                <a:latin typeface="Times New Roman" panose="02020603050405020304" pitchFamily="18" charset="0"/>
                <a:ea typeface="Times New Roman" panose="02020603050405020304" pitchFamily="18" charset="0"/>
              </a:rPr>
              <a:t> </a:t>
            </a:r>
            <a:r>
              <a:rPr lang="it-IT" sz="1800" dirty="0">
                <a:effectLst/>
                <a:latin typeface="Times New Roman" panose="02020603050405020304" pitchFamily="18" charset="0"/>
                <a:ea typeface="Times New Roman" panose="02020603050405020304" pitchFamily="18" charset="0"/>
              </a:rPr>
              <a:t> </a:t>
            </a:r>
          </a:p>
          <a:p>
            <a:pPr algn="just">
              <a:buNone/>
            </a:pPr>
            <a:r>
              <a:rPr lang="it-IT" dirty="0">
                <a:effectLst/>
                <a:highlight>
                  <a:srgbClr val="FFFF00"/>
                </a:highlight>
                <a:latin typeface="Times New Roman" panose="02020603050405020304" pitchFamily="18" charset="0"/>
                <a:ea typeface="Times New Roman" panose="02020603050405020304" pitchFamily="18" charset="0"/>
              </a:rPr>
              <a:t>è evidente il riferimento alla tabella milanese consacrata dalla nota «sentenza </a:t>
            </a:r>
            <a:r>
              <a:rPr lang="it-IT" dirty="0">
                <a:effectLst/>
                <a:highlight>
                  <a:srgbClr val="00FFFF"/>
                </a:highlight>
                <a:latin typeface="Times New Roman" panose="02020603050405020304" pitchFamily="18" charset="0"/>
                <a:ea typeface="Times New Roman" panose="02020603050405020304" pitchFamily="18" charset="0"/>
              </a:rPr>
              <a:t>Amatucci n 12408/2011»</a:t>
            </a:r>
          </a:p>
          <a:p>
            <a:pPr algn="just">
              <a:buNone/>
            </a:pPr>
            <a:r>
              <a:rPr lang="it-IT" sz="2200" dirty="0">
                <a:solidFill>
                  <a:srgbClr val="FF0000"/>
                </a:solidFill>
                <a:effectLst/>
                <a:latin typeface="Times New Roman" panose="02020603050405020304" pitchFamily="18" charset="0"/>
                <a:ea typeface="Times New Roman" panose="02020603050405020304" pitchFamily="18" charset="0"/>
              </a:rPr>
              <a:t>L'adozione della regola equitativa di cui all'art. 1226 cod. civ. deve garantire </a:t>
            </a:r>
            <a:r>
              <a:rPr lang="it-IT" sz="2200" dirty="0">
                <a:effectLst/>
                <a:latin typeface="Times New Roman" panose="02020603050405020304" pitchFamily="18" charset="0"/>
                <a:ea typeface="Times New Roman" panose="02020603050405020304" pitchFamily="18" charset="0"/>
              </a:rPr>
              <a:t>non solo una adeguata valutazione delle circostanze del caso concreto, ma anche </a:t>
            </a:r>
            <a:r>
              <a:rPr lang="it-IT" sz="2200" dirty="0">
                <a:solidFill>
                  <a:srgbClr val="FF0000"/>
                </a:solidFill>
                <a:effectLst/>
                <a:latin typeface="Times New Roman" panose="02020603050405020304" pitchFamily="18" charset="0"/>
                <a:ea typeface="Times New Roman" panose="02020603050405020304" pitchFamily="18" charset="0"/>
              </a:rPr>
              <a:t>l'uniformità di giudizio a fronte di casi analoghi</a:t>
            </a:r>
          </a:p>
          <a:p>
            <a:pPr algn="just">
              <a:buNone/>
            </a:pPr>
            <a:r>
              <a:rPr lang="it-IT" sz="2200" dirty="0">
                <a:effectLst/>
                <a:highlight>
                  <a:srgbClr val="00FF00"/>
                </a:highlight>
                <a:latin typeface="Times New Roman" panose="02020603050405020304" pitchFamily="18" charset="0"/>
                <a:ea typeface="Times New Roman" panose="02020603050405020304" pitchFamily="18" charset="0"/>
              </a:rPr>
              <a:t>Garantisce tale uniformità di trattamento il riferimento al criterio di liquidazione predisposto dal Tribunale di Milano, </a:t>
            </a:r>
            <a:r>
              <a:rPr lang="it-IT" sz="2200" b="1" dirty="0">
                <a:effectLst/>
                <a:highlight>
                  <a:srgbClr val="00FF00"/>
                </a:highlight>
                <a:latin typeface="Times New Roman" panose="02020603050405020304" pitchFamily="18" charset="0"/>
                <a:ea typeface="Times New Roman" panose="02020603050405020304" pitchFamily="18" charset="0"/>
              </a:rPr>
              <a:t>essendo esso già ampiamente diffuso sul territorio nazionale</a:t>
            </a:r>
            <a:r>
              <a:rPr lang="it-IT" sz="2200" dirty="0">
                <a:effectLst/>
                <a:highlight>
                  <a:srgbClr val="00FF00"/>
                </a:highlight>
                <a:latin typeface="Times New Roman" panose="02020603050405020304" pitchFamily="18" charset="0"/>
                <a:ea typeface="Times New Roman" panose="02020603050405020304" pitchFamily="18" charset="0"/>
              </a:rPr>
              <a:t> - e al quale la S.C., in applicazione dell'art. 3 Cost., riconosce la valenza, in linea generale, di </a:t>
            </a:r>
          </a:p>
          <a:p>
            <a:pPr algn="just">
              <a:buNone/>
            </a:pPr>
            <a:r>
              <a:rPr lang="it-IT" sz="2200" dirty="0">
                <a:effectLst/>
                <a:highlight>
                  <a:srgbClr val="00FFFF"/>
                </a:highlight>
                <a:latin typeface="Times New Roman" panose="02020603050405020304" pitchFamily="18" charset="0"/>
                <a:ea typeface="Times New Roman" panose="02020603050405020304" pitchFamily="18" charset="0"/>
              </a:rPr>
              <a:t>parametro di conformità della valutazione equitativa del danno biologico alle disposizioni di cui agli artt. 1226 e 2056 cod. civ. -, </a:t>
            </a:r>
            <a:r>
              <a:rPr lang="it-IT" sz="2200" dirty="0">
                <a:effectLst/>
                <a:highlight>
                  <a:srgbClr val="00FF00"/>
                </a:highlight>
                <a:latin typeface="Times New Roman" panose="02020603050405020304" pitchFamily="18" charset="0"/>
                <a:ea typeface="Times New Roman" panose="02020603050405020304" pitchFamily="18" charset="0"/>
              </a:rPr>
              <a:t>salvo che non sussistano in concreto circostanze idonee a giustificarne l'abbandono.</a:t>
            </a:r>
          </a:p>
          <a:p>
            <a:pPr algn="just"/>
            <a:r>
              <a:rPr lang="it-IT" sz="2200" dirty="0">
                <a:effectLst/>
                <a:latin typeface="Times New Roman" panose="02020603050405020304" pitchFamily="18" charset="0"/>
                <a:ea typeface="Times New Roman" panose="02020603050405020304" pitchFamily="18" charset="0"/>
              </a:rPr>
              <a:t> </a:t>
            </a:r>
            <a:r>
              <a:rPr lang="it-IT" sz="2200" dirty="0">
                <a:solidFill>
                  <a:srgbClr val="FF0000"/>
                </a:solidFill>
                <a:effectLst/>
                <a:latin typeface="Times New Roman" panose="02020603050405020304" pitchFamily="18" charset="0"/>
                <a:ea typeface="Times New Roman" panose="02020603050405020304" pitchFamily="18" charset="0"/>
              </a:rPr>
              <a:t>L'applicazione di diverse tabelle</a:t>
            </a:r>
            <a:r>
              <a:rPr lang="it-IT" sz="2200" dirty="0">
                <a:effectLst/>
                <a:latin typeface="Times New Roman" panose="02020603050405020304" pitchFamily="18" charset="0"/>
                <a:ea typeface="Times New Roman" panose="02020603050405020304" pitchFamily="18" charset="0"/>
              </a:rPr>
              <a:t>, ancorché comportante liquidazione di entità inferiore a quella che sarebbe risultata sulla base dell'applicazione delle tabelle di Milano, </a:t>
            </a:r>
            <a:r>
              <a:rPr lang="it-IT" sz="2200" dirty="0">
                <a:solidFill>
                  <a:srgbClr val="FF0000"/>
                </a:solidFill>
                <a:effectLst/>
                <a:highlight>
                  <a:srgbClr val="00FF00"/>
                </a:highlight>
                <a:latin typeface="Times New Roman" panose="02020603050405020304" pitchFamily="18" charset="0"/>
                <a:ea typeface="Times New Roman" panose="02020603050405020304" pitchFamily="18" charset="0"/>
              </a:rPr>
              <a:t>può essere fatta valere, in sede di legittimità, </a:t>
            </a:r>
            <a:r>
              <a:rPr lang="it-IT" sz="2200" dirty="0">
                <a:solidFill>
                  <a:srgbClr val="FF0000"/>
                </a:solidFill>
                <a:effectLst/>
                <a:highlight>
                  <a:srgbClr val="00FFFF"/>
                </a:highlight>
                <a:latin typeface="Times New Roman" panose="02020603050405020304" pitchFamily="18" charset="0"/>
                <a:ea typeface="Times New Roman" panose="02020603050405020304" pitchFamily="18" charset="0"/>
              </a:rPr>
              <a:t>come vizio di violazione di legge,</a:t>
            </a:r>
            <a:r>
              <a:rPr lang="it-IT" sz="2200" dirty="0">
                <a:solidFill>
                  <a:srgbClr val="FF0000"/>
                </a:solidFill>
                <a:effectLst/>
                <a:highlight>
                  <a:srgbClr val="00FF00"/>
                </a:highlight>
                <a:latin typeface="Times New Roman" panose="02020603050405020304" pitchFamily="18" charset="0"/>
                <a:ea typeface="Times New Roman" panose="02020603050405020304" pitchFamily="18" charset="0"/>
              </a:rPr>
              <a:t> </a:t>
            </a:r>
            <a:r>
              <a:rPr lang="it-IT" sz="2200" dirty="0">
                <a:effectLst/>
                <a:latin typeface="Times New Roman" panose="02020603050405020304" pitchFamily="18" charset="0"/>
                <a:ea typeface="Times New Roman" panose="02020603050405020304" pitchFamily="18" charset="0"/>
              </a:rPr>
              <a:t>solo in quanto la questione sia stata già posta nel giudizio di merito.</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39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47675"/>
            <a:ext cx="9399905" cy="5972175"/>
          </a:xfrm>
        </p:spPr>
        <p:txBody>
          <a:bodyPr>
            <a:normAutofit fontScale="77500" lnSpcReduction="20000"/>
          </a:bodyPr>
          <a:lstStyle/>
          <a:p>
            <a:pPr algn="ctr"/>
            <a:endParaRPr lang="it-IT" b="1" dirty="0">
              <a:solidFill>
                <a:srgbClr val="FF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sz="3100"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TUN e modello romano: un confronto parziale e inadeguato</a:t>
            </a:r>
            <a:endParaRPr lang="it-IT" sz="3100"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sz="3100"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Al contrario</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la tabella elaborata presso il Tribunale di Roma </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nasce dal confronto di un </a:t>
            </a: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numero limitato di operatori</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 si tratta infatti di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un </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confronto tra soli giudici di quattro sezioni civili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dello stesso Tribunale, all’esito di qualche riunione </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ex art 47 </a:t>
            </a:r>
            <a:r>
              <a:rPr lang="it-IT" sz="3100" i="1"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quater</a:t>
            </a:r>
            <a:r>
              <a:rPr lang="it-IT" sz="3100"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Ordinamento giudiziario</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15000"/>
              </a:lnSpc>
              <a:spcAft>
                <a:spcPts val="800"/>
              </a:spcAf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Questa impostazione, pur legittima sul piano metodologico, </a:t>
            </a:r>
            <a:r>
              <a:rPr lang="it-IT" sz="3100" b="1"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non garantisce il medesimo livello di confronto interdisciplinare e territoriale</a:t>
            </a: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 che caratterizza la tabella milanese, e </a:t>
            </a:r>
            <a:r>
              <a:rPr lang="it-IT" sz="3100"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non riflette la pluralità degli interessi coinvolti. </a:t>
            </a:r>
          </a:p>
          <a:p>
            <a:pPr algn="just">
              <a:lnSpc>
                <a:spcPct val="115000"/>
              </a:lnSpc>
              <a:spcAft>
                <a:spcPts val="800"/>
              </a:spcAft>
            </a:pPr>
            <a:r>
              <a:rPr lang="it-IT" sz="3100" kern="100" dirty="0">
                <a:effectLst/>
                <a:latin typeface="Times New Roman" panose="02020603050405020304" pitchFamily="18" charset="0"/>
                <a:ea typeface="Aptos" panose="020B0004020202020204" pitchFamily="34" charset="0"/>
                <a:cs typeface="Times New Roman" panose="02020603050405020304" pitchFamily="18" charset="0"/>
              </a:rPr>
              <a:t>Ne consegue che il modello romano </a:t>
            </a:r>
            <a:r>
              <a:rPr lang="it-IT" sz="31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non appare idoneo a soddisfare pienamente le finalità dell’art. 138</a:t>
            </a:r>
            <a:r>
              <a:rPr lang="it-IT" sz="31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che richiedono un equilibrio sistemico tra protezione della persona danneggiata e sostenibilità economica collettiva.</a:t>
            </a:r>
          </a:p>
          <a:p>
            <a:pPr marL="342900" indent="-342900" algn="just">
              <a:buFont typeface="Wingdings" panose="05000000000000000000" pitchFamily="2" charset="2"/>
              <a:buChar char="Ø"/>
            </a:pPr>
            <a:endParaRPr lang="it-IT"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99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151B3-4CFA-E8B0-A2C0-802BBF6D4A9D}"/>
              </a:ext>
            </a:extLst>
          </p:cNvPr>
          <p:cNvSpPr>
            <a:spLocks noGrp="1"/>
          </p:cNvSpPr>
          <p:nvPr>
            <p:ph type="ctrTitle"/>
          </p:nvPr>
        </p:nvSpPr>
        <p:spPr>
          <a:xfrm flipV="1">
            <a:off x="1524000" y="1076644"/>
            <a:ext cx="9258300" cy="45719"/>
          </a:xfrm>
        </p:spPr>
        <p:txBody>
          <a:bodyPr>
            <a:normAutofit fontScale="90000"/>
          </a:bodyPr>
          <a:lstStyle/>
          <a:p>
            <a:pPr algn="just"/>
            <a:r>
              <a:rPr lang="it-IT" sz="2400" dirty="0">
                <a:solidFill>
                  <a:srgbClr val="FF0000"/>
                </a:solidFill>
                <a:latin typeface="Times New Roman" panose="02020603050405020304" pitchFamily="18" charset="0"/>
                <a:cs typeface="Times New Roman" panose="02020603050405020304" pitchFamily="18" charset="0"/>
              </a:rPr>
              <a:t> </a:t>
            </a:r>
            <a:br>
              <a:rPr lang="it-IT" sz="2400"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sp>
        <p:nvSpPr>
          <p:cNvPr id="5" name="Sottotitolo 4">
            <a:extLst>
              <a:ext uri="{FF2B5EF4-FFF2-40B4-BE49-F238E27FC236}">
                <a16:creationId xmlns:a16="http://schemas.microsoft.com/office/drawing/2014/main" id="{0B790BAF-9285-871B-38E1-AB2BDAAB9279}"/>
              </a:ext>
            </a:extLst>
          </p:cNvPr>
          <p:cNvSpPr>
            <a:spLocks noGrp="1"/>
          </p:cNvSpPr>
          <p:nvPr>
            <p:ph type="subTitle" idx="1"/>
          </p:nvPr>
        </p:nvSpPr>
        <p:spPr>
          <a:xfrm>
            <a:off x="1544319" y="493394"/>
            <a:ext cx="9399905" cy="5926456"/>
          </a:xfrm>
        </p:spPr>
        <p:txBody>
          <a:bodyPr>
            <a:normAutofit/>
          </a:bodyPr>
          <a:lstStyle/>
          <a:p>
            <a:pPr algn="ctr"/>
            <a:endParaRPr lang="it-IT" sz="2400" b="1" dirty="0">
              <a:solidFill>
                <a:srgbClr val="FF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800"/>
              </a:spcAft>
            </a:pP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Distonia dei valori monetari tra tabella romana</a:t>
            </a:r>
            <a:r>
              <a:rPr lang="it-IT" b="1" kern="100" dirty="0">
                <a:solidFill>
                  <a:srgbClr val="0070C0"/>
                </a:solidFill>
                <a:latin typeface="Times New Roman" panose="02020603050405020304" pitchFamily="18" charset="0"/>
                <a:ea typeface="Aptos" panose="020B0004020202020204" pitchFamily="34" charset="0"/>
                <a:cs typeface="Times New Roman" panose="02020603050405020304" pitchFamily="18" charset="0"/>
              </a:rPr>
              <a:t> </a:t>
            </a:r>
            <a:r>
              <a:rPr lang="it-IT" b="1"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rPr>
              <a:t>e TUN</a:t>
            </a:r>
            <a:endParaRPr lang="it-IT" kern="100" dirty="0">
              <a:solidFill>
                <a:srgbClr val="0070C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 </a:t>
            </a:r>
            <a:r>
              <a:rPr lang="it-IT" b="1"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valori monetari</a:t>
            </a: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previsti dalla tabella romana risultano </a:t>
            </a:r>
            <a:r>
              <a:rPr lang="it-IT" b="1"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in forte contrasto</a:t>
            </a:r>
            <a:r>
              <a:rPr lang="it-IT" kern="100" dirty="0">
                <a:solidFill>
                  <a:srgbClr val="FF0000"/>
                </a:solidFill>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rispetto:</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alla tabella milanese</a:t>
            </a:r>
          </a:p>
          <a:p>
            <a:pPr marL="342900" lvl="0" indent="-342900" algn="just">
              <a:lnSpc>
                <a:spcPct val="115000"/>
              </a:lnSpc>
              <a:spcAft>
                <a:spcPts val="800"/>
              </a:spcAft>
              <a:buSzPts val="1000"/>
              <a:buFont typeface="Symbol" panose="05050102010706020507" pitchFamily="18" charset="2"/>
              <a:buChar char=""/>
              <a:tabLst>
                <a:tab pos="457200" algn="l"/>
              </a:tabLst>
            </a:pPr>
            <a:r>
              <a:rPr lang="it-IT" kern="100" dirty="0">
                <a:effectLst/>
                <a:highlight>
                  <a:srgbClr val="00FF00"/>
                </a:highlight>
                <a:latin typeface="Times New Roman" panose="02020603050405020304" pitchFamily="18" charset="0"/>
                <a:ea typeface="Aptos" panose="020B0004020202020204" pitchFamily="34" charset="0"/>
                <a:cs typeface="Times New Roman" panose="02020603050405020304" pitchFamily="18" charset="0"/>
              </a:rPr>
              <a:t>ai parametri della Tabella Unica Nazionale</a:t>
            </a:r>
          </a:p>
          <a:p>
            <a:pPr algn="just">
              <a:lnSpc>
                <a:spcPct val="115000"/>
              </a:lnSpc>
              <a:spcAft>
                <a:spcPts val="800"/>
              </a:spcAft>
            </a:pPr>
            <a:r>
              <a:rPr lang="it-IT"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La distanza non è solo quantitativa, ma </a:t>
            </a:r>
            <a:r>
              <a:rPr lang="it-IT"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strutturale e metodologica</a:t>
            </a:r>
            <a:r>
              <a:rPr lang="it-IT"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br>
              <a:rPr lang="it-IT"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br>
            <a:r>
              <a:rPr lang="it-IT"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la tabella romana </a:t>
            </a:r>
            <a:r>
              <a:rPr lang="it-IT" kern="100"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non applica correttamente i criteri di incremento progressivo e proporzionato richiesti dalla normativa</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r>
              <a:rPr lang="it-IT" sz="1800" dirty="0">
                <a:effectLst/>
                <a:latin typeface="Times New Roman" panose="02020603050405020304" pitchFamily="18" charset="0"/>
                <a:ea typeface="Aptos" panose="020B0004020202020204" pitchFamily="34" charset="0"/>
                <a:cs typeface="Times New Roman" panose="02020603050405020304" pitchFamily="18" charset="0"/>
              </a:rPr>
              <a:t>📌</a:t>
            </a:r>
            <a:r>
              <a:rPr lang="it-IT" dirty="0">
                <a:effectLst/>
                <a:latin typeface="Times New Roman" panose="02020603050405020304" pitchFamily="18" charset="0"/>
                <a:ea typeface="Aptos" panose="020B0004020202020204" pitchFamily="34" charset="0"/>
                <a:cs typeface="Times New Roman" panose="02020603050405020304" pitchFamily="18" charset="0"/>
              </a:rPr>
              <a:t> L’impostazione della tabella romana </a:t>
            </a:r>
            <a:r>
              <a:rPr lang="it-IT"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è </a:t>
            </a:r>
            <a:r>
              <a:rPr lang="it-IT" b="1"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scientificamente carente</a:t>
            </a:r>
            <a:r>
              <a:rPr lang="it-IT" dirty="0">
                <a:effectLst/>
                <a:highlight>
                  <a:srgbClr val="00FFFF"/>
                </a:highlight>
                <a:latin typeface="Times New Roman" panose="02020603050405020304" pitchFamily="18" charset="0"/>
                <a:ea typeface="Aptos" panose="020B0004020202020204" pitchFamily="34" charset="0"/>
                <a:cs typeface="Times New Roman" panose="02020603050405020304" pitchFamily="18" charset="0"/>
              </a:rPr>
              <a:t> e compromette la coerenza del sistema risarcitorio</a:t>
            </a:r>
            <a:endParaRPr lang="it-IT" dirty="0">
              <a:highlight>
                <a:srgbClr val="00FFFF"/>
              </a:highlight>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1945657-E188-9FCC-DFC7-DF11D125CAA8}"/>
              </a:ext>
            </a:extLst>
          </p:cNvPr>
          <p:cNvSpPr>
            <a:spLocks noChangeArrowheads="1"/>
          </p:cNvSpPr>
          <p:nvPr/>
        </p:nvSpPr>
        <p:spPr bwMode="auto">
          <a:xfrm>
            <a:off x="6003634" y="67018"/>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1529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4680</TotalTime>
  <Words>7151</Words>
  <Application>Microsoft Office PowerPoint</Application>
  <PresentationFormat>Widescreen</PresentationFormat>
  <Paragraphs>882</Paragraphs>
  <Slides>54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54</vt:i4>
      </vt:variant>
    </vt:vector>
  </HeadingPairs>
  <TitlesOfParts>
    <vt:vector size="63" baseType="lpstr">
      <vt:lpstr>Aptos</vt:lpstr>
      <vt:lpstr>Arial</vt:lpstr>
      <vt:lpstr>Calibri</vt:lpstr>
      <vt:lpstr>Calibri Light</vt:lpstr>
      <vt:lpstr>Courier New</vt:lpstr>
      <vt:lpstr>Symbol</vt:lpstr>
      <vt:lpstr>Times New Roman</vt:lpstr>
      <vt:lpstr>Wingdings</vt:lpstr>
      <vt:lpstr>Tema di Office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dc:title>
  <dc:creator>Damiano Spera</dc:creator>
  <cp:lastModifiedBy>Damiano Spera</cp:lastModifiedBy>
  <cp:revision>224</cp:revision>
  <dcterms:created xsi:type="dcterms:W3CDTF">2022-06-12T09:38:49Z</dcterms:created>
  <dcterms:modified xsi:type="dcterms:W3CDTF">2025-05-15T10:02:48Z</dcterms:modified>
</cp:coreProperties>
</file>