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89" r:id="rId4"/>
    <p:sldMasterId id="2147483648" r:id="rId5"/>
  </p:sldMasterIdLst>
  <p:notesMasterIdLst>
    <p:notesMasterId r:id="rId41"/>
  </p:notesMasterIdLst>
  <p:handoutMasterIdLst>
    <p:handoutMasterId r:id="rId42"/>
  </p:handoutMasterIdLst>
  <p:sldIdLst>
    <p:sldId id="272" r:id="rId6"/>
    <p:sldId id="320" r:id="rId7"/>
    <p:sldId id="322" r:id="rId8"/>
    <p:sldId id="363" r:id="rId9"/>
    <p:sldId id="364" r:id="rId10"/>
    <p:sldId id="323" r:id="rId11"/>
    <p:sldId id="324" r:id="rId12"/>
    <p:sldId id="325" r:id="rId13"/>
    <p:sldId id="326" r:id="rId14"/>
    <p:sldId id="327" r:id="rId15"/>
    <p:sldId id="328" r:id="rId16"/>
    <p:sldId id="360" r:id="rId17"/>
    <p:sldId id="340" r:id="rId18"/>
    <p:sldId id="329" r:id="rId19"/>
    <p:sldId id="331" r:id="rId20"/>
    <p:sldId id="332" r:id="rId21"/>
    <p:sldId id="335" r:id="rId22"/>
    <p:sldId id="301" r:id="rId23"/>
    <p:sldId id="339" r:id="rId24"/>
    <p:sldId id="336" r:id="rId25"/>
    <p:sldId id="354" r:id="rId26"/>
    <p:sldId id="341" r:id="rId27"/>
    <p:sldId id="361" r:id="rId28"/>
    <p:sldId id="343" r:id="rId29"/>
    <p:sldId id="344" r:id="rId30"/>
    <p:sldId id="345" r:id="rId31"/>
    <p:sldId id="347" r:id="rId32"/>
    <p:sldId id="346" r:id="rId33"/>
    <p:sldId id="348" r:id="rId34"/>
    <p:sldId id="352" r:id="rId35"/>
    <p:sldId id="334" r:id="rId36"/>
    <p:sldId id="337" r:id="rId37"/>
    <p:sldId id="358" r:id="rId38"/>
    <p:sldId id="362" r:id="rId39"/>
    <p:sldId id="359" r:id="rId40"/>
  </p:sldIdLst>
  <p:sldSz cx="9144000" cy="5143500" type="screen16x9"/>
  <p:notesSz cx="6669088" cy="9753600"/>
  <p:defaultTextStyle>
    <a:defPPr>
      <a:defRPr lang="en-US"/>
    </a:defPPr>
    <a:lvl1pPr marL="0" algn="l" defTabSz="713232" rtl="0" eaLnBrk="1" latinLnBrk="0" hangingPunct="1">
      <a:defRPr sz="1404" kern="1200">
        <a:solidFill>
          <a:schemeClr val="tx1"/>
        </a:solidFill>
        <a:latin typeface="+mn-lt"/>
        <a:ea typeface="+mn-ea"/>
        <a:cs typeface="+mn-cs"/>
      </a:defRPr>
    </a:lvl1pPr>
    <a:lvl2pPr marL="356616" algn="l" defTabSz="713232" rtl="0" eaLnBrk="1" latinLnBrk="0" hangingPunct="1">
      <a:defRPr sz="1404" kern="1200">
        <a:solidFill>
          <a:schemeClr val="tx1"/>
        </a:solidFill>
        <a:latin typeface="+mn-lt"/>
        <a:ea typeface="+mn-ea"/>
        <a:cs typeface="+mn-cs"/>
      </a:defRPr>
    </a:lvl2pPr>
    <a:lvl3pPr marL="713232" algn="l" defTabSz="713232" rtl="0" eaLnBrk="1" latinLnBrk="0" hangingPunct="1">
      <a:defRPr sz="1404" kern="1200">
        <a:solidFill>
          <a:schemeClr val="tx1"/>
        </a:solidFill>
        <a:latin typeface="+mn-lt"/>
        <a:ea typeface="+mn-ea"/>
        <a:cs typeface="+mn-cs"/>
      </a:defRPr>
    </a:lvl3pPr>
    <a:lvl4pPr marL="1069848" algn="l" defTabSz="713232" rtl="0" eaLnBrk="1" latinLnBrk="0" hangingPunct="1">
      <a:defRPr sz="1404" kern="1200">
        <a:solidFill>
          <a:schemeClr val="tx1"/>
        </a:solidFill>
        <a:latin typeface="+mn-lt"/>
        <a:ea typeface="+mn-ea"/>
        <a:cs typeface="+mn-cs"/>
      </a:defRPr>
    </a:lvl4pPr>
    <a:lvl5pPr marL="1426464" algn="l" defTabSz="713232" rtl="0" eaLnBrk="1" latinLnBrk="0" hangingPunct="1">
      <a:defRPr sz="1404" kern="1200">
        <a:solidFill>
          <a:schemeClr val="tx1"/>
        </a:solidFill>
        <a:latin typeface="+mn-lt"/>
        <a:ea typeface="+mn-ea"/>
        <a:cs typeface="+mn-cs"/>
      </a:defRPr>
    </a:lvl5pPr>
    <a:lvl6pPr marL="1783080" algn="l" defTabSz="713232" rtl="0" eaLnBrk="1" latinLnBrk="0" hangingPunct="1">
      <a:defRPr sz="1404" kern="1200">
        <a:solidFill>
          <a:schemeClr val="tx1"/>
        </a:solidFill>
        <a:latin typeface="+mn-lt"/>
        <a:ea typeface="+mn-ea"/>
        <a:cs typeface="+mn-cs"/>
      </a:defRPr>
    </a:lvl6pPr>
    <a:lvl7pPr marL="2139696" algn="l" defTabSz="713232" rtl="0" eaLnBrk="1" latinLnBrk="0" hangingPunct="1">
      <a:defRPr sz="1404" kern="1200">
        <a:solidFill>
          <a:schemeClr val="tx1"/>
        </a:solidFill>
        <a:latin typeface="+mn-lt"/>
        <a:ea typeface="+mn-ea"/>
        <a:cs typeface="+mn-cs"/>
      </a:defRPr>
    </a:lvl7pPr>
    <a:lvl8pPr marL="2496312" algn="l" defTabSz="713232" rtl="0" eaLnBrk="1" latinLnBrk="0" hangingPunct="1">
      <a:defRPr sz="1404" kern="1200">
        <a:solidFill>
          <a:schemeClr val="tx1"/>
        </a:solidFill>
        <a:latin typeface="+mn-lt"/>
        <a:ea typeface="+mn-ea"/>
        <a:cs typeface="+mn-cs"/>
      </a:defRPr>
    </a:lvl8pPr>
    <a:lvl9pPr marL="2852928" algn="l" defTabSz="713232" rtl="0" eaLnBrk="1" latinLnBrk="0" hangingPunct="1">
      <a:defRPr sz="1404"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26B8B25-9B57-47A0-9BC9-E8F31728B11E}">
          <p14:sldIdLst>
            <p14:sldId id="272"/>
            <p14:sldId id="320"/>
            <p14:sldId id="322"/>
            <p14:sldId id="363"/>
            <p14:sldId id="364"/>
            <p14:sldId id="323"/>
            <p14:sldId id="324"/>
            <p14:sldId id="325"/>
            <p14:sldId id="326"/>
            <p14:sldId id="327"/>
            <p14:sldId id="328"/>
            <p14:sldId id="360"/>
            <p14:sldId id="340"/>
            <p14:sldId id="329"/>
            <p14:sldId id="331"/>
            <p14:sldId id="332"/>
            <p14:sldId id="335"/>
            <p14:sldId id="301"/>
            <p14:sldId id="339"/>
            <p14:sldId id="336"/>
            <p14:sldId id="354"/>
            <p14:sldId id="341"/>
            <p14:sldId id="361"/>
            <p14:sldId id="343"/>
            <p14:sldId id="344"/>
            <p14:sldId id="345"/>
            <p14:sldId id="347"/>
            <p14:sldId id="346"/>
            <p14:sldId id="348"/>
            <p14:sldId id="352"/>
            <p14:sldId id="334"/>
            <p14:sldId id="337"/>
            <p14:sldId id="358"/>
            <p14:sldId id="362"/>
            <p14:sldId id="359"/>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072" userDrawn="1">
          <p15:clr>
            <a:srgbClr val="A4A3A4"/>
          </p15:clr>
        </p15:guide>
        <p15:guide id="2" pos="210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4754"/>
    <a:srgbClr val="466570"/>
    <a:srgbClr val="ADA634"/>
    <a:srgbClr val="C18172"/>
    <a:srgbClr val="DB360F"/>
    <a:srgbClr val="FFFFFF"/>
    <a:srgbClr val="825554"/>
    <a:srgbClr val="D8CEC2"/>
    <a:srgbClr val="EFF2E5"/>
    <a:srgbClr val="3725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223" autoAdjust="0"/>
  </p:normalViewPr>
  <p:slideViewPr>
    <p:cSldViewPr snapToGrid="0">
      <p:cViewPr varScale="1">
        <p:scale>
          <a:sx n="49" d="100"/>
          <a:sy n="49" d="100"/>
        </p:scale>
        <p:origin x="1098" y="48"/>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90" d="100"/>
          <a:sy n="90" d="100"/>
        </p:scale>
        <p:origin x="-3750" y="-108"/>
      </p:cViewPr>
      <p:guideLst>
        <p:guide orient="horz" pos="3072"/>
        <p:guide pos="210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handoutMaster" Target="handoutMasters/handout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889938" cy="487680"/>
          </a:xfrm>
          <a:prstGeom prst="rect">
            <a:avLst/>
          </a:prstGeom>
        </p:spPr>
        <p:txBody>
          <a:bodyPr vert="horz" lIns="91429" tIns="45714" rIns="91429" bIns="45714" rtlCol="0"/>
          <a:lstStyle>
            <a:lvl1pPr algn="l">
              <a:defRPr sz="1200"/>
            </a:lvl1pPr>
          </a:lstStyle>
          <a:p>
            <a:endParaRPr lang="en-GB"/>
          </a:p>
        </p:txBody>
      </p:sp>
      <p:sp>
        <p:nvSpPr>
          <p:cNvPr id="3" name="Date Placeholder 2"/>
          <p:cNvSpPr>
            <a:spLocks noGrp="1"/>
          </p:cNvSpPr>
          <p:nvPr>
            <p:ph type="dt" sz="quarter" idx="1"/>
          </p:nvPr>
        </p:nvSpPr>
        <p:spPr>
          <a:xfrm>
            <a:off x="3777607" y="0"/>
            <a:ext cx="2889938" cy="487680"/>
          </a:xfrm>
          <a:prstGeom prst="rect">
            <a:avLst/>
          </a:prstGeom>
        </p:spPr>
        <p:txBody>
          <a:bodyPr vert="horz" lIns="91429" tIns="45714" rIns="91429" bIns="45714" rtlCol="0"/>
          <a:lstStyle>
            <a:lvl1pPr algn="r">
              <a:defRPr sz="1200"/>
            </a:lvl1pPr>
          </a:lstStyle>
          <a:p>
            <a:fld id="{483B36E7-1029-4474-994F-8016880B654D}" type="datetimeFigureOut">
              <a:rPr lang="en-GB" smtClean="0"/>
              <a:t>08/05/2026</a:t>
            </a:fld>
            <a:endParaRPr lang="en-GB"/>
          </a:p>
        </p:txBody>
      </p:sp>
      <p:sp>
        <p:nvSpPr>
          <p:cNvPr id="4" name="Footer Placeholder 3"/>
          <p:cNvSpPr>
            <a:spLocks noGrp="1"/>
          </p:cNvSpPr>
          <p:nvPr>
            <p:ph type="ftr" sz="quarter" idx="2"/>
          </p:nvPr>
        </p:nvSpPr>
        <p:spPr>
          <a:xfrm>
            <a:off x="1" y="9264227"/>
            <a:ext cx="2889938" cy="487680"/>
          </a:xfrm>
          <a:prstGeom prst="rect">
            <a:avLst/>
          </a:prstGeom>
        </p:spPr>
        <p:txBody>
          <a:bodyPr vert="horz" lIns="91429" tIns="45714" rIns="91429" bIns="45714" rtlCol="0" anchor="b"/>
          <a:lstStyle>
            <a:lvl1pPr algn="l">
              <a:defRPr sz="1200"/>
            </a:lvl1pPr>
          </a:lstStyle>
          <a:p>
            <a:endParaRPr lang="en-GB"/>
          </a:p>
        </p:txBody>
      </p:sp>
      <p:sp>
        <p:nvSpPr>
          <p:cNvPr id="5" name="Slide Number Placeholder 4"/>
          <p:cNvSpPr>
            <a:spLocks noGrp="1"/>
          </p:cNvSpPr>
          <p:nvPr>
            <p:ph type="sldNum" sz="quarter" idx="3"/>
          </p:nvPr>
        </p:nvSpPr>
        <p:spPr>
          <a:xfrm>
            <a:off x="3777607" y="9264227"/>
            <a:ext cx="2889938" cy="487680"/>
          </a:xfrm>
          <a:prstGeom prst="rect">
            <a:avLst/>
          </a:prstGeom>
        </p:spPr>
        <p:txBody>
          <a:bodyPr vert="horz" lIns="91429" tIns="45714" rIns="91429" bIns="45714" rtlCol="0" anchor="b"/>
          <a:lstStyle>
            <a:lvl1pPr algn="r">
              <a:defRPr sz="1200"/>
            </a:lvl1pPr>
          </a:lstStyle>
          <a:p>
            <a:fld id="{CC6A65C9-0C4C-45E7-B8AF-A5D698B52735}" type="slidenum">
              <a:rPr lang="en-GB" smtClean="0"/>
              <a:t>‹N›</a:t>
            </a:fld>
            <a:endParaRPr lang="en-GB"/>
          </a:p>
        </p:txBody>
      </p:sp>
    </p:spTree>
    <p:extLst>
      <p:ext uri="{BB962C8B-B14F-4D97-AF65-F5344CB8AC3E}">
        <p14:creationId xmlns:p14="http://schemas.microsoft.com/office/powerpoint/2010/main" val="24729330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889938" cy="487680"/>
          </a:xfrm>
          <a:prstGeom prst="rect">
            <a:avLst/>
          </a:prstGeom>
        </p:spPr>
        <p:txBody>
          <a:bodyPr vert="horz" lIns="91429" tIns="45714" rIns="91429" bIns="45714" rtlCol="0"/>
          <a:lstStyle>
            <a:lvl1pPr algn="l">
              <a:defRPr sz="1200"/>
            </a:lvl1pPr>
          </a:lstStyle>
          <a:p>
            <a:endParaRPr lang="en-GB"/>
          </a:p>
        </p:txBody>
      </p:sp>
      <p:sp>
        <p:nvSpPr>
          <p:cNvPr id="3" name="Date Placeholder 2"/>
          <p:cNvSpPr>
            <a:spLocks noGrp="1"/>
          </p:cNvSpPr>
          <p:nvPr>
            <p:ph type="dt" idx="1"/>
          </p:nvPr>
        </p:nvSpPr>
        <p:spPr>
          <a:xfrm>
            <a:off x="3777607" y="0"/>
            <a:ext cx="2889938" cy="487680"/>
          </a:xfrm>
          <a:prstGeom prst="rect">
            <a:avLst/>
          </a:prstGeom>
        </p:spPr>
        <p:txBody>
          <a:bodyPr vert="horz" lIns="91429" tIns="45714" rIns="91429" bIns="45714" rtlCol="0"/>
          <a:lstStyle>
            <a:lvl1pPr algn="r">
              <a:defRPr sz="1200"/>
            </a:lvl1pPr>
          </a:lstStyle>
          <a:p>
            <a:fld id="{DA1175A4-C229-4F3D-85A2-98C694F55868}" type="datetimeFigureOut">
              <a:rPr lang="en-GB" smtClean="0"/>
              <a:t>08/05/2026</a:t>
            </a:fld>
            <a:endParaRPr lang="en-GB"/>
          </a:p>
        </p:txBody>
      </p:sp>
      <p:sp>
        <p:nvSpPr>
          <p:cNvPr id="4" name="Slide Image Placeholder 3"/>
          <p:cNvSpPr>
            <a:spLocks noGrp="1" noRot="1" noChangeAspect="1"/>
          </p:cNvSpPr>
          <p:nvPr>
            <p:ph type="sldImg" idx="2"/>
          </p:nvPr>
        </p:nvSpPr>
        <p:spPr>
          <a:xfrm>
            <a:off x="84138" y="731838"/>
            <a:ext cx="6500812" cy="3657600"/>
          </a:xfrm>
          <a:prstGeom prst="rect">
            <a:avLst/>
          </a:prstGeom>
          <a:noFill/>
          <a:ln w="12700">
            <a:solidFill>
              <a:prstClr val="black"/>
            </a:solidFill>
          </a:ln>
        </p:spPr>
        <p:txBody>
          <a:bodyPr vert="horz" lIns="91429" tIns="45714" rIns="91429" bIns="45714" rtlCol="0" anchor="ctr"/>
          <a:lstStyle/>
          <a:p>
            <a:endParaRPr lang="en-GB"/>
          </a:p>
        </p:txBody>
      </p:sp>
      <p:sp>
        <p:nvSpPr>
          <p:cNvPr id="5" name="Notes Placeholder 4"/>
          <p:cNvSpPr>
            <a:spLocks noGrp="1"/>
          </p:cNvSpPr>
          <p:nvPr>
            <p:ph type="body" sz="quarter" idx="3"/>
          </p:nvPr>
        </p:nvSpPr>
        <p:spPr>
          <a:xfrm>
            <a:off x="666910" y="4632960"/>
            <a:ext cx="5335270" cy="4389120"/>
          </a:xfrm>
          <a:prstGeom prst="rect">
            <a:avLst/>
          </a:prstGeom>
        </p:spPr>
        <p:txBody>
          <a:bodyPr vert="horz" lIns="91429" tIns="45714" rIns="91429" bIns="457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264227"/>
            <a:ext cx="2889938" cy="487680"/>
          </a:xfrm>
          <a:prstGeom prst="rect">
            <a:avLst/>
          </a:prstGeom>
        </p:spPr>
        <p:txBody>
          <a:bodyPr vert="horz" lIns="91429" tIns="45714" rIns="91429" bIns="45714" rtlCol="0" anchor="b"/>
          <a:lstStyle>
            <a:lvl1pPr algn="l">
              <a:defRPr sz="1200"/>
            </a:lvl1pPr>
          </a:lstStyle>
          <a:p>
            <a:endParaRPr lang="en-GB"/>
          </a:p>
        </p:txBody>
      </p:sp>
      <p:sp>
        <p:nvSpPr>
          <p:cNvPr id="7" name="Slide Number Placeholder 6"/>
          <p:cNvSpPr>
            <a:spLocks noGrp="1"/>
          </p:cNvSpPr>
          <p:nvPr>
            <p:ph type="sldNum" sz="quarter" idx="5"/>
          </p:nvPr>
        </p:nvSpPr>
        <p:spPr>
          <a:xfrm>
            <a:off x="3777607" y="9264227"/>
            <a:ext cx="2889938" cy="487680"/>
          </a:xfrm>
          <a:prstGeom prst="rect">
            <a:avLst/>
          </a:prstGeom>
        </p:spPr>
        <p:txBody>
          <a:bodyPr vert="horz" lIns="91429" tIns="45714" rIns="91429" bIns="45714" rtlCol="0" anchor="b"/>
          <a:lstStyle>
            <a:lvl1pPr algn="r">
              <a:defRPr sz="1200"/>
            </a:lvl1pPr>
          </a:lstStyle>
          <a:p>
            <a:fld id="{75C50D74-01AF-4E1B-A7AF-F67ABEC6C529}" type="slidenum">
              <a:rPr lang="en-GB" smtClean="0"/>
              <a:t>‹N›</a:t>
            </a:fld>
            <a:endParaRPr lang="en-GB"/>
          </a:p>
        </p:txBody>
      </p:sp>
    </p:spTree>
    <p:extLst>
      <p:ext uri="{BB962C8B-B14F-4D97-AF65-F5344CB8AC3E}">
        <p14:creationId xmlns:p14="http://schemas.microsoft.com/office/powerpoint/2010/main" val="3120131458"/>
      </p:ext>
    </p:extLst>
  </p:cSld>
  <p:clrMap bg1="lt1" tx1="dk1" bg2="lt2" tx2="dk2" accent1="accent1" accent2="accent2" accent3="accent3" accent4="accent4" accent5="accent5" accent6="accent6" hlink="hlink" folHlink="folHlink"/>
  <p:notesStyle>
    <a:lvl1pPr marL="0" algn="l" defTabSz="713232" rtl="0" eaLnBrk="1" latinLnBrk="0" hangingPunct="1">
      <a:defRPr sz="936" kern="1200">
        <a:solidFill>
          <a:schemeClr val="tx1"/>
        </a:solidFill>
        <a:latin typeface="+mn-lt"/>
        <a:ea typeface="+mn-ea"/>
        <a:cs typeface="+mn-cs"/>
      </a:defRPr>
    </a:lvl1pPr>
    <a:lvl2pPr marL="356616" algn="l" defTabSz="713232" rtl="0" eaLnBrk="1" latinLnBrk="0" hangingPunct="1">
      <a:defRPr sz="936" kern="1200">
        <a:solidFill>
          <a:schemeClr val="tx1"/>
        </a:solidFill>
        <a:latin typeface="+mn-lt"/>
        <a:ea typeface="+mn-ea"/>
        <a:cs typeface="+mn-cs"/>
      </a:defRPr>
    </a:lvl2pPr>
    <a:lvl3pPr marL="713232" algn="l" defTabSz="713232" rtl="0" eaLnBrk="1" latinLnBrk="0" hangingPunct="1">
      <a:defRPr sz="936" kern="1200">
        <a:solidFill>
          <a:schemeClr val="tx1"/>
        </a:solidFill>
        <a:latin typeface="+mn-lt"/>
        <a:ea typeface="+mn-ea"/>
        <a:cs typeface="+mn-cs"/>
      </a:defRPr>
    </a:lvl3pPr>
    <a:lvl4pPr marL="1069848" algn="l" defTabSz="713232" rtl="0" eaLnBrk="1" latinLnBrk="0" hangingPunct="1">
      <a:defRPr sz="936" kern="1200">
        <a:solidFill>
          <a:schemeClr val="tx1"/>
        </a:solidFill>
        <a:latin typeface="+mn-lt"/>
        <a:ea typeface="+mn-ea"/>
        <a:cs typeface="+mn-cs"/>
      </a:defRPr>
    </a:lvl4pPr>
    <a:lvl5pPr marL="1426464" algn="l" defTabSz="713232" rtl="0" eaLnBrk="1" latinLnBrk="0" hangingPunct="1">
      <a:defRPr sz="936" kern="1200">
        <a:solidFill>
          <a:schemeClr val="tx1"/>
        </a:solidFill>
        <a:latin typeface="+mn-lt"/>
        <a:ea typeface="+mn-ea"/>
        <a:cs typeface="+mn-cs"/>
      </a:defRPr>
    </a:lvl5pPr>
    <a:lvl6pPr marL="1783080" algn="l" defTabSz="713232" rtl="0" eaLnBrk="1" latinLnBrk="0" hangingPunct="1">
      <a:defRPr sz="936" kern="1200">
        <a:solidFill>
          <a:schemeClr val="tx1"/>
        </a:solidFill>
        <a:latin typeface="+mn-lt"/>
        <a:ea typeface="+mn-ea"/>
        <a:cs typeface="+mn-cs"/>
      </a:defRPr>
    </a:lvl6pPr>
    <a:lvl7pPr marL="2139696" algn="l" defTabSz="713232" rtl="0" eaLnBrk="1" latinLnBrk="0" hangingPunct="1">
      <a:defRPr sz="936" kern="1200">
        <a:solidFill>
          <a:schemeClr val="tx1"/>
        </a:solidFill>
        <a:latin typeface="+mn-lt"/>
        <a:ea typeface="+mn-ea"/>
        <a:cs typeface="+mn-cs"/>
      </a:defRPr>
    </a:lvl7pPr>
    <a:lvl8pPr marL="2496312" algn="l" defTabSz="713232" rtl="0" eaLnBrk="1" latinLnBrk="0" hangingPunct="1">
      <a:defRPr sz="936" kern="1200">
        <a:solidFill>
          <a:schemeClr val="tx1"/>
        </a:solidFill>
        <a:latin typeface="+mn-lt"/>
        <a:ea typeface="+mn-ea"/>
        <a:cs typeface="+mn-cs"/>
      </a:defRPr>
    </a:lvl8pPr>
    <a:lvl9pPr marL="2852928" algn="l" defTabSz="713232" rtl="0" eaLnBrk="1" latinLnBrk="0" hangingPunct="1">
      <a:defRPr sz="93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C50D74-01AF-4E1B-A7AF-F67ABEC6C529}" type="slidenum">
              <a:rPr lang="en-GB" smtClean="0"/>
              <a:t>1</a:t>
            </a:fld>
            <a:endParaRPr lang="en-GB"/>
          </a:p>
        </p:txBody>
      </p:sp>
    </p:spTree>
    <p:extLst>
      <p:ext uri="{BB962C8B-B14F-4D97-AF65-F5344CB8AC3E}">
        <p14:creationId xmlns:p14="http://schemas.microsoft.com/office/powerpoint/2010/main" val="4111736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713232" rtl="0" eaLnBrk="1" fontAlgn="auto" latinLnBrk="0" hangingPunct="1">
              <a:lnSpc>
                <a:spcPct val="100000"/>
              </a:lnSpc>
              <a:spcBef>
                <a:spcPts val="0"/>
              </a:spcBef>
              <a:spcAft>
                <a:spcPts val="0"/>
              </a:spcAft>
              <a:buClrTx/>
              <a:buSzTx/>
              <a:buFontTx/>
              <a:buNone/>
              <a:tabLst/>
              <a:defRPr/>
            </a:pPr>
            <a:fld id="{75C50D74-01AF-4E1B-A7AF-F67ABEC6C52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713232"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65049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713232" rtl="0" eaLnBrk="1" fontAlgn="auto" latinLnBrk="0" hangingPunct="1">
              <a:lnSpc>
                <a:spcPct val="100000"/>
              </a:lnSpc>
              <a:spcBef>
                <a:spcPts val="0"/>
              </a:spcBef>
              <a:spcAft>
                <a:spcPts val="0"/>
              </a:spcAft>
              <a:buClrTx/>
              <a:buSzTx/>
              <a:buFontTx/>
              <a:buNone/>
              <a:tabLst/>
              <a:defRPr/>
            </a:pPr>
            <a:fld id="{75C50D74-01AF-4E1B-A7AF-F67ABEC6C529}"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713232"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39713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5000"/>
              </a:lnSpc>
              <a:spcBef>
                <a:spcPts val="600"/>
              </a:spcBef>
              <a:spcAft>
                <a:spcPts val="600"/>
              </a:spcAft>
            </a:pPr>
            <a:endParaRPr lang="it-IT" sz="1000" dirty="0">
              <a:solidFill>
                <a:srgbClr val="2B4754"/>
              </a:solidFill>
              <a:effectLst/>
              <a:latin typeface="Cambria" panose="02040503050406030204" pitchFamily="18" charset="0"/>
              <a:ea typeface="PMingLiU" panose="02020500000000000000" pitchFamily="18" charset="-12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5C50D74-01AF-4E1B-A7AF-F67ABEC6C529}" type="slidenum">
              <a:rPr lang="en-GB" smtClean="0"/>
              <a:t>4</a:t>
            </a:fld>
            <a:endParaRPr lang="en-GB"/>
          </a:p>
        </p:txBody>
      </p:sp>
    </p:spTree>
    <p:extLst>
      <p:ext uri="{BB962C8B-B14F-4D97-AF65-F5344CB8AC3E}">
        <p14:creationId xmlns:p14="http://schemas.microsoft.com/office/powerpoint/2010/main" val="2930803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5000"/>
              </a:lnSpc>
              <a:spcAft>
                <a:spcPts val="800"/>
              </a:spcAft>
            </a:pPr>
            <a:endParaRPr lang="it-IT" sz="10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5C50D74-01AF-4E1B-A7AF-F67ABEC6C529}" type="slidenum">
              <a:rPr lang="en-GB" smtClean="0"/>
              <a:t>5</a:t>
            </a:fld>
            <a:endParaRPr lang="en-GB"/>
          </a:p>
        </p:txBody>
      </p:sp>
    </p:spTree>
    <p:extLst>
      <p:ext uri="{BB962C8B-B14F-4D97-AF65-F5344CB8AC3E}">
        <p14:creationId xmlns:p14="http://schemas.microsoft.com/office/powerpoint/2010/main" val="37759300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5000"/>
              </a:lnSpc>
              <a:spcAft>
                <a:spcPts val="1000"/>
              </a:spcAft>
            </a:pPr>
            <a:endParaRPr lang="it-IT" sz="1000" dirty="0">
              <a:solidFill>
                <a:srgbClr val="2B4754"/>
              </a:solidFill>
              <a:effectLst/>
              <a:latin typeface="Cambria" panose="02040503050406030204" pitchFamily="18" charset="0"/>
              <a:ea typeface="PMingLiU" panose="02020500000000000000" pitchFamily="18" charset="-12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5C50D74-01AF-4E1B-A7AF-F67ABEC6C529}" type="slidenum">
              <a:rPr lang="en-GB" smtClean="0"/>
              <a:t>6</a:t>
            </a:fld>
            <a:endParaRPr lang="en-GB"/>
          </a:p>
        </p:txBody>
      </p:sp>
    </p:spTree>
    <p:extLst>
      <p:ext uri="{BB962C8B-B14F-4D97-AF65-F5344CB8AC3E}">
        <p14:creationId xmlns:p14="http://schemas.microsoft.com/office/powerpoint/2010/main" val="23545183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5000"/>
              </a:lnSpc>
              <a:spcAft>
                <a:spcPts val="1000"/>
              </a:spcAft>
            </a:pPr>
            <a:r>
              <a:rPr lang="it-IT" sz="1000" dirty="0">
                <a:solidFill>
                  <a:srgbClr val="2B4754"/>
                </a:solidFill>
                <a:effectLst/>
                <a:latin typeface="Cambria" panose="02040503050406030204" pitchFamily="18" charset="0"/>
                <a:ea typeface="PMingLiU" panose="02020500000000000000" pitchFamily="18" charset="-120"/>
                <a:cs typeface="Times New Roman" panose="02020603050405020304" pitchFamily="18" charset="0"/>
              </a:rPr>
              <a:t> </a:t>
            </a:r>
          </a:p>
        </p:txBody>
      </p:sp>
      <p:sp>
        <p:nvSpPr>
          <p:cNvPr id="4" name="Slide Number Placeholder 3"/>
          <p:cNvSpPr>
            <a:spLocks noGrp="1"/>
          </p:cNvSpPr>
          <p:nvPr>
            <p:ph type="sldNum" sz="quarter" idx="5"/>
          </p:nvPr>
        </p:nvSpPr>
        <p:spPr/>
        <p:txBody>
          <a:bodyPr/>
          <a:lstStyle/>
          <a:p>
            <a:fld id="{75C50D74-01AF-4E1B-A7AF-F67ABEC6C529}" type="slidenum">
              <a:rPr lang="en-GB" smtClean="0"/>
              <a:t>7</a:t>
            </a:fld>
            <a:endParaRPr lang="en-GB"/>
          </a:p>
        </p:txBody>
      </p:sp>
    </p:spTree>
    <p:extLst>
      <p:ext uri="{BB962C8B-B14F-4D97-AF65-F5344CB8AC3E}">
        <p14:creationId xmlns:p14="http://schemas.microsoft.com/office/powerpoint/2010/main" val="397489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5000"/>
              </a:lnSpc>
              <a:spcAft>
                <a:spcPts val="800"/>
              </a:spcAft>
            </a:pPr>
            <a:endParaRPr lang="it-IT" sz="10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5C50D74-01AF-4E1B-A7AF-F67ABEC6C529}" type="slidenum">
              <a:rPr lang="en-GB" smtClean="0"/>
              <a:t>8</a:t>
            </a:fld>
            <a:endParaRPr lang="en-GB"/>
          </a:p>
        </p:txBody>
      </p:sp>
    </p:spTree>
    <p:extLst>
      <p:ext uri="{BB962C8B-B14F-4D97-AF65-F5344CB8AC3E}">
        <p14:creationId xmlns:p14="http://schemas.microsoft.com/office/powerpoint/2010/main" val="6753319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5000"/>
              </a:lnSpc>
              <a:spcAft>
                <a:spcPts val="800"/>
              </a:spcAft>
            </a:pPr>
            <a:endParaRPr lang="it-IT" sz="10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5C50D74-01AF-4E1B-A7AF-F67ABEC6C529}" type="slidenum">
              <a:rPr lang="en-GB" smtClean="0"/>
              <a:t>9</a:t>
            </a:fld>
            <a:endParaRPr lang="en-GB"/>
          </a:p>
        </p:txBody>
      </p:sp>
    </p:spTree>
    <p:extLst>
      <p:ext uri="{BB962C8B-B14F-4D97-AF65-F5344CB8AC3E}">
        <p14:creationId xmlns:p14="http://schemas.microsoft.com/office/powerpoint/2010/main" val="3850902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5000"/>
              </a:lnSpc>
              <a:spcAft>
                <a:spcPts val="800"/>
              </a:spcAft>
            </a:pPr>
            <a:endParaRPr lang="it-IT" sz="18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5C50D74-01AF-4E1B-A7AF-F67ABEC6C529}" type="slidenum">
              <a:rPr lang="en-GB" smtClean="0"/>
              <a:t>10</a:t>
            </a:fld>
            <a:endParaRPr lang="en-GB"/>
          </a:p>
        </p:txBody>
      </p:sp>
    </p:spTree>
    <p:extLst>
      <p:ext uri="{BB962C8B-B14F-4D97-AF65-F5344CB8AC3E}">
        <p14:creationId xmlns:p14="http://schemas.microsoft.com/office/powerpoint/2010/main" val="22507464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C50D74-01AF-4E1B-A7AF-F67ABEC6C529}" type="slidenum">
              <a:rPr lang="en-GB" smtClean="0"/>
              <a:t>11</a:t>
            </a:fld>
            <a:endParaRPr lang="en-GB"/>
          </a:p>
        </p:txBody>
      </p:sp>
    </p:spTree>
    <p:extLst>
      <p:ext uri="{BB962C8B-B14F-4D97-AF65-F5344CB8AC3E}">
        <p14:creationId xmlns:p14="http://schemas.microsoft.com/office/powerpoint/2010/main" val="42211716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5000"/>
              </a:lnSpc>
              <a:spcAft>
                <a:spcPts val="800"/>
              </a:spcAft>
            </a:pPr>
            <a:endParaRPr lang="it-IT" sz="10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5C50D74-01AF-4E1B-A7AF-F67ABEC6C529}" type="slidenum">
              <a:rPr lang="en-GB" smtClean="0"/>
              <a:t>12</a:t>
            </a:fld>
            <a:endParaRPr lang="en-GB"/>
          </a:p>
        </p:txBody>
      </p:sp>
    </p:spTree>
    <p:extLst>
      <p:ext uri="{BB962C8B-B14F-4D97-AF65-F5344CB8AC3E}">
        <p14:creationId xmlns:p14="http://schemas.microsoft.com/office/powerpoint/2010/main" val="29517644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5C50D74-01AF-4E1B-A7AF-F67ABEC6C529}" type="slidenum">
              <a:rPr lang="en-GB" smtClean="0"/>
              <a:t>13</a:t>
            </a:fld>
            <a:endParaRPr lang="en-GB"/>
          </a:p>
        </p:txBody>
      </p:sp>
    </p:spTree>
    <p:extLst>
      <p:ext uri="{BB962C8B-B14F-4D97-AF65-F5344CB8AC3E}">
        <p14:creationId xmlns:p14="http://schemas.microsoft.com/office/powerpoint/2010/main" val="38702697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5000"/>
              </a:lnSpc>
              <a:spcAft>
                <a:spcPts val="1000"/>
              </a:spcAft>
            </a:pPr>
            <a:endParaRPr lang="it-IT" sz="1800" b="1" dirty="0">
              <a:solidFill>
                <a:srgbClr val="2B4754"/>
              </a:solidFill>
              <a:effectLst/>
              <a:latin typeface="Cambria" panose="02040503050406030204" pitchFamily="18" charset="0"/>
              <a:ea typeface="PMingLiU" panose="02020500000000000000" pitchFamily="18" charset="-12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5C50D74-01AF-4E1B-A7AF-F67ABEC6C529}" type="slidenum">
              <a:rPr lang="en-GB" smtClean="0"/>
              <a:t>14</a:t>
            </a:fld>
            <a:endParaRPr lang="en-GB"/>
          </a:p>
        </p:txBody>
      </p:sp>
    </p:spTree>
    <p:extLst>
      <p:ext uri="{BB962C8B-B14F-4D97-AF65-F5344CB8AC3E}">
        <p14:creationId xmlns:p14="http://schemas.microsoft.com/office/powerpoint/2010/main" val="36454634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C50D74-01AF-4E1B-A7AF-F67ABEC6C529}" type="slidenum">
              <a:rPr lang="en-GB" smtClean="0"/>
              <a:t>15</a:t>
            </a:fld>
            <a:endParaRPr lang="en-GB"/>
          </a:p>
        </p:txBody>
      </p:sp>
    </p:spTree>
    <p:extLst>
      <p:ext uri="{BB962C8B-B14F-4D97-AF65-F5344CB8AC3E}">
        <p14:creationId xmlns:p14="http://schemas.microsoft.com/office/powerpoint/2010/main" val="17799178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5000"/>
              </a:lnSpc>
              <a:spcBef>
                <a:spcPts val="600"/>
              </a:spcBef>
              <a:spcAft>
                <a:spcPts val="600"/>
              </a:spcAft>
            </a:pPr>
            <a:endParaRPr lang="it-IT" sz="1000" b="1" dirty="0">
              <a:solidFill>
                <a:srgbClr val="2B4754"/>
              </a:solidFill>
              <a:effectLst/>
              <a:latin typeface="Cambria" panose="02040503050406030204" pitchFamily="18" charset="0"/>
              <a:ea typeface="Cambria" panose="020405030504060302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5C50D74-01AF-4E1B-A7AF-F67ABEC6C529}" type="slidenum">
              <a:rPr lang="en-GB" smtClean="0"/>
              <a:t>16</a:t>
            </a:fld>
            <a:endParaRPr lang="en-GB"/>
          </a:p>
        </p:txBody>
      </p:sp>
    </p:spTree>
    <p:extLst>
      <p:ext uri="{BB962C8B-B14F-4D97-AF65-F5344CB8AC3E}">
        <p14:creationId xmlns:p14="http://schemas.microsoft.com/office/powerpoint/2010/main" val="38430851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C50D74-01AF-4E1B-A7AF-F67ABEC6C529}" type="slidenum">
              <a:rPr lang="en-GB" smtClean="0"/>
              <a:t>17</a:t>
            </a:fld>
            <a:endParaRPr lang="en-GB"/>
          </a:p>
        </p:txBody>
      </p:sp>
    </p:spTree>
    <p:extLst>
      <p:ext uri="{BB962C8B-B14F-4D97-AF65-F5344CB8AC3E}">
        <p14:creationId xmlns:p14="http://schemas.microsoft.com/office/powerpoint/2010/main" val="3496164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C50D74-01AF-4E1B-A7AF-F67ABEC6C529}" type="slidenum">
              <a:rPr lang="en-GB" smtClean="0"/>
              <a:t>18</a:t>
            </a:fld>
            <a:endParaRPr lang="en-GB"/>
          </a:p>
        </p:txBody>
      </p:sp>
    </p:spTree>
    <p:extLst>
      <p:ext uri="{BB962C8B-B14F-4D97-AF65-F5344CB8AC3E}">
        <p14:creationId xmlns:p14="http://schemas.microsoft.com/office/powerpoint/2010/main" val="13748981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C50D74-01AF-4E1B-A7AF-F67ABEC6C529}" type="slidenum">
              <a:rPr lang="en-GB" smtClean="0"/>
              <a:t>19</a:t>
            </a:fld>
            <a:endParaRPr lang="en-GB"/>
          </a:p>
        </p:txBody>
      </p:sp>
    </p:spTree>
    <p:extLst>
      <p:ext uri="{BB962C8B-B14F-4D97-AF65-F5344CB8AC3E}">
        <p14:creationId xmlns:p14="http://schemas.microsoft.com/office/powerpoint/2010/main" val="9849102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C50D74-01AF-4E1B-A7AF-F67ABEC6C529}" type="slidenum">
              <a:rPr lang="en-GB" smtClean="0"/>
              <a:t>20</a:t>
            </a:fld>
            <a:endParaRPr lang="en-GB"/>
          </a:p>
        </p:txBody>
      </p:sp>
    </p:spTree>
    <p:extLst>
      <p:ext uri="{BB962C8B-B14F-4D97-AF65-F5344CB8AC3E}">
        <p14:creationId xmlns:p14="http://schemas.microsoft.com/office/powerpoint/2010/main" val="12555101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C50D74-01AF-4E1B-A7AF-F67ABEC6C529}" type="slidenum">
              <a:rPr lang="en-GB" smtClean="0"/>
              <a:t>21</a:t>
            </a:fld>
            <a:endParaRPr lang="en-GB"/>
          </a:p>
        </p:txBody>
      </p:sp>
    </p:spTree>
    <p:extLst>
      <p:ext uri="{BB962C8B-B14F-4D97-AF65-F5344CB8AC3E}">
        <p14:creationId xmlns:p14="http://schemas.microsoft.com/office/powerpoint/2010/main" val="7945374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C50D74-01AF-4E1B-A7AF-F67ABEC6C529}" type="slidenum">
              <a:rPr lang="en-GB" smtClean="0"/>
              <a:t>22</a:t>
            </a:fld>
            <a:endParaRPr lang="en-GB"/>
          </a:p>
        </p:txBody>
      </p:sp>
    </p:spTree>
    <p:extLst>
      <p:ext uri="{BB962C8B-B14F-4D97-AF65-F5344CB8AC3E}">
        <p14:creationId xmlns:p14="http://schemas.microsoft.com/office/powerpoint/2010/main" val="13568188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C50D74-01AF-4E1B-A7AF-F67ABEC6C529}" type="slidenum">
              <a:rPr lang="en-GB" smtClean="0"/>
              <a:t>23</a:t>
            </a:fld>
            <a:endParaRPr lang="en-GB"/>
          </a:p>
        </p:txBody>
      </p:sp>
    </p:spTree>
    <p:extLst>
      <p:ext uri="{BB962C8B-B14F-4D97-AF65-F5344CB8AC3E}">
        <p14:creationId xmlns:p14="http://schemas.microsoft.com/office/powerpoint/2010/main" val="13410348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C50D74-01AF-4E1B-A7AF-F67ABEC6C529}" type="slidenum">
              <a:rPr lang="en-GB" smtClean="0"/>
              <a:t>24</a:t>
            </a:fld>
            <a:endParaRPr lang="en-GB"/>
          </a:p>
        </p:txBody>
      </p:sp>
    </p:spTree>
    <p:extLst>
      <p:ext uri="{BB962C8B-B14F-4D97-AF65-F5344CB8AC3E}">
        <p14:creationId xmlns:p14="http://schemas.microsoft.com/office/powerpoint/2010/main" val="33177423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5000"/>
              </a:lnSpc>
              <a:spcAft>
                <a:spcPts val="1000"/>
              </a:spcAft>
            </a:pPr>
            <a:endParaRPr lang="it-IT" sz="1000" dirty="0">
              <a:solidFill>
                <a:srgbClr val="2B4754"/>
              </a:solidFill>
              <a:effectLst/>
              <a:latin typeface="Cambria" panose="02040503050406030204" pitchFamily="18" charset="0"/>
              <a:ea typeface="PMingLiU" panose="02020500000000000000" pitchFamily="18" charset="-12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5C50D74-01AF-4E1B-A7AF-F67ABEC6C529}" type="slidenum">
              <a:rPr lang="en-GB" smtClean="0"/>
              <a:t>25</a:t>
            </a:fld>
            <a:endParaRPr lang="en-GB"/>
          </a:p>
        </p:txBody>
      </p:sp>
    </p:spTree>
    <p:extLst>
      <p:ext uri="{BB962C8B-B14F-4D97-AF65-F5344CB8AC3E}">
        <p14:creationId xmlns:p14="http://schemas.microsoft.com/office/powerpoint/2010/main" val="36492532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C50D74-01AF-4E1B-A7AF-F67ABEC6C529}" type="slidenum">
              <a:rPr lang="en-GB" smtClean="0"/>
              <a:t>26</a:t>
            </a:fld>
            <a:endParaRPr lang="en-GB"/>
          </a:p>
        </p:txBody>
      </p:sp>
    </p:spTree>
    <p:extLst>
      <p:ext uri="{BB962C8B-B14F-4D97-AF65-F5344CB8AC3E}">
        <p14:creationId xmlns:p14="http://schemas.microsoft.com/office/powerpoint/2010/main" val="35982655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C50D74-01AF-4E1B-A7AF-F67ABEC6C529}" type="slidenum">
              <a:rPr lang="en-GB" smtClean="0"/>
              <a:t>27</a:t>
            </a:fld>
            <a:endParaRPr lang="en-GB"/>
          </a:p>
        </p:txBody>
      </p:sp>
    </p:spTree>
    <p:extLst>
      <p:ext uri="{BB962C8B-B14F-4D97-AF65-F5344CB8AC3E}">
        <p14:creationId xmlns:p14="http://schemas.microsoft.com/office/powerpoint/2010/main" val="41668502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C50D74-01AF-4E1B-A7AF-F67ABEC6C529}" type="slidenum">
              <a:rPr lang="en-GB" smtClean="0"/>
              <a:t>28</a:t>
            </a:fld>
            <a:endParaRPr lang="en-GB"/>
          </a:p>
        </p:txBody>
      </p:sp>
    </p:spTree>
    <p:extLst>
      <p:ext uri="{BB962C8B-B14F-4D97-AF65-F5344CB8AC3E}">
        <p14:creationId xmlns:p14="http://schemas.microsoft.com/office/powerpoint/2010/main" val="15903608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C50D74-01AF-4E1B-A7AF-F67ABEC6C529}" type="slidenum">
              <a:rPr lang="en-GB" smtClean="0"/>
              <a:t>29</a:t>
            </a:fld>
            <a:endParaRPr lang="en-GB"/>
          </a:p>
        </p:txBody>
      </p:sp>
    </p:spTree>
    <p:extLst>
      <p:ext uri="{BB962C8B-B14F-4D97-AF65-F5344CB8AC3E}">
        <p14:creationId xmlns:p14="http://schemas.microsoft.com/office/powerpoint/2010/main" val="11096459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C50D74-01AF-4E1B-A7AF-F67ABEC6C529}" type="slidenum">
              <a:rPr lang="en-GB" smtClean="0"/>
              <a:t>30</a:t>
            </a:fld>
            <a:endParaRPr lang="en-GB"/>
          </a:p>
        </p:txBody>
      </p:sp>
    </p:spTree>
    <p:extLst>
      <p:ext uri="{BB962C8B-B14F-4D97-AF65-F5344CB8AC3E}">
        <p14:creationId xmlns:p14="http://schemas.microsoft.com/office/powerpoint/2010/main" val="26310693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5000"/>
              </a:lnSpc>
              <a:spcAft>
                <a:spcPts val="1000"/>
              </a:spcAft>
            </a:pPr>
            <a:endParaRPr lang="it-IT" sz="1800" dirty="0">
              <a:solidFill>
                <a:srgbClr val="2B4754"/>
              </a:solidFill>
              <a:effectLst/>
              <a:latin typeface="Cambria" panose="02040503050406030204" pitchFamily="18" charset="0"/>
              <a:ea typeface="PMingLiU" panose="02020500000000000000" pitchFamily="18" charset="-12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5C50D74-01AF-4E1B-A7AF-F67ABEC6C529}" type="slidenum">
              <a:rPr lang="en-GB" smtClean="0"/>
              <a:t>31</a:t>
            </a:fld>
            <a:endParaRPr lang="en-GB"/>
          </a:p>
        </p:txBody>
      </p:sp>
    </p:spTree>
    <p:extLst>
      <p:ext uri="{BB962C8B-B14F-4D97-AF65-F5344CB8AC3E}">
        <p14:creationId xmlns:p14="http://schemas.microsoft.com/office/powerpoint/2010/main" val="2782503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15000"/>
              </a:lnSpc>
              <a:spcAft>
                <a:spcPts val="1000"/>
              </a:spcAft>
            </a:pPr>
            <a:endParaRPr lang="it-IT" sz="1000" b="1" dirty="0">
              <a:solidFill>
                <a:srgbClr val="2B4754"/>
              </a:solidFill>
              <a:effectLst/>
              <a:latin typeface="Cambria" panose="02040503050406030204" pitchFamily="18" charset="0"/>
              <a:ea typeface="PMingLiU" panose="02020500000000000000" pitchFamily="18" charset="-12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5C50D74-01AF-4E1B-A7AF-F67ABEC6C529}" type="slidenum">
              <a:rPr lang="en-GB" smtClean="0"/>
              <a:t>32</a:t>
            </a:fld>
            <a:endParaRPr lang="en-GB"/>
          </a:p>
        </p:txBody>
      </p:sp>
    </p:spTree>
    <p:extLst>
      <p:ext uri="{BB962C8B-B14F-4D97-AF65-F5344CB8AC3E}">
        <p14:creationId xmlns:p14="http://schemas.microsoft.com/office/powerpoint/2010/main" val="38011933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C50D74-01AF-4E1B-A7AF-F67ABEC6C529}" type="slidenum">
              <a:rPr lang="en-GB" smtClean="0"/>
              <a:t>33</a:t>
            </a:fld>
            <a:endParaRPr lang="en-GB"/>
          </a:p>
        </p:txBody>
      </p:sp>
    </p:spTree>
    <p:extLst>
      <p:ext uri="{BB962C8B-B14F-4D97-AF65-F5344CB8AC3E}">
        <p14:creationId xmlns:p14="http://schemas.microsoft.com/office/powerpoint/2010/main" val="9389842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sz="1000" dirty="0">
              <a:effectLst/>
              <a:latin typeface="Times New Roman" panose="02020603050405020304" pitchFamily="18" charset="0"/>
              <a:ea typeface="Aptos" panose="020B0004020202020204" pitchFamily="34" charset="0"/>
            </a:endParaRPr>
          </a:p>
        </p:txBody>
      </p:sp>
      <p:sp>
        <p:nvSpPr>
          <p:cNvPr id="4" name="Slide Number Placeholder 3"/>
          <p:cNvSpPr>
            <a:spLocks noGrp="1"/>
          </p:cNvSpPr>
          <p:nvPr>
            <p:ph type="sldNum" sz="quarter" idx="5"/>
          </p:nvPr>
        </p:nvSpPr>
        <p:spPr/>
        <p:txBody>
          <a:bodyPr/>
          <a:lstStyle/>
          <a:p>
            <a:fld id="{75C50D74-01AF-4E1B-A7AF-F67ABEC6C529}" type="slidenum">
              <a:rPr lang="en-GB" smtClean="0"/>
              <a:t>34</a:t>
            </a:fld>
            <a:endParaRPr lang="en-GB"/>
          </a:p>
        </p:txBody>
      </p:sp>
    </p:spTree>
    <p:extLst>
      <p:ext uri="{BB962C8B-B14F-4D97-AF65-F5344CB8AC3E}">
        <p14:creationId xmlns:p14="http://schemas.microsoft.com/office/powerpoint/2010/main" val="40593840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C50D74-01AF-4E1B-A7AF-F67ABEC6C529}" type="slidenum">
              <a:rPr lang="en-GB" smtClean="0"/>
              <a:t>35</a:t>
            </a:fld>
            <a:endParaRPr lang="en-GB"/>
          </a:p>
        </p:txBody>
      </p:sp>
    </p:spTree>
    <p:extLst>
      <p:ext uri="{BB962C8B-B14F-4D97-AF65-F5344CB8AC3E}">
        <p14:creationId xmlns:p14="http://schemas.microsoft.com/office/powerpoint/2010/main" val="32117113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9" name="Title Placeholder 1"/>
          <p:cNvSpPr>
            <a:spLocks noGrp="1"/>
          </p:cNvSpPr>
          <p:nvPr>
            <p:ph type="title"/>
          </p:nvPr>
        </p:nvSpPr>
        <p:spPr>
          <a:xfrm>
            <a:off x="457200" y="2285820"/>
            <a:ext cx="8229600" cy="857250"/>
          </a:xfrm>
          <a:prstGeom prst="rect">
            <a:avLst/>
          </a:prstGeom>
        </p:spPr>
        <p:txBody>
          <a:bodyPr vert="horz" lIns="91440" tIns="45720" rIns="91440" bIns="45720" rtlCol="0" anchor="ctr">
            <a:normAutofit/>
          </a:bodyPr>
          <a:lstStyle>
            <a:lvl1pPr>
              <a:defRPr>
                <a:latin typeface="+mj-lt"/>
              </a:defRPr>
            </a:lvl1pPr>
          </a:lstStyle>
          <a:p>
            <a:r>
              <a:rPr lang="en-US" noProof="0"/>
              <a:t>Click to edit Master title style</a:t>
            </a:r>
            <a:endParaRPr lang="en-GB" noProof="0" dirty="0"/>
          </a:p>
        </p:txBody>
      </p:sp>
      <p:sp>
        <p:nvSpPr>
          <p:cNvPr id="10" name="Text Placeholder 2"/>
          <p:cNvSpPr>
            <a:spLocks noGrp="1"/>
          </p:cNvSpPr>
          <p:nvPr>
            <p:ph idx="1"/>
          </p:nvPr>
        </p:nvSpPr>
        <p:spPr>
          <a:xfrm>
            <a:off x="457200" y="3189510"/>
            <a:ext cx="8229600" cy="555930"/>
          </a:xfrm>
          <a:prstGeom prst="rect">
            <a:avLst/>
          </a:prstGeom>
        </p:spPr>
        <p:txBody>
          <a:bodyPr vert="horz" lIns="91440" tIns="45720" rIns="91440" bIns="45720" rtlCol="0">
            <a:normAutofit/>
          </a:bodyPr>
          <a:lstStyle>
            <a:lvl1pPr>
              <a:defRPr>
                <a:latin typeface="+mj-lt"/>
              </a:defRPr>
            </a:lvl1pPr>
          </a:lstStyle>
          <a:p>
            <a:pPr lvl="0"/>
            <a:r>
              <a:rPr lang="en-US" noProof="0"/>
              <a:t>Edit Master text styles</a:t>
            </a:r>
          </a:p>
        </p:txBody>
      </p:sp>
    </p:spTree>
    <p:extLst>
      <p:ext uri="{BB962C8B-B14F-4D97-AF65-F5344CB8AC3E}">
        <p14:creationId xmlns:p14="http://schemas.microsoft.com/office/powerpoint/2010/main" val="2302314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457200" y="2285820"/>
            <a:ext cx="8229600" cy="857250"/>
          </a:xfrm>
          <a:prstGeom prst="rect">
            <a:avLst/>
          </a:prstGeom>
        </p:spPr>
        <p:txBody>
          <a:bodyPr vert="horz" lIns="91440" tIns="45720" rIns="91440" bIns="45720" rtlCol="0" anchor="ctr">
            <a:normAutofit/>
          </a:bodyPr>
          <a:lstStyle>
            <a:lvl1pPr>
              <a:defRPr>
                <a:latin typeface="+mj-lt"/>
              </a:defRPr>
            </a:lvl1pPr>
          </a:lstStyle>
          <a:p>
            <a:r>
              <a:rPr lang="en-US" noProof="0"/>
              <a:t>Click to edit Master title style</a:t>
            </a:r>
            <a:endParaRPr lang="en-GB" noProof="0" dirty="0"/>
          </a:p>
        </p:txBody>
      </p:sp>
    </p:spTree>
    <p:extLst>
      <p:ext uri="{BB962C8B-B14F-4D97-AF65-F5344CB8AC3E}">
        <p14:creationId xmlns:p14="http://schemas.microsoft.com/office/powerpoint/2010/main" val="3580456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Click to edit Master title style</a:t>
            </a:r>
          </a:p>
        </p:txBody>
      </p:sp>
      <p:sp>
        <p:nvSpPr>
          <p:cNvPr id="4" name="Content Placeholder 3"/>
          <p:cNvSpPr>
            <a:spLocks noGrp="1"/>
          </p:cNvSpPr>
          <p:nvPr>
            <p:ph sz="quarter" idx="10" hasCustomPrompt="1"/>
          </p:nvPr>
        </p:nvSpPr>
        <p:spPr>
          <a:xfrm>
            <a:off x="457199" y="1200150"/>
            <a:ext cx="8229600" cy="3394710"/>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vl6pPr>
              <a:defRPr sz="1800">
                <a:latin typeface="+mj-lt"/>
              </a:defRPr>
            </a:lvl6p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Sixth level</a:t>
            </a:r>
          </a:p>
        </p:txBody>
      </p:sp>
    </p:spTree>
    <p:extLst>
      <p:ext uri="{BB962C8B-B14F-4D97-AF65-F5344CB8AC3E}">
        <p14:creationId xmlns:p14="http://schemas.microsoft.com/office/powerpoint/2010/main" val="42900602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lstStyle/>
          <a:p>
            <a:r>
              <a:rPr lang="en-GB" noProof="0" dirty="0"/>
              <a:t>Click to edit Master title style</a:t>
            </a:r>
          </a:p>
        </p:txBody>
      </p:sp>
    </p:spTree>
    <p:extLst>
      <p:ext uri="{BB962C8B-B14F-4D97-AF65-F5344CB8AC3E}">
        <p14:creationId xmlns:p14="http://schemas.microsoft.com/office/powerpoint/2010/main" val="3201014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Click to edit Master title style</a:t>
            </a:r>
          </a:p>
        </p:txBody>
      </p:sp>
      <p:sp>
        <p:nvSpPr>
          <p:cNvPr id="4" name="Content Placeholder 3"/>
          <p:cNvSpPr>
            <a:spLocks noGrp="1"/>
          </p:cNvSpPr>
          <p:nvPr>
            <p:ph sz="quarter" idx="10" hasCustomPrompt="1"/>
          </p:nvPr>
        </p:nvSpPr>
        <p:spPr>
          <a:xfrm>
            <a:off x="457199" y="1200150"/>
            <a:ext cx="8229600" cy="3394710"/>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vl6pPr>
              <a:defRPr sz="1800">
                <a:latin typeface="+mj-lt"/>
              </a:defRPr>
            </a:lvl6pPr>
          </a:lstStyle>
          <a:p>
            <a:pPr lvl="0"/>
            <a:r>
              <a:rPr lang="en-GB" noProof="0" dirty="0"/>
              <a:t>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Sixth level</a:t>
            </a:r>
          </a:p>
        </p:txBody>
      </p:sp>
    </p:spTree>
    <p:extLst>
      <p:ext uri="{BB962C8B-B14F-4D97-AF65-F5344CB8AC3E}">
        <p14:creationId xmlns:p14="http://schemas.microsoft.com/office/powerpoint/2010/main" val="3092010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Click to edit Master title style</a:t>
            </a:r>
          </a:p>
        </p:txBody>
      </p:sp>
      <p:sp>
        <p:nvSpPr>
          <p:cNvPr id="4" name="Text Placeholder 3"/>
          <p:cNvSpPr>
            <a:spLocks noGrp="1"/>
          </p:cNvSpPr>
          <p:nvPr>
            <p:ph type="body" sz="quarter" idx="10" hasCustomPrompt="1"/>
          </p:nvPr>
        </p:nvSpPr>
        <p:spPr>
          <a:xfrm>
            <a:off x="457200" y="1062990"/>
            <a:ext cx="4041648" cy="480060"/>
          </a:xfrm>
        </p:spPr>
        <p:txBody>
          <a:bodyPr>
            <a:normAutofit/>
          </a:bodyPr>
          <a:lstStyle>
            <a:lvl1pPr marL="0" indent="0">
              <a:buFontTx/>
              <a:buNone/>
              <a:defRPr sz="2800"/>
            </a:lvl1pPr>
          </a:lstStyle>
          <a:p>
            <a:pPr lvl="0"/>
            <a:r>
              <a:rPr lang="en-GB" noProof="0" dirty="0"/>
              <a:t>Click to add text</a:t>
            </a:r>
          </a:p>
        </p:txBody>
      </p:sp>
      <p:sp>
        <p:nvSpPr>
          <p:cNvPr id="5" name="Text Placeholder 3"/>
          <p:cNvSpPr>
            <a:spLocks noGrp="1"/>
          </p:cNvSpPr>
          <p:nvPr>
            <p:ph type="body" sz="quarter" idx="11" hasCustomPrompt="1"/>
          </p:nvPr>
        </p:nvSpPr>
        <p:spPr>
          <a:xfrm>
            <a:off x="4645152" y="1065464"/>
            <a:ext cx="4041648" cy="480060"/>
          </a:xfrm>
        </p:spPr>
        <p:txBody>
          <a:bodyPr>
            <a:normAutofit/>
          </a:bodyPr>
          <a:lstStyle>
            <a:lvl1pPr marL="0" indent="0">
              <a:buFontTx/>
              <a:buNone/>
              <a:defRPr sz="2800"/>
            </a:lvl1pPr>
          </a:lstStyle>
          <a:p>
            <a:pPr lvl="0"/>
            <a:r>
              <a:rPr lang="en-GB" noProof="0" dirty="0"/>
              <a:t>Click to add text</a:t>
            </a:r>
          </a:p>
        </p:txBody>
      </p:sp>
      <p:sp>
        <p:nvSpPr>
          <p:cNvPr id="6" name="Content Placeholder 1"/>
          <p:cNvSpPr>
            <a:spLocks noGrp="1"/>
          </p:cNvSpPr>
          <p:nvPr>
            <p:ph sz="half" idx="2" hasCustomPrompt="1"/>
          </p:nvPr>
        </p:nvSpPr>
        <p:spPr>
          <a:xfrm>
            <a:off x="457200" y="1631156"/>
            <a:ext cx="4040188" cy="2963466"/>
          </a:xfrm>
          <a:prstGeom prst="rect">
            <a:avLst/>
          </a:prstGeom>
        </p:spPr>
        <p:txBody>
          <a:bodyPr>
            <a:normAutofit/>
          </a:bodyPr>
          <a:lstStyle>
            <a:lvl1pPr>
              <a:defRPr sz="2200">
                <a:solidFill>
                  <a:srgbClr val="2B4754"/>
                </a:solidFill>
                <a:latin typeface="+mj-lt"/>
                <a:ea typeface="Open Sans" panose="020B0606030504020204" pitchFamily="34" charset="0"/>
                <a:cs typeface="Open Sans" panose="020B0606030504020204" pitchFamily="34" charset="0"/>
              </a:defRPr>
            </a:lvl1pPr>
            <a:lvl2pPr>
              <a:defRPr sz="2200"/>
            </a:lvl2pPr>
            <a:lvl3pPr>
              <a:defRPr sz="2000"/>
            </a:lvl3pPr>
          </a:lstStyle>
          <a:p>
            <a:r>
              <a:rPr lang="en-GB" noProof="0" dirty="0"/>
              <a:t>First level</a:t>
            </a:r>
          </a:p>
          <a:p>
            <a:pPr lvl="1"/>
            <a:r>
              <a:rPr lang="en-GB" noProof="0" dirty="0"/>
              <a:t>Second level</a:t>
            </a:r>
          </a:p>
          <a:p>
            <a:pPr lvl="2"/>
            <a:r>
              <a:rPr lang="en-GB" noProof="0" dirty="0"/>
              <a:t>Third level</a:t>
            </a:r>
          </a:p>
          <a:p>
            <a:pPr lvl="3"/>
            <a:r>
              <a:rPr lang="en-GB" noProof="0" dirty="0"/>
              <a:t>Fourth level</a:t>
            </a:r>
          </a:p>
          <a:p>
            <a:endParaRPr lang="en-GB" dirty="0"/>
          </a:p>
        </p:txBody>
      </p:sp>
      <p:sp>
        <p:nvSpPr>
          <p:cNvPr id="7" name="Content Placeholder 3"/>
          <p:cNvSpPr>
            <a:spLocks noGrp="1"/>
          </p:cNvSpPr>
          <p:nvPr>
            <p:ph sz="quarter" idx="4" hasCustomPrompt="1"/>
          </p:nvPr>
        </p:nvSpPr>
        <p:spPr>
          <a:xfrm>
            <a:off x="4645032" y="1631156"/>
            <a:ext cx="4041775" cy="2963466"/>
          </a:xfrm>
          <a:prstGeom prst="rect">
            <a:avLst/>
          </a:prstGeom>
        </p:spPr>
        <p:txBody>
          <a:bodyPr>
            <a:normAutofit/>
          </a:bodyPr>
          <a:lstStyle>
            <a:lvl1pPr>
              <a:defRPr sz="2200">
                <a:solidFill>
                  <a:srgbClr val="2B4754"/>
                </a:solidFill>
                <a:latin typeface="+mj-lt"/>
                <a:ea typeface="Open Sans" panose="020B0606030504020204" pitchFamily="34" charset="0"/>
                <a:cs typeface="Open Sans" panose="020B0606030504020204" pitchFamily="34" charset="0"/>
              </a:defRPr>
            </a:lvl1pPr>
            <a:lvl2pPr>
              <a:defRPr sz="2200"/>
            </a:lvl2pPr>
            <a:lvl3pPr>
              <a:defRPr sz="2000"/>
            </a:lvl3pPr>
          </a:lstStyle>
          <a:p>
            <a:r>
              <a:rPr lang="en-GB" noProof="0" dirty="0"/>
              <a:t>First level</a:t>
            </a:r>
          </a:p>
          <a:p>
            <a:pPr lvl="1"/>
            <a:r>
              <a:rPr lang="en-GB" noProof="0" dirty="0"/>
              <a:t>Second level</a:t>
            </a:r>
          </a:p>
          <a:p>
            <a:pPr lvl="2"/>
            <a:r>
              <a:rPr lang="en-GB" noProof="0" dirty="0"/>
              <a:t>Third level</a:t>
            </a:r>
          </a:p>
          <a:p>
            <a:pPr lvl="3"/>
            <a:r>
              <a:rPr lang="en-GB" noProof="0" dirty="0"/>
              <a:t>Fourth level</a:t>
            </a:r>
          </a:p>
          <a:p>
            <a:endParaRPr lang="en-GB" dirty="0"/>
          </a:p>
        </p:txBody>
      </p:sp>
    </p:spTree>
    <p:extLst>
      <p:ext uri="{BB962C8B-B14F-4D97-AF65-F5344CB8AC3E}">
        <p14:creationId xmlns:p14="http://schemas.microsoft.com/office/powerpoint/2010/main" val="27277683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8" name="Picture Placeholder 21"/>
          <p:cNvSpPr>
            <a:spLocks noGrp="1"/>
          </p:cNvSpPr>
          <p:nvPr>
            <p:ph type="pic" idx="1"/>
          </p:nvPr>
        </p:nvSpPr>
        <p:spPr>
          <a:xfrm>
            <a:off x="7937" y="1"/>
            <a:ext cx="9136062" cy="5139034"/>
          </a:xfrm>
          <a:prstGeom prst="rect">
            <a:avLst/>
          </a:prstGeom>
        </p:spPr>
      </p:sp>
    </p:spTree>
    <p:extLst>
      <p:ext uri="{BB962C8B-B14F-4D97-AF65-F5344CB8AC3E}">
        <p14:creationId xmlns:p14="http://schemas.microsoft.com/office/powerpoint/2010/main" val="228924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04788"/>
            <a:ext cx="3008313" cy="871538"/>
          </a:xfrm>
          <a:prstGeom prst="rect">
            <a:avLst/>
          </a:prstGeom>
        </p:spPr>
        <p:txBody>
          <a:bodyPr anchor="b"/>
          <a:lstStyle>
            <a:lvl1pPr algn="l">
              <a:defRPr sz="2000" b="1"/>
            </a:lvl1pPr>
          </a:lstStyle>
          <a:p>
            <a:r>
              <a:rPr lang="en-GB" noProof="0" dirty="0"/>
              <a:t>Click to edit Master title style</a:t>
            </a:r>
          </a:p>
        </p:txBody>
      </p:sp>
      <p:sp>
        <p:nvSpPr>
          <p:cNvPr id="3" name="Content Placeholder 2"/>
          <p:cNvSpPr>
            <a:spLocks noGrp="1"/>
          </p:cNvSpPr>
          <p:nvPr>
            <p:ph idx="1"/>
          </p:nvPr>
        </p:nvSpPr>
        <p:spPr>
          <a:xfrm>
            <a:off x="3575050" y="204791"/>
            <a:ext cx="5111750" cy="4389835"/>
          </a:xfrm>
          <a:prstGeom prst="rect">
            <a:avLst/>
          </a:prstGeom>
        </p:spPr>
        <p:txBody>
          <a:bodyPr/>
          <a:lstStyle>
            <a:lvl1pPr>
              <a:defRPr sz="3200">
                <a:latin typeface="+mj-lt"/>
              </a:defRPr>
            </a:lvl1pPr>
            <a:lvl2pPr>
              <a:defRPr sz="2800">
                <a:latin typeface="+mj-lt"/>
              </a:defRPr>
            </a:lvl2pPr>
            <a:lvl3pPr>
              <a:defRPr sz="2400">
                <a:latin typeface="+mj-lt"/>
              </a:defRPr>
            </a:lvl3pPr>
            <a:lvl4pPr>
              <a:defRPr sz="2000">
                <a:latin typeface="+mj-lt"/>
              </a:defRPr>
            </a:lvl4pPr>
            <a:lvl5pPr>
              <a:defRPr sz="2000">
                <a:latin typeface="+mj-lt"/>
              </a:defRPr>
            </a:lvl5pPr>
            <a:lvl6pPr>
              <a:defRPr sz="2000"/>
            </a:lvl6pPr>
            <a:lvl7pPr>
              <a:defRPr sz="2000"/>
            </a:lvl7pPr>
            <a:lvl8pPr>
              <a:defRPr sz="2000"/>
            </a:lvl8pPr>
            <a:lvl9pPr>
              <a:defRPr sz="2000"/>
            </a:lvl9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4" name="Text Placeholder 3"/>
          <p:cNvSpPr>
            <a:spLocks noGrp="1"/>
          </p:cNvSpPr>
          <p:nvPr>
            <p:ph type="body" sz="half" idx="2"/>
          </p:nvPr>
        </p:nvSpPr>
        <p:spPr>
          <a:xfrm>
            <a:off x="457206" y="1076328"/>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noProof="0" dirty="0"/>
              <a:t>Click to edit Master text styles</a:t>
            </a:r>
          </a:p>
        </p:txBody>
      </p:sp>
    </p:spTree>
    <p:extLst>
      <p:ext uri="{BB962C8B-B14F-4D97-AF65-F5344CB8AC3E}">
        <p14:creationId xmlns:p14="http://schemas.microsoft.com/office/powerpoint/2010/main" val="2055988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a:prstGeom prst="rect">
            <a:avLst/>
          </a:prstGeom>
        </p:spPr>
        <p:txBody>
          <a:bodyPr anchor="b"/>
          <a:lstStyle>
            <a:lvl1pPr algn="l">
              <a:defRPr sz="2000" b="1"/>
            </a:lvl1pPr>
          </a:lstStyle>
          <a:p>
            <a:r>
              <a:rPr lang="en-GB" noProof="0" dirty="0"/>
              <a:t>Click to edit Master title style</a:t>
            </a:r>
          </a:p>
        </p:txBody>
      </p:sp>
      <p:sp>
        <p:nvSpPr>
          <p:cNvPr id="3" name="Picture Placeholder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4025507"/>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noProof="0" dirty="0"/>
              <a:t>Click to edit Master text styles</a:t>
            </a:r>
          </a:p>
        </p:txBody>
      </p:sp>
    </p:spTree>
    <p:extLst>
      <p:ext uri="{BB962C8B-B14F-4D97-AF65-F5344CB8AC3E}">
        <p14:creationId xmlns:p14="http://schemas.microsoft.com/office/powerpoint/2010/main" val="38039173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act Details">
    <p:spTree>
      <p:nvGrpSpPr>
        <p:cNvPr id="1" name=""/>
        <p:cNvGrpSpPr/>
        <p:nvPr/>
      </p:nvGrpSpPr>
      <p:grpSpPr>
        <a:xfrm>
          <a:off x="0" y="0"/>
          <a:ext cx="0" cy="0"/>
          <a:chOff x="0" y="0"/>
          <a:chExt cx="0" cy="0"/>
        </a:xfrm>
      </p:grpSpPr>
      <p:sp>
        <p:nvSpPr>
          <p:cNvPr id="23" name="Text Placeholder 2"/>
          <p:cNvSpPr txBox="1">
            <a:spLocks/>
          </p:cNvSpPr>
          <p:nvPr userDrawn="1"/>
        </p:nvSpPr>
        <p:spPr>
          <a:xfrm>
            <a:off x="611561" y="3414244"/>
            <a:ext cx="7920880" cy="388843"/>
          </a:xfrm>
          <a:prstGeom prst="rect">
            <a:avLst/>
          </a:prstGeom>
        </p:spPr>
        <p:txBody>
          <a:bodyPr vert="horz" lIns="91440" tIns="45720" rIns="91440" bIns="45720" rtlCol="0" anchor="b">
            <a:noAutofit/>
          </a:bodyPr>
          <a:lstStyle>
            <a:lvl1pPr marL="0" indent="0" algn="l"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en-GB" sz="2400" b="1" i="1" dirty="0">
                <a:solidFill>
                  <a:srgbClr val="7EA4B1"/>
                </a:solidFill>
                <a:latin typeface="+mj-lt"/>
                <a:ea typeface="Open Sans Semibold" panose="020B0706030804020204" pitchFamily="34" charset="0"/>
                <a:cs typeface="Open Sans Semibold" panose="020B0706030804020204" pitchFamily="34" charset="0"/>
              </a:rPr>
              <a:t>www.eurojust.europa.eu</a:t>
            </a:r>
          </a:p>
        </p:txBody>
      </p:sp>
      <p:sp>
        <p:nvSpPr>
          <p:cNvPr id="24" name="Text Placeholder 2"/>
          <p:cNvSpPr txBox="1">
            <a:spLocks/>
          </p:cNvSpPr>
          <p:nvPr userDrawn="1"/>
        </p:nvSpPr>
        <p:spPr>
          <a:xfrm>
            <a:off x="611561" y="3803087"/>
            <a:ext cx="7920880" cy="388843"/>
          </a:xfrm>
          <a:prstGeom prst="rect">
            <a:avLst/>
          </a:prstGeom>
        </p:spPr>
        <p:txBody>
          <a:bodyPr vert="horz" lIns="91440" tIns="45720" rIns="91440" bIns="45720" rtlCol="0" anchor="b">
            <a:normAutofit fontScale="92500" lnSpcReduction="10000"/>
          </a:bodyPr>
          <a:lstStyle>
            <a:lvl1pPr marL="0" indent="0" algn="l"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algn="ctr"/>
            <a:r>
              <a:rPr lang="en-GB" sz="2200" dirty="0">
                <a:solidFill>
                  <a:srgbClr val="2B4754"/>
                </a:solidFill>
                <a:latin typeface="+mj-lt"/>
                <a:ea typeface="Open Sans" panose="020B0606030504020204" pitchFamily="34" charset="0"/>
                <a:cs typeface="Open Sans" panose="020B0606030504020204" pitchFamily="34" charset="0"/>
              </a:rPr>
              <a:t>Follow Eurojust on Twitter and LinkedIn @ </a:t>
            </a:r>
            <a:r>
              <a:rPr lang="en-GB" sz="2200" i="1" dirty="0">
                <a:solidFill>
                  <a:srgbClr val="9AB6C0"/>
                </a:solidFill>
                <a:latin typeface="+mj-lt"/>
                <a:ea typeface="Open Sans Semibold" panose="020B0706030804020204" pitchFamily="34" charset="0"/>
                <a:cs typeface="Open Sans Semibold" panose="020B0706030804020204" pitchFamily="34" charset="0"/>
              </a:rPr>
              <a:t>Eurojust</a:t>
            </a:r>
          </a:p>
        </p:txBody>
      </p:sp>
      <p:sp>
        <p:nvSpPr>
          <p:cNvPr id="37" name="Text Placeholder 4"/>
          <p:cNvSpPr>
            <a:spLocks noGrp="1"/>
          </p:cNvSpPr>
          <p:nvPr>
            <p:ph type="body" sz="quarter" idx="13"/>
          </p:nvPr>
        </p:nvSpPr>
        <p:spPr>
          <a:xfrm>
            <a:off x="611985" y="1183274"/>
            <a:ext cx="7920037" cy="518457"/>
          </a:xfrm>
          <a:prstGeom prst="rect">
            <a:avLst/>
          </a:prstGeom>
        </p:spPr>
        <p:txBody>
          <a:bodyPr/>
          <a:lstStyle>
            <a:lvl1pPr marL="0" indent="0" algn="ctr">
              <a:buNone/>
              <a:defRPr b="1">
                <a:solidFill>
                  <a:srgbClr val="2B4754"/>
                </a:solidFill>
                <a:latin typeface="+mj-lt"/>
                <a:ea typeface="Open Sans SemiBold" panose="020B0706030804020204" pitchFamily="34" charset="0"/>
                <a:cs typeface="Open Sans SemiBold" panose="020B0706030804020204" pitchFamily="34" charset="0"/>
              </a:defRPr>
            </a:lvl1pPr>
          </a:lstStyle>
          <a:p>
            <a:endParaRPr lang="en-GB" dirty="0"/>
          </a:p>
        </p:txBody>
      </p:sp>
      <p:sp>
        <p:nvSpPr>
          <p:cNvPr id="38" name="Text Placeholder 5"/>
          <p:cNvSpPr>
            <a:spLocks noGrp="1"/>
          </p:cNvSpPr>
          <p:nvPr>
            <p:ph type="body" sz="quarter" idx="14"/>
          </p:nvPr>
        </p:nvSpPr>
        <p:spPr>
          <a:xfrm>
            <a:off x="611561" y="1731817"/>
            <a:ext cx="7920880" cy="454343"/>
          </a:xfrm>
          <a:prstGeom prst="rect">
            <a:avLst/>
          </a:prstGeom>
        </p:spPr>
        <p:txBody>
          <a:bodyPr>
            <a:normAutofit/>
          </a:bodyPr>
          <a:lstStyle>
            <a:lvl1pPr marL="0" indent="0" algn="ctr">
              <a:buNone/>
              <a:defRPr sz="2600" b="1">
                <a:solidFill>
                  <a:srgbClr val="C18172"/>
                </a:solidFill>
                <a:latin typeface="+mj-lt"/>
                <a:ea typeface="Open Sans SemiBold" panose="020B0706030804020204" pitchFamily="34" charset="0"/>
                <a:cs typeface="Open Sans SemiBold" panose="020B0706030804020204" pitchFamily="34" charset="0"/>
              </a:defRPr>
            </a:lvl1pPr>
          </a:lstStyle>
          <a:p>
            <a:endParaRPr lang="en-GB" dirty="0"/>
          </a:p>
        </p:txBody>
      </p:sp>
      <p:sp>
        <p:nvSpPr>
          <p:cNvPr id="39" name="Text Placeholder 6"/>
          <p:cNvSpPr>
            <a:spLocks noGrp="1"/>
          </p:cNvSpPr>
          <p:nvPr>
            <p:ph type="body" sz="quarter" idx="15"/>
          </p:nvPr>
        </p:nvSpPr>
        <p:spPr>
          <a:xfrm>
            <a:off x="611561" y="2216245"/>
            <a:ext cx="7920880" cy="454343"/>
          </a:xfrm>
          <a:prstGeom prst="rect">
            <a:avLst/>
          </a:prstGeom>
        </p:spPr>
        <p:txBody>
          <a:bodyPr>
            <a:normAutofit/>
          </a:bodyPr>
          <a:lstStyle>
            <a:lvl1pPr marL="0" indent="0" algn="ctr">
              <a:buNone/>
              <a:defRPr sz="2600">
                <a:solidFill>
                  <a:srgbClr val="2B4754"/>
                </a:solidFill>
                <a:latin typeface="+mj-lt"/>
                <a:ea typeface="Open Sans" panose="020B0606030504020204" pitchFamily="34" charset="0"/>
                <a:cs typeface="Open Sans" panose="020B0606030504020204" pitchFamily="34" charset="0"/>
              </a:defRPr>
            </a:lvl1pPr>
          </a:lstStyle>
          <a:p>
            <a:endParaRPr lang="en-GB" dirty="0"/>
          </a:p>
        </p:txBody>
      </p:sp>
      <p:sp>
        <p:nvSpPr>
          <p:cNvPr id="40" name="Text Placeholder 7"/>
          <p:cNvSpPr>
            <a:spLocks noGrp="1"/>
          </p:cNvSpPr>
          <p:nvPr>
            <p:ph type="body" sz="quarter" idx="16"/>
          </p:nvPr>
        </p:nvSpPr>
        <p:spPr>
          <a:xfrm>
            <a:off x="611561" y="2700673"/>
            <a:ext cx="7920880" cy="454343"/>
          </a:xfrm>
          <a:prstGeom prst="rect">
            <a:avLst/>
          </a:prstGeom>
        </p:spPr>
        <p:txBody>
          <a:bodyPr>
            <a:normAutofit/>
          </a:bodyPr>
          <a:lstStyle>
            <a:lvl1pPr marL="0" indent="0" algn="ctr">
              <a:buNone/>
              <a:defRPr sz="2600">
                <a:solidFill>
                  <a:srgbClr val="2B4754"/>
                </a:solidFill>
                <a:latin typeface="+mj-lt"/>
                <a:ea typeface="Open Sans" panose="020B0606030504020204" pitchFamily="34" charset="0"/>
                <a:cs typeface="Open Sans" panose="020B0606030504020204" pitchFamily="34" charset="0"/>
              </a:defRPr>
            </a:lvl1pPr>
          </a:lstStyle>
          <a:p>
            <a:endParaRPr lang="en-GB" dirty="0"/>
          </a:p>
        </p:txBody>
      </p:sp>
    </p:spTree>
    <p:extLst>
      <p:ext uri="{BB962C8B-B14F-4D97-AF65-F5344CB8AC3E}">
        <p14:creationId xmlns:p14="http://schemas.microsoft.com/office/powerpoint/2010/main" val="2496997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8422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No Pattern">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 name="Date Placeholder 3"/>
          <p:cNvSpPr txBox="1">
            <a:spLocks/>
          </p:cNvSpPr>
          <p:nvPr userDrawn="1"/>
        </p:nvSpPr>
        <p:spPr>
          <a:xfrm>
            <a:off x="457200" y="4705350"/>
            <a:ext cx="2133600" cy="273844"/>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4792A60-10BF-44AC-8D22-01E37A39FA43}" type="datetimeFigureOut">
              <a:rPr lang="en-GB" sz="1100" smtClean="0">
                <a:solidFill>
                  <a:srgbClr val="466570"/>
                </a:solidFill>
                <a:latin typeface="+mj-lt"/>
                <a:ea typeface="Open Sans" panose="020B0606030504020204" pitchFamily="34" charset="0"/>
                <a:cs typeface="Open Sans" panose="020B0606030504020204" pitchFamily="34" charset="0"/>
              </a:rPr>
              <a:pPr/>
              <a:t>08/05/2026</a:t>
            </a:fld>
            <a:endParaRPr lang="en-GB" sz="1100" dirty="0">
              <a:solidFill>
                <a:srgbClr val="466570"/>
              </a:solidFill>
              <a:latin typeface="+mj-lt"/>
              <a:ea typeface="Open Sans" panose="020B0606030504020204" pitchFamily="34" charset="0"/>
              <a:cs typeface="Open Sans" panose="020B0606030504020204" pitchFamily="34" charset="0"/>
            </a:endParaRPr>
          </a:p>
        </p:txBody>
      </p:sp>
      <p:sp>
        <p:nvSpPr>
          <p:cNvPr id="10" name="Slide Number Placeholder 5"/>
          <p:cNvSpPr txBox="1">
            <a:spLocks/>
          </p:cNvSpPr>
          <p:nvPr userDrawn="1"/>
        </p:nvSpPr>
        <p:spPr>
          <a:xfrm>
            <a:off x="5439600" y="4705350"/>
            <a:ext cx="2133600" cy="273844"/>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31FFCC7-E90A-4ABC-931F-5D783870E79C}" type="slidenum">
              <a:rPr lang="en-GB" sz="1100" smtClean="0">
                <a:solidFill>
                  <a:srgbClr val="466570"/>
                </a:solidFill>
                <a:latin typeface="+mj-lt"/>
                <a:ea typeface="Open Sans" panose="020B0606030504020204" pitchFamily="34" charset="0"/>
                <a:cs typeface="Open Sans" panose="020B0606030504020204" pitchFamily="34" charset="0"/>
              </a:rPr>
              <a:pPr/>
              <a:t>‹N›</a:t>
            </a:fld>
            <a:endParaRPr lang="en-GB" sz="1100" dirty="0">
              <a:solidFill>
                <a:srgbClr val="466570"/>
              </a:solidFill>
              <a:latin typeface="+mj-lt"/>
              <a:ea typeface="Open Sans" panose="020B0606030504020204" pitchFamily="34" charset="0"/>
              <a:cs typeface="Open Sans" panose="020B0606030504020204" pitchFamily="34" charset="0"/>
            </a:endParaRPr>
          </a:p>
        </p:txBody>
      </p:sp>
      <p:sp>
        <p:nvSpPr>
          <p:cNvPr id="11" name="TextBox 10"/>
          <p:cNvSpPr txBox="1"/>
          <p:nvPr userDrawn="1"/>
        </p:nvSpPr>
        <p:spPr>
          <a:xfrm>
            <a:off x="3612681" y="4711467"/>
            <a:ext cx="1930336" cy="261610"/>
          </a:xfrm>
          <a:prstGeom prst="rect">
            <a:avLst/>
          </a:prstGeom>
          <a:noFill/>
        </p:spPr>
        <p:txBody>
          <a:bodyPr wrap="none" rtlCol="0">
            <a:spAutoFit/>
          </a:bodyPr>
          <a:lstStyle/>
          <a:p>
            <a:pPr algn="ctr"/>
            <a:r>
              <a:rPr lang="en-GB" sz="1100" dirty="0">
                <a:solidFill>
                  <a:srgbClr val="466570"/>
                </a:solidFill>
                <a:latin typeface="+mj-lt"/>
                <a:ea typeface="Open Sans" panose="020B0606030504020204" pitchFamily="34" charset="0"/>
                <a:cs typeface="Open Sans" panose="020B0606030504020204" pitchFamily="34" charset="0"/>
              </a:rPr>
              <a:t>Criminal justice</a:t>
            </a:r>
            <a:r>
              <a:rPr lang="en-GB" sz="1100" baseline="0" dirty="0">
                <a:solidFill>
                  <a:srgbClr val="466570"/>
                </a:solidFill>
                <a:latin typeface="+mj-lt"/>
                <a:ea typeface="Open Sans" panose="020B0606030504020204" pitchFamily="34" charset="0"/>
                <a:cs typeface="Open Sans" panose="020B0606030504020204" pitchFamily="34" charset="0"/>
              </a:rPr>
              <a:t> across borders</a:t>
            </a:r>
            <a:endParaRPr lang="en-GB" sz="1100" dirty="0">
              <a:solidFill>
                <a:srgbClr val="466570"/>
              </a:solidFill>
              <a:latin typeface="+mj-lt"/>
              <a:ea typeface="Open Sans" panose="020B0606030504020204" pitchFamily="34" charset="0"/>
              <a:cs typeface="Open Sans" panose="020B0606030504020204" pitchFamily="34" charset="0"/>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00400" y="4610520"/>
            <a:ext cx="991922" cy="356966"/>
          </a:xfrm>
          <a:prstGeom prst="rect">
            <a:avLst/>
          </a:prstGeom>
        </p:spPr>
      </p:pic>
    </p:spTree>
    <p:extLst>
      <p:ext uri="{BB962C8B-B14F-4D97-AF65-F5344CB8AC3E}">
        <p14:creationId xmlns:p14="http://schemas.microsoft.com/office/powerpoint/2010/main" val="17556030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No Pattern &amp; No Footer">
    <p:spTree>
      <p:nvGrpSpPr>
        <p:cNvPr id="1" name=""/>
        <p:cNvGrpSpPr/>
        <p:nvPr/>
      </p:nvGrpSpPr>
      <p:grpSpPr>
        <a:xfrm>
          <a:off x="0" y="0"/>
          <a:ext cx="0" cy="0"/>
          <a:chOff x="0" y="0"/>
          <a:chExt cx="0" cy="0"/>
        </a:xfrm>
      </p:grpSpPr>
      <p:sp>
        <p:nvSpPr>
          <p:cNvPr id="9" name="Footer Placeholder 4"/>
          <p:cNvSpPr>
            <a:spLocks noGrp="1"/>
          </p:cNvSpPr>
          <p:nvPr>
            <p:ph type="ftr" sz="quarter" idx="3"/>
          </p:nvPr>
        </p:nvSpPr>
        <p:spPr>
          <a:xfrm>
            <a:off x="3044552" y="4695775"/>
            <a:ext cx="2895600" cy="273844"/>
          </a:xfrm>
          <a:prstGeom prst="rect">
            <a:avLst/>
          </a:prstGeom>
        </p:spPr>
        <p:txBody>
          <a:bodyPr/>
          <a:lstStyle>
            <a:lvl1pPr algn="ctr">
              <a:defRPr sz="1100">
                <a:solidFill>
                  <a:srgbClr val="466570"/>
                </a:solidFill>
                <a:latin typeface="Open Sans" panose="020B0606030504020204" pitchFamily="34" charset="0"/>
                <a:ea typeface="Open Sans" panose="020B0606030504020204" pitchFamily="34" charset="0"/>
                <a:cs typeface="Open Sans" panose="020B0606030504020204" pitchFamily="34" charset="0"/>
              </a:defRPr>
            </a:lvl1pPr>
          </a:lstStyle>
          <a:p>
            <a:r>
              <a:rPr lang="en-GB" dirty="0"/>
              <a:t>Criminal Justice across borders</a:t>
            </a:r>
          </a:p>
        </p:txBody>
      </p:sp>
      <p:sp>
        <p:nvSpPr>
          <p:cNvPr id="3" name="Rectangle 2"/>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Tree>
    <p:extLst>
      <p:ext uri="{BB962C8B-B14F-4D97-AF65-F5344CB8AC3E}">
        <p14:creationId xmlns:p14="http://schemas.microsoft.com/office/powerpoint/2010/main" val="41356703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Pattern &amp; No Footer">
    <p:spTree>
      <p:nvGrpSpPr>
        <p:cNvPr id="1" name=""/>
        <p:cNvGrpSpPr/>
        <p:nvPr/>
      </p:nvGrpSpPr>
      <p:grpSpPr>
        <a:xfrm>
          <a:off x="0" y="0"/>
          <a:ext cx="0" cy="0"/>
          <a:chOff x="0" y="0"/>
          <a:chExt cx="0" cy="0"/>
        </a:xfrm>
      </p:grpSpPr>
      <p:sp>
        <p:nvSpPr>
          <p:cNvPr id="9" name="Footer Placeholder 4"/>
          <p:cNvSpPr>
            <a:spLocks noGrp="1"/>
          </p:cNvSpPr>
          <p:nvPr>
            <p:ph type="ftr" sz="quarter" idx="3"/>
          </p:nvPr>
        </p:nvSpPr>
        <p:spPr>
          <a:xfrm>
            <a:off x="3044552" y="4695775"/>
            <a:ext cx="2895600" cy="273844"/>
          </a:xfrm>
          <a:prstGeom prst="rect">
            <a:avLst/>
          </a:prstGeom>
        </p:spPr>
        <p:txBody>
          <a:bodyPr/>
          <a:lstStyle>
            <a:lvl1pPr algn="ctr">
              <a:defRPr sz="1100">
                <a:solidFill>
                  <a:srgbClr val="466570"/>
                </a:solidFill>
                <a:latin typeface="Open Sans" panose="020B0606030504020204" pitchFamily="34" charset="0"/>
                <a:ea typeface="Open Sans" panose="020B0606030504020204" pitchFamily="34" charset="0"/>
                <a:cs typeface="Open Sans" panose="020B0606030504020204" pitchFamily="34" charset="0"/>
              </a:defRPr>
            </a:lvl1pPr>
          </a:lstStyle>
          <a:p>
            <a:r>
              <a:rPr lang="en-GB" dirty="0"/>
              <a:t>Criminal Justice across borders</a:t>
            </a:r>
          </a:p>
        </p:txBody>
      </p:sp>
      <p:sp>
        <p:nvSpPr>
          <p:cNvPr id="3" name="Rectangle 2"/>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5"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24" y="0"/>
            <a:ext cx="9141157" cy="5143500"/>
          </a:xfrm>
          <a:prstGeom prst="rect">
            <a:avLst/>
          </a:prstGeom>
        </p:spPr>
      </p:pic>
    </p:spTree>
    <p:extLst>
      <p:ext uri="{BB962C8B-B14F-4D97-AF65-F5344CB8AC3E}">
        <p14:creationId xmlns:p14="http://schemas.microsoft.com/office/powerpoint/2010/main" val="306442974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image" Target="NUL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Rectangle 5"/>
          <p:cNvSpPr/>
          <p:nvPr/>
        </p:nvSpPr>
        <p:spPr>
          <a:xfrm>
            <a:off x="0" y="0"/>
            <a:ext cx="9144000" cy="5143500"/>
          </a:xfrm>
          <a:prstGeom prst="rect">
            <a:avLst/>
          </a:prstGeom>
          <a:solidFill>
            <a:srgbClr val="EFF2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24" y="0"/>
            <a:ext cx="9141157" cy="5143500"/>
          </a:xfrm>
          <a:prstGeom prst="rect">
            <a:avLst/>
          </a:prstGeom>
        </p:spPr>
      </p:pic>
      <p:sp>
        <p:nvSpPr>
          <p:cNvPr id="9" name="Title Placeholder 1"/>
          <p:cNvSpPr>
            <a:spLocks noGrp="1"/>
          </p:cNvSpPr>
          <p:nvPr>
            <p:ph type="title"/>
          </p:nvPr>
        </p:nvSpPr>
        <p:spPr>
          <a:xfrm>
            <a:off x="457200" y="2285820"/>
            <a:ext cx="8229600" cy="857250"/>
          </a:xfrm>
          <a:prstGeom prst="rect">
            <a:avLst/>
          </a:prstGeom>
        </p:spPr>
        <p:txBody>
          <a:bodyPr vert="horz" lIns="91440" tIns="45720" rIns="91440" bIns="45720" rtlCol="0" anchor="ctr">
            <a:normAutofit/>
          </a:bodyPr>
          <a:lstStyle/>
          <a:p>
            <a:r>
              <a:rPr lang="en-US" noProof="0"/>
              <a:t>Click to edit Master title style</a:t>
            </a:r>
            <a:endParaRPr lang="en-GB" noProof="0" dirty="0"/>
          </a:p>
        </p:txBody>
      </p:sp>
      <p:sp>
        <p:nvSpPr>
          <p:cNvPr id="10" name="Text Placeholder 2"/>
          <p:cNvSpPr>
            <a:spLocks noGrp="1"/>
          </p:cNvSpPr>
          <p:nvPr>
            <p:ph type="body" idx="1"/>
          </p:nvPr>
        </p:nvSpPr>
        <p:spPr>
          <a:xfrm>
            <a:off x="457200" y="3189510"/>
            <a:ext cx="8229600" cy="555930"/>
          </a:xfrm>
          <a:prstGeom prst="rect">
            <a:avLst/>
          </a:prstGeom>
        </p:spPr>
        <p:txBody>
          <a:bodyPr vert="horz" lIns="91440" tIns="45720" rIns="91440" bIns="45720" rtlCol="0">
            <a:normAutofit/>
          </a:bodyPr>
          <a:lstStyle/>
          <a:p>
            <a:pPr lvl="0"/>
            <a:r>
              <a:rPr lang="en-GB" noProof="0" dirty="0"/>
              <a:t>Click to edit Master text styles</a:t>
            </a:r>
          </a:p>
        </p:txBody>
      </p:sp>
      <p:pic>
        <p:nvPicPr>
          <p:cNvPr id="11" name="Picture 10"/>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539556" y="370360"/>
            <a:ext cx="1790232" cy="1477700"/>
          </a:xfrm>
          <a:prstGeom prst="rect">
            <a:avLst/>
          </a:prstGeom>
        </p:spPr>
      </p:pic>
    </p:spTree>
    <p:extLst>
      <p:ext uri="{BB962C8B-B14F-4D97-AF65-F5344CB8AC3E}">
        <p14:creationId xmlns:p14="http://schemas.microsoft.com/office/powerpoint/2010/main" val="820354810"/>
      </p:ext>
    </p:extLst>
  </p:cSld>
  <p:clrMap bg1="lt1" tx1="dk1" bg2="lt2" tx2="dk2" accent1="accent1" accent2="accent2" accent3="accent3" accent4="accent4" accent5="accent5" accent6="accent6" hlink="hlink" folHlink="folHlink"/>
  <p:sldLayoutIdLst>
    <p:sldLayoutId id="2147483673" r:id="rId1"/>
    <p:sldLayoutId id="2147483688" r:id="rId2"/>
    <p:sldLayoutId id="2147483693" r:id="rId3"/>
  </p:sldLayoutIdLst>
  <p:txStyles>
    <p:titleStyle>
      <a:lvl1pPr algn="ctr" defTabSz="914400" rtl="0" eaLnBrk="1" latinLnBrk="0" hangingPunct="1">
        <a:spcBef>
          <a:spcPct val="0"/>
        </a:spcBef>
        <a:buNone/>
        <a:defRPr sz="4200" kern="1200">
          <a:solidFill>
            <a:srgbClr val="2B4754"/>
          </a:solidFill>
          <a:latin typeface="+mj-lt"/>
          <a:ea typeface="Open Sans Semibold" panose="020B0706030804020204" pitchFamily="34" charset="0"/>
          <a:cs typeface="Open Sans Semibold" panose="020B0706030804020204" pitchFamily="34" charset="0"/>
        </a:defRPr>
      </a:lvl1pPr>
    </p:titleStyle>
    <p:bodyStyle>
      <a:lvl1pPr marL="0" indent="0" algn="ctr" defTabSz="914400" rtl="0" eaLnBrk="1" latinLnBrk="0" hangingPunct="1">
        <a:spcBef>
          <a:spcPct val="20000"/>
        </a:spcBef>
        <a:buFont typeface="Arial" panose="020B0604020202020204" pitchFamily="34" charset="0"/>
        <a:buNone/>
        <a:defRPr sz="2800" kern="1200">
          <a:solidFill>
            <a:srgbClr val="466570"/>
          </a:solidFill>
          <a:latin typeface="+mj-lt"/>
          <a:ea typeface="Open Sans Semibold" panose="020B0706030804020204" pitchFamily="34" charset="0"/>
          <a:cs typeface="Open Sans Semibold" panose="020B0706030804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424" y="0"/>
            <a:ext cx="9141157" cy="5143500"/>
          </a:xfrm>
          <a:prstGeom prst="rect">
            <a:avLst/>
          </a:prstGeom>
        </p:spPr>
      </p:pic>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GB" noProof="0" dirty="0"/>
              <a:t>Click to edit Master title style</a:t>
            </a:r>
          </a:p>
        </p:txBody>
      </p:sp>
      <p:sp>
        <p:nvSpPr>
          <p:cNvPr id="3" name="Text Placeholder 2"/>
          <p:cNvSpPr>
            <a:spLocks noGrp="1"/>
          </p:cNvSpPr>
          <p:nvPr>
            <p:ph type="body" idx="1"/>
          </p:nvPr>
        </p:nvSpPr>
        <p:spPr>
          <a:xfrm>
            <a:off x="457200" y="1200152"/>
            <a:ext cx="8229600" cy="3394472"/>
          </a:xfrm>
          <a:prstGeom prst="rect">
            <a:avLst/>
          </a:prstGeom>
        </p:spPr>
        <p:txBody>
          <a:bodyPr vert="horz" lIns="91440" tIns="45720" rIns="91440" bIns="45720" rtlCol="0">
            <a:normAutofit/>
          </a:body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a:p>
            <a:pPr lvl="5"/>
            <a:r>
              <a:rPr lang="en-GB" noProof="0" dirty="0"/>
              <a:t>Sixth level</a:t>
            </a:r>
          </a:p>
          <a:p>
            <a:pPr lvl="6"/>
            <a:r>
              <a:rPr lang="en-GB" noProof="0" dirty="0"/>
              <a:t>Seventh level</a:t>
            </a:r>
          </a:p>
          <a:p>
            <a:pPr lvl="1"/>
            <a:endParaRPr lang="en-GB" noProof="0" dirty="0"/>
          </a:p>
        </p:txBody>
      </p:sp>
      <p:sp>
        <p:nvSpPr>
          <p:cNvPr id="14" name="Date Placeholder 3"/>
          <p:cNvSpPr txBox="1">
            <a:spLocks/>
          </p:cNvSpPr>
          <p:nvPr/>
        </p:nvSpPr>
        <p:spPr>
          <a:xfrm>
            <a:off x="457200" y="4705581"/>
            <a:ext cx="2133600" cy="273844"/>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4792A60-10BF-44AC-8D22-01E37A39FA43}" type="datetimeFigureOut">
              <a:rPr lang="en-GB" sz="1100" smtClean="0">
                <a:solidFill>
                  <a:srgbClr val="466570"/>
                </a:solidFill>
                <a:latin typeface="+mj-lt"/>
                <a:ea typeface="Open Sans" panose="020B0606030504020204" pitchFamily="34" charset="0"/>
                <a:cs typeface="Open Sans" panose="020B0606030504020204" pitchFamily="34" charset="0"/>
              </a:rPr>
              <a:pPr/>
              <a:t>08/05/2026</a:t>
            </a:fld>
            <a:endParaRPr lang="en-GB" sz="1100" dirty="0">
              <a:solidFill>
                <a:srgbClr val="466570"/>
              </a:solidFill>
              <a:latin typeface="+mj-lt"/>
              <a:ea typeface="Open Sans" panose="020B0606030504020204" pitchFamily="34" charset="0"/>
              <a:cs typeface="Open Sans" panose="020B0606030504020204" pitchFamily="34" charset="0"/>
            </a:endParaRPr>
          </a:p>
        </p:txBody>
      </p:sp>
      <p:sp>
        <p:nvSpPr>
          <p:cNvPr id="15" name="Slide Number Placeholder 5"/>
          <p:cNvSpPr txBox="1">
            <a:spLocks/>
          </p:cNvSpPr>
          <p:nvPr/>
        </p:nvSpPr>
        <p:spPr>
          <a:xfrm>
            <a:off x="6477533" y="4705581"/>
            <a:ext cx="1094848" cy="273844"/>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31FFCC7-E90A-4ABC-931F-5D783870E79C}" type="slidenum">
              <a:rPr lang="en-GB" sz="1100" smtClean="0">
                <a:solidFill>
                  <a:srgbClr val="466570"/>
                </a:solidFill>
                <a:latin typeface="+mj-lt"/>
                <a:ea typeface="Open Sans" panose="020B0606030504020204" pitchFamily="34" charset="0"/>
                <a:cs typeface="Open Sans" panose="020B0606030504020204" pitchFamily="34" charset="0"/>
              </a:rPr>
              <a:pPr/>
              <a:t>‹N›</a:t>
            </a:fld>
            <a:endParaRPr lang="en-GB" sz="1100" dirty="0">
              <a:solidFill>
                <a:srgbClr val="466570"/>
              </a:solidFill>
              <a:latin typeface="+mj-lt"/>
              <a:ea typeface="Open Sans" panose="020B0606030504020204" pitchFamily="34" charset="0"/>
              <a:cs typeface="Open Sans" panose="020B0606030504020204" pitchFamily="34" charset="0"/>
            </a:endParaRPr>
          </a:p>
        </p:txBody>
      </p:sp>
      <p:sp>
        <p:nvSpPr>
          <p:cNvPr id="5" name="TextBox 4"/>
          <p:cNvSpPr txBox="1"/>
          <p:nvPr/>
        </p:nvSpPr>
        <p:spPr>
          <a:xfrm>
            <a:off x="3606832" y="4711698"/>
            <a:ext cx="1930336" cy="261610"/>
          </a:xfrm>
          <a:prstGeom prst="rect">
            <a:avLst/>
          </a:prstGeom>
          <a:noFill/>
        </p:spPr>
        <p:txBody>
          <a:bodyPr wrap="none" rtlCol="0">
            <a:spAutoFit/>
          </a:bodyPr>
          <a:lstStyle/>
          <a:p>
            <a:pPr algn="ctr"/>
            <a:r>
              <a:rPr lang="en-GB" sz="1100" dirty="0">
                <a:solidFill>
                  <a:srgbClr val="466570"/>
                </a:solidFill>
                <a:latin typeface="+mj-lt"/>
                <a:ea typeface="Open Sans" panose="020B0606030504020204" pitchFamily="34" charset="0"/>
                <a:cs typeface="Open Sans" panose="020B0606030504020204" pitchFamily="34" charset="0"/>
              </a:rPr>
              <a:t>Criminal justice</a:t>
            </a:r>
            <a:r>
              <a:rPr lang="en-GB" sz="1100" baseline="0" dirty="0">
                <a:solidFill>
                  <a:srgbClr val="466570"/>
                </a:solidFill>
                <a:latin typeface="+mj-lt"/>
                <a:ea typeface="Open Sans" panose="020B0606030504020204" pitchFamily="34" charset="0"/>
                <a:cs typeface="Open Sans" panose="020B0606030504020204" pitchFamily="34" charset="0"/>
              </a:rPr>
              <a:t> across borders</a:t>
            </a:r>
            <a:endParaRPr lang="en-GB" sz="1100" dirty="0">
              <a:solidFill>
                <a:srgbClr val="466570"/>
              </a:solidFill>
              <a:latin typeface="+mj-lt"/>
              <a:ea typeface="Open Sans" panose="020B0606030504020204" pitchFamily="34" charset="0"/>
              <a:cs typeface="Open Sans" panose="020B0606030504020204" pitchFamily="34" charset="0"/>
            </a:endParaRPr>
          </a:p>
        </p:txBody>
      </p:sp>
      <p:pic>
        <p:nvPicPr>
          <p:cNvPr id="10" name="Picture 9"/>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700851" y="4610304"/>
            <a:ext cx="991922" cy="356966"/>
          </a:xfrm>
          <a:prstGeom prst="rect">
            <a:avLst/>
          </a:prstGeom>
        </p:spPr>
      </p:pic>
    </p:spTree>
    <p:extLst>
      <p:ext uri="{BB962C8B-B14F-4D97-AF65-F5344CB8AC3E}">
        <p14:creationId xmlns:p14="http://schemas.microsoft.com/office/powerpoint/2010/main" val="3126765750"/>
      </p:ext>
    </p:extLst>
  </p:cSld>
  <p:clrMap bg1="lt1" tx1="dk1" bg2="lt2" tx2="dk2" accent1="accent1" accent2="accent2" accent3="accent3" accent4="accent4" accent5="accent5" accent6="accent6" hlink="hlink" folHlink="folHlink"/>
  <p:sldLayoutIdLst>
    <p:sldLayoutId id="2147483654" r:id="rId1"/>
    <p:sldLayoutId id="2147483690" r:id="rId2"/>
    <p:sldLayoutId id="2147483691" r:id="rId3"/>
    <p:sldLayoutId id="2147483672" r:id="rId4"/>
    <p:sldLayoutId id="2147483656" r:id="rId5"/>
    <p:sldLayoutId id="2147483657" r:id="rId6"/>
    <p:sldLayoutId id="2147483683" r:id="rId7"/>
    <p:sldLayoutId id="2147483682" r:id="rId8"/>
    <p:sldLayoutId id="2147483687" r:id="rId9"/>
    <p:sldLayoutId id="2147483686" r:id="rId10"/>
    <p:sldLayoutId id="2147483692" r:id="rId11"/>
  </p:sldLayoutIdLst>
  <p:txStyles>
    <p:titleStyle>
      <a:lvl1pPr algn="ctr" defTabSz="914400" rtl="0" eaLnBrk="1" latinLnBrk="0" hangingPunct="1">
        <a:spcBef>
          <a:spcPct val="0"/>
        </a:spcBef>
        <a:buNone/>
        <a:defRPr sz="4000" kern="1200">
          <a:solidFill>
            <a:srgbClr val="2B4754"/>
          </a:solidFill>
          <a:latin typeface="+mj-lt"/>
          <a:ea typeface="Open Sans Semibold" panose="020B0706030804020204" pitchFamily="34" charset="0"/>
          <a:cs typeface="Open Sans Semibold" panose="020B0706030804020204" pitchFamily="34" charset="0"/>
        </a:defRPr>
      </a:lvl1pPr>
    </p:titleStyle>
    <p:bodyStyle>
      <a:lvl1pPr marL="457200" indent="-457200" algn="l" defTabSz="914400" rtl="0" eaLnBrk="1" latinLnBrk="0" hangingPunct="1">
        <a:spcBef>
          <a:spcPct val="20000"/>
        </a:spcBef>
        <a:buClr>
          <a:srgbClr val="C18172"/>
        </a:buClr>
        <a:buFont typeface="Wingdings 3" panose="05040102010807070707" pitchFamily="18" charset="2"/>
        <a:buChar char=""/>
        <a:defRPr sz="3000" kern="1200">
          <a:solidFill>
            <a:srgbClr val="2B4754"/>
          </a:solidFill>
          <a:latin typeface="+mj-lt"/>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Font typeface="Arial" panose="020B0604020202020204" pitchFamily="34" charset="0"/>
        <a:buChar char="–"/>
        <a:defRPr sz="3000" kern="1200">
          <a:solidFill>
            <a:srgbClr val="2B4754"/>
          </a:solidFill>
          <a:latin typeface="+mj-lt"/>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rgbClr val="2B4754"/>
          </a:solidFill>
          <a:latin typeface="+mj-lt"/>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2B4754"/>
          </a:solidFill>
          <a:latin typeface="+mj-lt"/>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2B4754"/>
          </a:solidFill>
          <a:latin typeface="+mj-lt"/>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Wingdings" panose="05000000000000000000" pitchFamily="2" charset="2"/>
        <a:buChar char="§"/>
        <a:defRPr sz="1800" kern="1200" baseline="0">
          <a:solidFill>
            <a:schemeClr val="tx1"/>
          </a:solidFill>
          <a:latin typeface="+mj-lt"/>
          <a:ea typeface="+mn-ea"/>
          <a:cs typeface="+mn-cs"/>
        </a:defRPr>
      </a:lvl6pPr>
      <a:lvl7pPr marL="2971800" indent="-228600" algn="l" defTabSz="914400" rtl="0" eaLnBrk="1" latinLnBrk="0" hangingPunct="1">
        <a:spcBef>
          <a:spcPct val="20000"/>
        </a:spcBef>
        <a:buFont typeface="Arial" panose="020B0604020202020204" pitchFamily="34" charset="0"/>
        <a:buChar char="•"/>
        <a:defRPr sz="1600" kern="1200" baseline="0">
          <a:solidFill>
            <a:schemeClr val="tx1"/>
          </a:solidFill>
          <a:latin typeface="+mj-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normattiva.it/uri-res/N2Ls?urn:nir:stato:decreto.legislativo:2004;42"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ejn-crimjust.europa.eu/"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www.ejn-crimjust.europa.eu/ejn/libdocumentproperties/EN/2120"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brocardi.it/dizionario/5808.html"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s://www.brocardi.it/dizionario/5734.html"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4294967295"/>
          </p:nvPr>
        </p:nvSpPr>
        <p:spPr>
          <a:xfrm>
            <a:off x="0" y="1831740"/>
            <a:ext cx="9144000" cy="3075307"/>
          </a:xfrm>
          <a:prstGeom prst="rect">
            <a:avLst/>
          </a:prstGeom>
        </p:spPr>
        <p:txBody>
          <a:bodyPr>
            <a:normAutofit fontScale="85000" lnSpcReduction="10000"/>
          </a:bodyPr>
          <a:lstStyle/>
          <a:p>
            <a:endParaRPr lang="it-IT" b="1" dirty="0">
              <a:effectLst>
                <a:outerShdw blurRad="38100" dist="38100" dir="2700000" algn="tl">
                  <a:srgbClr val="000000">
                    <a:alpha val="43137"/>
                  </a:srgbClr>
                </a:outerShdw>
              </a:effectLst>
            </a:endParaRPr>
          </a:p>
          <a:p>
            <a:r>
              <a:rPr lang="it-IT" sz="4000" b="1" dirty="0">
                <a:effectLst>
                  <a:outerShdw blurRad="38100" dist="38100" dir="2700000" algn="tl">
                    <a:srgbClr val="000000">
                      <a:alpha val="43137"/>
                    </a:srgbClr>
                  </a:outerShdw>
                </a:effectLst>
              </a:rPr>
              <a:t>LA COOPERAZIONE PENALE IN AMBITO INTERNAZIONALE IN TEMA DI BENI CULTURALI</a:t>
            </a:r>
          </a:p>
          <a:p>
            <a:endParaRPr lang="it-IT" sz="2400" b="1" dirty="0">
              <a:effectLst>
                <a:outerShdw blurRad="38100" dist="38100" dir="2700000" algn="tl">
                  <a:srgbClr val="000000">
                    <a:alpha val="43137"/>
                  </a:srgbClr>
                </a:outerShdw>
              </a:effectLst>
            </a:endParaRPr>
          </a:p>
          <a:p>
            <a:r>
              <a:rPr lang="it-IT" sz="3300" b="1" dirty="0">
                <a:effectLst>
                  <a:outerShdw blurRad="38100" dist="38100" dir="2700000" algn="tl">
                    <a:srgbClr val="000000">
                      <a:alpha val="43137"/>
                    </a:srgbClr>
                  </a:outerShdw>
                </a:effectLst>
              </a:rPr>
              <a:t>Camera Penale </a:t>
            </a:r>
            <a:br>
              <a:rPr lang="it-IT" sz="3300" b="1" dirty="0">
                <a:effectLst>
                  <a:outerShdw blurRad="38100" dist="38100" dir="2700000" algn="tl">
                    <a:srgbClr val="000000">
                      <a:alpha val="43137"/>
                    </a:srgbClr>
                  </a:outerShdw>
                </a:effectLst>
              </a:rPr>
            </a:br>
            <a:r>
              <a:rPr lang="it-IT" sz="3300" b="1" dirty="0">
                <a:effectLst>
                  <a:outerShdw blurRad="38100" dist="38100" dir="2700000" algn="tl">
                    <a:srgbClr val="000000">
                      <a:alpha val="43137"/>
                    </a:srgbClr>
                  </a:outerShdw>
                </a:effectLst>
              </a:rPr>
              <a:t>Firenze</a:t>
            </a:r>
            <a:br>
              <a:rPr lang="it-IT" sz="3300" b="1" dirty="0">
                <a:effectLst>
                  <a:outerShdw blurRad="38100" dist="38100" dir="2700000" algn="tl">
                    <a:srgbClr val="000000">
                      <a:alpha val="43137"/>
                    </a:srgbClr>
                  </a:outerShdw>
                </a:effectLst>
              </a:rPr>
            </a:br>
            <a:r>
              <a:rPr lang="it-IT" sz="3300" b="1" dirty="0">
                <a:effectLst>
                  <a:outerShdw blurRad="38100" dist="38100" dir="2700000" algn="tl">
                    <a:srgbClr val="000000">
                      <a:alpha val="43137"/>
                    </a:srgbClr>
                  </a:outerShdw>
                </a:effectLst>
              </a:rPr>
              <a:t>Scuola Forense </a:t>
            </a:r>
            <a:endParaRPr lang="en-GB" sz="3300" b="1" dirty="0"/>
          </a:p>
          <a:p>
            <a:endParaRPr lang="it-IT" sz="3300" b="1" dirty="0">
              <a:effectLst>
                <a:outerShdw blurRad="38100" dist="38100" dir="2700000" algn="tl">
                  <a:srgbClr val="000000">
                    <a:alpha val="43137"/>
                  </a:srgbClr>
                </a:outerShdw>
              </a:effectLst>
            </a:endParaRPr>
          </a:p>
          <a:p>
            <a:pPr algn="r"/>
            <a:endParaRPr lang="en-GB" sz="3300"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6479" y="171563"/>
            <a:ext cx="2574157" cy="1660177"/>
          </a:xfrm>
          <a:prstGeom prst="rect">
            <a:avLst/>
          </a:prstGeom>
          <a:ln>
            <a:noFill/>
          </a:ln>
          <a:effectLst>
            <a:softEdge rad="112500"/>
          </a:effectLst>
        </p:spPr>
      </p:pic>
      <p:sp>
        <p:nvSpPr>
          <p:cNvPr id="6" name="Titolo 5">
            <a:extLst>
              <a:ext uri="{FF2B5EF4-FFF2-40B4-BE49-F238E27FC236}">
                <a16:creationId xmlns:a16="http://schemas.microsoft.com/office/drawing/2014/main" id="{1F017E6E-AB19-C3CA-EB13-634F0B2110AF}"/>
              </a:ext>
            </a:extLst>
          </p:cNvPr>
          <p:cNvSpPr>
            <a:spLocks noGrp="1"/>
          </p:cNvSpPr>
          <p:nvPr>
            <p:ph type="title"/>
          </p:nvPr>
        </p:nvSpPr>
        <p:spPr>
          <a:xfrm>
            <a:off x="457200" y="1793899"/>
            <a:ext cx="8229600" cy="1660177"/>
          </a:xfrm>
        </p:spPr>
        <p:txBody>
          <a:bodyPr/>
          <a:lstStyle/>
          <a:p>
            <a:endParaRPr lang="it-IT" dirty="0"/>
          </a:p>
        </p:txBody>
      </p:sp>
    </p:spTree>
    <p:extLst>
      <p:ext uri="{BB962C8B-B14F-4D97-AF65-F5344CB8AC3E}">
        <p14:creationId xmlns:p14="http://schemas.microsoft.com/office/powerpoint/2010/main" val="3104392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B0119-D8E6-1163-1747-3133254D5745}"/>
              </a:ext>
            </a:extLst>
          </p:cNvPr>
          <p:cNvSpPr>
            <a:spLocks noGrp="1"/>
          </p:cNvSpPr>
          <p:nvPr>
            <p:ph type="title"/>
          </p:nvPr>
        </p:nvSpPr>
        <p:spPr>
          <a:xfrm>
            <a:off x="457200" y="1890031"/>
            <a:ext cx="8049986" cy="2583997"/>
          </a:xfrm>
        </p:spPr>
        <p:txBody>
          <a:bodyPr>
            <a:noAutofit/>
          </a:bodyPr>
          <a:lstStyle/>
          <a:p>
            <a:br>
              <a:rPr lang="it-IT" sz="2800" dirty="0">
                <a:effectLst>
                  <a:outerShdw blurRad="38100" dist="38100" dir="2700000" algn="tl">
                    <a:srgbClr val="000000">
                      <a:alpha val="43137"/>
                    </a:srgbClr>
                  </a:outerShdw>
                </a:effectLst>
              </a:rPr>
            </a:br>
            <a:br>
              <a:rPr lang="it-IT" sz="2800" dirty="0">
                <a:effectLst>
                  <a:outerShdw blurRad="38100" dist="38100" dir="2700000" algn="tl">
                    <a:srgbClr val="000000">
                      <a:alpha val="43137"/>
                    </a:srgbClr>
                  </a:outerShdw>
                </a:effectLst>
              </a:rPr>
            </a:br>
            <a:br>
              <a:rPr lang="it-IT" sz="2800" dirty="0">
                <a:effectLst>
                  <a:outerShdw blurRad="38100" dist="38100" dir="2700000" algn="tl">
                    <a:srgbClr val="000000">
                      <a:alpha val="43137"/>
                    </a:srgbClr>
                  </a:outerShdw>
                </a:effectLst>
              </a:rPr>
            </a:br>
            <a:r>
              <a:rPr lang="it-IT" sz="2800" dirty="0">
                <a:effectLst>
                  <a:outerShdw blurRad="38100" dist="38100" dir="2700000" algn="tl">
                    <a:srgbClr val="000000">
                      <a:alpha val="43137"/>
                    </a:srgbClr>
                  </a:outerShdw>
                </a:effectLst>
              </a:rPr>
              <a:t>I beni culturali come elemento dell’identità nazionale e della cultura umana </a:t>
            </a:r>
            <a:br>
              <a:rPr lang="it-IT" sz="2800" dirty="0">
                <a:effectLst>
                  <a:outerShdw blurRad="38100" dist="38100" dir="2700000" algn="tl">
                    <a:srgbClr val="000000">
                      <a:alpha val="43137"/>
                    </a:srgbClr>
                  </a:outerShdw>
                </a:effectLst>
              </a:rPr>
            </a:br>
            <a:br>
              <a:rPr lang="it-IT" sz="2800" dirty="0">
                <a:effectLst>
                  <a:outerShdw blurRad="38100" dist="38100" dir="2700000" algn="tl">
                    <a:srgbClr val="000000">
                      <a:alpha val="43137"/>
                    </a:srgbClr>
                  </a:outerShdw>
                </a:effectLst>
              </a:rPr>
            </a:br>
            <a:r>
              <a:rPr lang="it-IT" sz="1800" i="1" dirty="0">
                <a:effectLst/>
                <a:latin typeface="Times New Roman" panose="02020603050405020304" pitchFamily="18" charset="0"/>
                <a:ea typeface="Aptos" panose="020B0004020202020204" pitchFamily="34" charset="0"/>
              </a:rPr>
              <a:t>L’Italia è, per antonomasia, il Paese della bellezza, delle arti, della cultura. Così nel resto del mondo guardano, fondatamente, verso di noi. La cultura non è il superfluo: è un elemento costitutivo dell’identità italiana</a:t>
            </a:r>
            <a:r>
              <a:rPr lang="it-IT" sz="1800" dirty="0">
                <a:effectLst/>
                <a:latin typeface="Times New Roman" panose="02020603050405020304" pitchFamily="18" charset="0"/>
                <a:ea typeface="Aptos" panose="020B0004020202020204" pitchFamily="34" charset="0"/>
              </a:rPr>
              <a:t>» </a:t>
            </a:r>
            <a:br>
              <a:rPr lang="it-IT" sz="1800" dirty="0">
                <a:effectLst/>
                <a:latin typeface="Times New Roman" panose="02020603050405020304" pitchFamily="18" charset="0"/>
                <a:ea typeface="Aptos" panose="020B0004020202020204" pitchFamily="34" charset="0"/>
              </a:rPr>
            </a:br>
            <a:r>
              <a:rPr lang="it-IT" sz="1800" dirty="0">
                <a:effectLst/>
                <a:latin typeface="Times New Roman" panose="02020603050405020304" pitchFamily="18" charset="0"/>
                <a:ea typeface="Aptos" panose="020B0004020202020204" pitchFamily="34" charset="0"/>
              </a:rPr>
              <a:t>                                                    Sergio Mattarella</a:t>
            </a:r>
            <a:br>
              <a:rPr lang="it-IT" sz="2800" dirty="0">
                <a:effectLst>
                  <a:outerShdw blurRad="38100" dist="38100" dir="2700000" algn="tl">
                    <a:srgbClr val="000000">
                      <a:alpha val="43137"/>
                    </a:srgbClr>
                  </a:outerShdw>
                </a:effectLst>
              </a:rPr>
            </a:br>
            <a:br>
              <a:rPr lang="it-IT" sz="2800" dirty="0">
                <a:effectLst>
                  <a:outerShdw blurRad="38100" dist="38100" dir="2700000" algn="tl">
                    <a:srgbClr val="000000">
                      <a:alpha val="43137"/>
                    </a:srgbClr>
                  </a:outerShdw>
                </a:effectLst>
              </a:rPr>
            </a:br>
            <a:br>
              <a:rPr lang="it-IT" sz="2800" dirty="0">
                <a:effectLst>
                  <a:outerShdw blurRad="38100" dist="38100" dir="2700000" algn="tl">
                    <a:srgbClr val="000000">
                      <a:alpha val="43137"/>
                    </a:srgbClr>
                  </a:outerShdw>
                </a:effectLst>
              </a:rPr>
            </a:br>
            <a:endParaRPr lang="it-IT"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905717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AD394-78BE-BEC1-9760-53606C4FCB8B}"/>
              </a:ext>
            </a:extLst>
          </p:cNvPr>
          <p:cNvSpPr>
            <a:spLocks noGrp="1"/>
          </p:cNvSpPr>
          <p:nvPr>
            <p:ph type="title"/>
          </p:nvPr>
        </p:nvSpPr>
        <p:spPr/>
        <p:txBody>
          <a:bodyPr>
            <a:noAutofit/>
          </a:bodyPr>
          <a:lstStyle/>
          <a:p>
            <a:r>
              <a:rPr lang="it-IT" sz="2800" dirty="0">
                <a:effectLst>
                  <a:outerShdw blurRad="38100" dist="38100" dir="2700000" algn="tl">
                    <a:srgbClr val="000000">
                      <a:alpha val="43137"/>
                    </a:srgbClr>
                  </a:outerShdw>
                </a:effectLst>
              </a:rPr>
              <a:t>Il ruolo della criminalità organizzata transnazionale in un mercato a basso rischio</a:t>
            </a:r>
          </a:p>
        </p:txBody>
      </p:sp>
      <p:sp>
        <p:nvSpPr>
          <p:cNvPr id="4" name="TextBox 3">
            <a:extLst>
              <a:ext uri="{FF2B5EF4-FFF2-40B4-BE49-F238E27FC236}">
                <a16:creationId xmlns:a16="http://schemas.microsoft.com/office/drawing/2014/main" id="{05718F6B-C542-A883-8CD6-2DBD9EA2BB46}"/>
              </a:ext>
            </a:extLst>
          </p:cNvPr>
          <p:cNvSpPr txBox="1"/>
          <p:nvPr/>
        </p:nvSpPr>
        <p:spPr>
          <a:xfrm>
            <a:off x="292727" y="2847703"/>
            <a:ext cx="8851273" cy="1970411"/>
          </a:xfrm>
          <a:prstGeom prst="rect">
            <a:avLst/>
          </a:prstGeom>
          <a:noFill/>
        </p:spPr>
        <p:txBody>
          <a:bodyPr wrap="square">
            <a:spAutoFit/>
          </a:bodyPr>
          <a:lstStyle/>
          <a:p>
            <a:pPr marL="0" marR="0" lvl="0" indent="0" algn="l" defTabSz="713232" rtl="0" eaLnBrk="1" fontAlgn="auto" latinLnBrk="0" hangingPunct="1">
              <a:lnSpc>
                <a:spcPct val="100000"/>
              </a:lnSpc>
              <a:spcBef>
                <a:spcPts val="0"/>
              </a:spcBef>
              <a:spcAft>
                <a:spcPts val="0"/>
              </a:spcAft>
              <a:buClrTx/>
              <a:buSzTx/>
              <a:buFontTx/>
              <a:buNone/>
              <a:tabLst/>
              <a:defRPr/>
            </a:pPr>
            <a:endParaRPr kumimoji="0" lang="it-IT" sz="1404" b="0" i="0" u="none" strike="noStrike" kern="1200" cap="none" spc="0" normalizeH="0" baseline="0" noProof="0" dirty="0">
              <a:ln>
                <a:noFill/>
              </a:ln>
              <a:solidFill>
                <a:srgbClr val="2B4754"/>
              </a:solidFill>
              <a:effectLst/>
              <a:uLnTx/>
              <a:uFillTx/>
              <a:latin typeface="Cambria"/>
              <a:ea typeface="+mn-ea"/>
              <a:cs typeface="+mn-cs"/>
            </a:endParaRPr>
          </a:p>
          <a:p>
            <a:pPr marL="0" marR="0" lvl="0" indent="0" algn="l" defTabSz="713232"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2B4754"/>
                </a:solidFill>
                <a:effectLst/>
                <a:uLnTx/>
                <a:uFillTx/>
                <a:latin typeface="Calibri"/>
                <a:ea typeface="+mn-ea"/>
                <a:cs typeface="+mn-cs"/>
              </a:rPr>
              <a:t>Il traffico illecito di beni culturali è un'attività che è certamente appannaggio della criminalità organizzata e spesso ha una dimensione transnazionale.</a:t>
            </a:r>
          </a:p>
          <a:p>
            <a:pPr marL="0" marR="0" lvl="0" indent="0" algn="l" defTabSz="713232"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2B4754"/>
              </a:solidFill>
              <a:effectLst/>
              <a:uLnTx/>
              <a:uFillTx/>
              <a:latin typeface="Calibri"/>
              <a:ea typeface="+mn-ea"/>
              <a:cs typeface="+mn-cs"/>
            </a:endParaRPr>
          </a:p>
          <a:p>
            <a:pPr marL="0" marR="0" lvl="0" indent="0" algn="l" defTabSz="713232"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2B4754"/>
                </a:solidFill>
                <a:effectLst/>
                <a:uLnTx/>
                <a:uFillTx/>
                <a:latin typeface="Calibri"/>
                <a:ea typeface="+mn-ea"/>
                <a:cs typeface="+mn-cs"/>
              </a:rPr>
              <a:t>Il traffico illecito di opere d’arte nei contesti di guerra</a:t>
            </a:r>
          </a:p>
          <a:p>
            <a:pPr marL="0" marR="0" lvl="0" indent="0" algn="l" defTabSz="713232"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2B4754"/>
              </a:solidFill>
              <a:effectLst/>
              <a:uLnTx/>
              <a:uFillTx/>
              <a:latin typeface="Calibri"/>
              <a:ea typeface="+mn-ea"/>
              <a:cs typeface="+mn-cs"/>
            </a:endParaRPr>
          </a:p>
          <a:p>
            <a:pPr marL="0" marR="0" lvl="0" indent="0" algn="l" defTabSz="713232"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2B4754"/>
                </a:solidFill>
                <a:effectLst/>
                <a:uLnTx/>
                <a:uFillTx/>
                <a:latin typeface="Calibri"/>
                <a:ea typeface="+mn-ea"/>
                <a:cs typeface="+mn-cs"/>
              </a:rPr>
              <a:t>Il settore del mercato dell’arte uno dei più affascinanti ma anche uno dei più opachi.</a:t>
            </a:r>
          </a:p>
        </p:txBody>
      </p:sp>
      <p:pic>
        <p:nvPicPr>
          <p:cNvPr id="3" name="Videocamera 2">
            <a:extLst>
              <a:ext uri="{FF2B5EF4-FFF2-40B4-BE49-F238E27FC236}">
                <a16:creationId xmlns:a16="http://schemas.microsoft.com/office/drawing/2014/main" id="{036D0620-E0F2-C454-7FEE-A40B8879D8F8}"/>
              </a:ext>
            </a:extLst>
          </p:cNvPr>
          <p:cNvPicPr>
            <a:picLocks noChangeAspect="1"/>
            <a:extLst>
              <a:ext uri="{51228E76-BA90-4043-B771-695A4F85340A}">
                <alf:liveFeedProps xmlns:alf="http://schemas.microsoft.com/office/drawing/2021/livefeed"/>
              </a:ext>
            </a:extLst>
          </p:cNvPicPr>
          <p:nvPr/>
        </p:nvPicPr>
        <p:blipFill>
          <a:blip>
            <a:extLst>
              <a:ext uri="{96DAC541-7B7A-43D3-8B79-37D633B846F1}">
                <asvg:svgBlip xmlns:asvg="http://schemas.microsoft.com/office/drawing/2016/SVG/main" r:embed="rId3"/>
              </a:ext>
            </a:extLst>
          </a:blip>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739276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B5BBB-07A5-17C0-8DED-494740EC52AB}"/>
              </a:ext>
            </a:extLst>
          </p:cNvPr>
          <p:cNvSpPr>
            <a:spLocks noGrp="1"/>
          </p:cNvSpPr>
          <p:nvPr>
            <p:ph type="title"/>
          </p:nvPr>
        </p:nvSpPr>
        <p:spPr/>
        <p:txBody>
          <a:bodyPr/>
          <a:lstStyle/>
          <a:p>
            <a:endParaRPr lang="en-GB" dirty="0"/>
          </a:p>
        </p:txBody>
      </p:sp>
      <p:pic>
        <p:nvPicPr>
          <p:cNvPr id="4" name="Picture 3">
            <a:extLst>
              <a:ext uri="{FF2B5EF4-FFF2-40B4-BE49-F238E27FC236}">
                <a16:creationId xmlns:a16="http://schemas.microsoft.com/office/drawing/2014/main" id="{AC4E3517-D215-3A23-E315-4E3733C516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6181"/>
            <a:ext cx="9144000" cy="4371138"/>
          </a:xfrm>
          <a:prstGeom prst="rect">
            <a:avLst/>
          </a:prstGeom>
        </p:spPr>
      </p:pic>
    </p:spTree>
    <p:extLst>
      <p:ext uri="{BB962C8B-B14F-4D97-AF65-F5344CB8AC3E}">
        <p14:creationId xmlns:p14="http://schemas.microsoft.com/office/powerpoint/2010/main" val="42463607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39D2B-0C51-5214-EE6B-B7846FB0B318}"/>
              </a:ext>
            </a:extLst>
          </p:cNvPr>
          <p:cNvSpPr>
            <a:spLocks noGrp="1"/>
          </p:cNvSpPr>
          <p:nvPr>
            <p:ph type="title"/>
          </p:nvPr>
        </p:nvSpPr>
        <p:spPr/>
        <p:txBody>
          <a:bodyPr>
            <a:noAutofit/>
          </a:bodyPr>
          <a:lstStyle/>
          <a:p>
            <a:pPr>
              <a:lnSpc>
                <a:spcPct val="115000"/>
              </a:lnSpc>
              <a:spcAft>
                <a:spcPts val="800"/>
              </a:spcAft>
            </a:pPr>
            <a:br>
              <a:rPr lang="it-IT" sz="1600" b="1" kern="100" dirty="0">
                <a:effectLst/>
                <a:latin typeface="Times New Roman" panose="02020603050405020304" pitchFamily="18" charset="0"/>
                <a:ea typeface="Aptos" panose="020B0004020202020204" pitchFamily="34" charset="0"/>
                <a:cs typeface="Times New Roman" panose="02020603050405020304" pitchFamily="18" charset="0"/>
              </a:rPr>
            </a:br>
            <a:br>
              <a:rPr lang="it-IT" sz="1600" b="1" kern="100" dirty="0">
                <a:effectLst/>
                <a:latin typeface="Times New Roman" panose="02020603050405020304" pitchFamily="18" charset="0"/>
                <a:ea typeface="Aptos" panose="020B0004020202020204" pitchFamily="34" charset="0"/>
                <a:cs typeface="Times New Roman" panose="02020603050405020304" pitchFamily="18" charset="0"/>
              </a:rPr>
            </a:br>
            <a:br>
              <a:rPr lang="it-IT" sz="1600" b="1" kern="100" dirty="0">
                <a:effectLst/>
                <a:latin typeface="Times New Roman" panose="02020603050405020304" pitchFamily="18" charset="0"/>
                <a:ea typeface="Aptos" panose="020B0004020202020204" pitchFamily="34" charset="0"/>
                <a:cs typeface="Times New Roman" panose="02020603050405020304" pitchFamily="18" charset="0"/>
              </a:rPr>
            </a:br>
            <a:r>
              <a:rPr lang="it-IT" sz="1600" b="1" kern="100" dirty="0">
                <a:effectLst/>
                <a:latin typeface="Times New Roman" panose="02020603050405020304" pitchFamily="18" charset="0"/>
                <a:ea typeface="Aptos" panose="020B0004020202020204" pitchFamily="34" charset="0"/>
                <a:cs typeface="Times New Roman" panose="02020603050405020304" pitchFamily="18" charset="0"/>
              </a:rPr>
              <a:t>La definizione di bene culturale e la presunzione di proprietà pubblica</a:t>
            </a:r>
            <a:br>
              <a:rPr lang="en-GB" sz="1600" kern="100" dirty="0">
                <a:effectLst/>
                <a:latin typeface="Aptos" panose="020B0004020202020204" pitchFamily="34" charset="0"/>
                <a:ea typeface="Aptos" panose="020B0004020202020204" pitchFamily="34" charset="0"/>
                <a:cs typeface="Times New Roman" panose="02020603050405020304" pitchFamily="18" charset="0"/>
              </a:rPr>
            </a:br>
            <a:r>
              <a:rPr lang="it-IT" sz="1600" dirty="0">
                <a:effectLst/>
                <a:latin typeface="Times New Roman" panose="02020603050405020304" pitchFamily="18" charset="0"/>
                <a:ea typeface="Aptos" panose="020B0004020202020204" pitchFamily="34" charset="0"/>
              </a:rPr>
              <a:t>La nozione di "bene culturale" è desumibile dall'art. 2, co. 2, e dagli artt. 10 e 11 del Codice dei beni culturali e del paesaggio (</a:t>
            </a:r>
            <a:r>
              <a:rPr lang="it-IT" sz="1600" u="sng" dirty="0">
                <a:solidFill>
                  <a:srgbClr val="0000FF"/>
                </a:solidFill>
                <a:effectLst/>
                <a:latin typeface="Times New Roman" panose="02020603050405020304" pitchFamily="18" charset="0"/>
                <a:ea typeface="Aptos" panose="020B0004020202020204" pitchFamily="34" charset="0"/>
                <a:cs typeface="Times New Roman" panose="02020603050405020304" pitchFamily="18" charset="0"/>
                <a:hlinkClick r:id="rId3"/>
              </a:rPr>
              <a:t>d.lgs. 42/2004</a:t>
            </a:r>
            <a:r>
              <a:rPr lang="it-IT" sz="1600" dirty="0">
                <a:effectLst/>
                <a:latin typeface="Times New Roman" panose="02020603050405020304" pitchFamily="18" charset="0"/>
                <a:ea typeface="Aptos" panose="020B0004020202020204" pitchFamily="34" charset="0"/>
              </a:rPr>
              <a:t>). In base all'art. 2, co. 2, sono beni culturali le </a:t>
            </a:r>
            <a:r>
              <a:rPr lang="it-IT" sz="1600" b="1" dirty="0">
                <a:effectLst/>
                <a:latin typeface="Times New Roman" panose="02020603050405020304" pitchFamily="18" charset="0"/>
                <a:ea typeface="Aptos" panose="020B0004020202020204" pitchFamily="34" charset="0"/>
              </a:rPr>
              <a:t>cose immobili e mobili</a:t>
            </a:r>
            <a:r>
              <a:rPr lang="it-IT" sz="1600" dirty="0">
                <a:effectLst/>
                <a:latin typeface="Times New Roman" panose="02020603050405020304" pitchFamily="18" charset="0"/>
                <a:ea typeface="Aptos" panose="020B0004020202020204" pitchFamily="34" charset="0"/>
              </a:rPr>
              <a:t> che, ai sensi degli artt. 10 e 11, presentano </a:t>
            </a:r>
            <a:r>
              <a:rPr lang="it-IT" sz="1600" b="1" dirty="0">
                <a:effectLst/>
                <a:latin typeface="Times New Roman" panose="02020603050405020304" pitchFamily="18" charset="0"/>
                <a:ea typeface="Aptos" panose="020B0004020202020204" pitchFamily="34" charset="0"/>
              </a:rPr>
              <a:t>interesse artistico, storico, archeologico, etnoantropologico, archivistico e bibliografico</a:t>
            </a:r>
            <a:r>
              <a:rPr lang="it-IT" sz="1600" dirty="0">
                <a:effectLst/>
                <a:latin typeface="Times New Roman" panose="02020603050405020304" pitchFamily="18" charset="0"/>
                <a:ea typeface="Aptos" panose="020B0004020202020204" pitchFamily="34" charset="0"/>
              </a:rPr>
              <a:t> e le altre cose individuate dalla legge o in base alla legge quali testimonianze aventi valore di civiltà</a:t>
            </a:r>
            <a:endParaRPr lang="en-GB" sz="1600" dirty="0"/>
          </a:p>
        </p:txBody>
      </p:sp>
    </p:spTree>
    <p:extLst>
      <p:ext uri="{BB962C8B-B14F-4D97-AF65-F5344CB8AC3E}">
        <p14:creationId xmlns:p14="http://schemas.microsoft.com/office/powerpoint/2010/main" val="3129046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3A814-E759-72C4-9A8A-0E4359244FAD}"/>
              </a:ext>
            </a:extLst>
          </p:cNvPr>
          <p:cNvSpPr>
            <a:spLocks noGrp="1"/>
          </p:cNvSpPr>
          <p:nvPr>
            <p:ph type="title"/>
          </p:nvPr>
        </p:nvSpPr>
        <p:spPr>
          <a:xfrm>
            <a:off x="266563" y="1725114"/>
            <a:ext cx="8584747" cy="1292406"/>
          </a:xfrm>
        </p:spPr>
        <p:txBody>
          <a:bodyPr>
            <a:noAutofit/>
          </a:bodyPr>
          <a:lstStyle/>
          <a:p>
            <a:r>
              <a:rPr lang="it-IT" sz="2800" dirty="0">
                <a:effectLst>
                  <a:outerShdw blurRad="38100" dist="38100" dir="2700000" algn="tl">
                    <a:srgbClr val="000000">
                      <a:alpha val="43137"/>
                    </a:srgbClr>
                  </a:outerShdw>
                </a:effectLst>
              </a:rPr>
              <a:t>La normativa internazionale ed europea per il controllo sulla circolazione internazionale dei beni culturali</a:t>
            </a:r>
          </a:p>
        </p:txBody>
      </p:sp>
      <p:sp>
        <p:nvSpPr>
          <p:cNvPr id="4" name="TextBox 3">
            <a:extLst>
              <a:ext uri="{FF2B5EF4-FFF2-40B4-BE49-F238E27FC236}">
                <a16:creationId xmlns:a16="http://schemas.microsoft.com/office/drawing/2014/main" id="{2A19DB06-7779-BEC7-DAB0-C146A874A684}"/>
              </a:ext>
            </a:extLst>
          </p:cNvPr>
          <p:cNvSpPr txBox="1"/>
          <p:nvPr/>
        </p:nvSpPr>
        <p:spPr>
          <a:xfrm>
            <a:off x="160298" y="3391593"/>
            <a:ext cx="8823404" cy="1015663"/>
          </a:xfrm>
          <a:prstGeom prst="rect">
            <a:avLst/>
          </a:prstGeom>
          <a:noFill/>
        </p:spPr>
        <p:txBody>
          <a:bodyPr wrap="square">
            <a:spAutoFit/>
          </a:bodyPr>
          <a:lstStyle/>
          <a:p>
            <a:r>
              <a:rPr lang="it-IT" sz="2000" dirty="0">
                <a:effectLst>
                  <a:outerShdw blurRad="38100" dist="38100" dir="2700000" algn="tl">
                    <a:srgbClr val="000000">
                      <a:alpha val="43137"/>
                    </a:srgbClr>
                  </a:outerShdw>
                </a:effectLst>
              </a:rPr>
              <a:t>Si tratta di una normativa complessa, di natura prevalentemente amministrativa e penale, finalizzata a preservare l’integrità del patrimonio culturale di ciascun paese.</a:t>
            </a:r>
            <a:endParaRPr lang="en-GB" sz="2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17877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941D3-1E5D-D118-779D-EB6651AEE554}"/>
              </a:ext>
            </a:extLst>
          </p:cNvPr>
          <p:cNvSpPr>
            <a:spLocks noGrp="1"/>
          </p:cNvSpPr>
          <p:nvPr>
            <p:ph type="title"/>
          </p:nvPr>
        </p:nvSpPr>
        <p:spPr>
          <a:xfrm>
            <a:off x="1031149" y="1805755"/>
            <a:ext cx="7405007" cy="800812"/>
          </a:xfrm>
        </p:spPr>
        <p:txBody>
          <a:bodyPr>
            <a:normAutofit fontScale="90000"/>
          </a:bodyPr>
          <a:lstStyle/>
          <a:p>
            <a:r>
              <a:rPr lang="it-IT" sz="3600" dirty="0">
                <a:effectLst>
                  <a:outerShdw blurRad="38100" dist="38100" dir="2700000" algn="tl">
                    <a:srgbClr val="000000">
                      <a:alpha val="43137"/>
                    </a:srgbClr>
                  </a:outerShdw>
                </a:effectLst>
              </a:rPr>
              <a:t>Il quadro convenzionale internazionale</a:t>
            </a:r>
            <a:br>
              <a:rPr lang="it-IT" sz="3600" dirty="0">
                <a:effectLst>
                  <a:outerShdw blurRad="38100" dist="38100" dir="2700000" algn="tl">
                    <a:srgbClr val="000000">
                      <a:alpha val="43137"/>
                    </a:srgbClr>
                  </a:outerShdw>
                </a:effectLst>
              </a:rPr>
            </a:br>
            <a:endParaRPr lang="it-IT" sz="3600" dirty="0">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A981FBD2-A3F7-0A70-8321-27A02FDA475B}"/>
              </a:ext>
            </a:extLst>
          </p:cNvPr>
          <p:cNvSpPr txBox="1"/>
          <p:nvPr/>
        </p:nvSpPr>
        <p:spPr>
          <a:xfrm>
            <a:off x="422501" y="2323603"/>
            <a:ext cx="7405006" cy="308418"/>
          </a:xfrm>
          <a:prstGeom prst="rect">
            <a:avLst/>
          </a:prstGeom>
          <a:noFill/>
        </p:spPr>
        <p:txBody>
          <a:bodyPr wrap="square">
            <a:spAutoFit/>
          </a:bodyPr>
          <a:lstStyle/>
          <a:p>
            <a:r>
              <a:rPr lang="it-IT" dirty="0"/>
              <a:t>      </a:t>
            </a:r>
            <a:r>
              <a:rPr lang="it-IT" dirty="0">
                <a:effectLst>
                  <a:outerShdw blurRad="38100" dist="38100" dir="2700000" algn="tl">
                    <a:srgbClr val="000000">
                      <a:alpha val="43137"/>
                    </a:srgbClr>
                  </a:outerShdw>
                </a:effectLst>
              </a:rPr>
              <a:t>Convenzione dell’Aja del 1954 per la protezione dei beni culturali in caso di conflitto armato</a:t>
            </a:r>
          </a:p>
        </p:txBody>
      </p:sp>
      <p:sp>
        <p:nvSpPr>
          <p:cNvPr id="5" name="Arrow: Right 4">
            <a:extLst>
              <a:ext uri="{FF2B5EF4-FFF2-40B4-BE49-F238E27FC236}">
                <a16:creationId xmlns:a16="http://schemas.microsoft.com/office/drawing/2014/main" id="{23F47B12-B0F1-2511-3E6C-DAEFB7055CDA}"/>
              </a:ext>
            </a:extLst>
          </p:cNvPr>
          <p:cNvSpPr/>
          <p:nvPr/>
        </p:nvSpPr>
        <p:spPr>
          <a:xfrm>
            <a:off x="300184" y="2479498"/>
            <a:ext cx="175532"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Arrow: Right 7">
            <a:extLst>
              <a:ext uri="{FF2B5EF4-FFF2-40B4-BE49-F238E27FC236}">
                <a16:creationId xmlns:a16="http://schemas.microsoft.com/office/drawing/2014/main" id="{361326A9-0388-E07D-B8EE-5116013FABDC}"/>
              </a:ext>
            </a:extLst>
          </p:cNvPr>
          <p:cNvSpPr/>
          <p:nvPr/>
        </p:nvSpPr>
        <p:spPr>
          <a:xfrm>
            <a:off x="293914" y="2868349"/>
            <a:ext cx="191861"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TextBox 9">
            <a:extLst>
              <a:ext uri="{FF2B5EF4-FFF2-40B4-BE49-F238E27FC236}">
                <a16:creationId xmlns:a16="http://schemas.microsoft.com/office/drawing/2014/main" id="{D3FDA197-3366-3A2F-EEFA-D3918334EB81}"/>
              </a:ext>
            </a:extLst>
          </p:cNvPr>
          <p:cNvSpPr txBox="1"/>
          <p:nvPr/>
        </p:nvSpPr>
        <p:spPr>
          <a:xfrm>
            <a:off x="628650" y="2694868"/>
            <a:ext cx="7119256" cy="524503"/>
          </a:xfrm>
          <a:prstGeom prst="rect">
            <a:avLst/>
          </a:prstGeom>
          <a:noFill/>
        </p:spPr>
        <p:txBody>
          <a:bodyPr wrap="square">
            <a:spAutoFit/>
          </a:bodyPr>
          <a:lstStyle/>
          <a:p>
            <a:r>
              <a:rPr lang="it-IT" dirty="0">
                <a:effectLst>
                  <a:outerShdw blurRad="38100" dist="38100" dir="2700000" algn="tl">
                    <a:srgbClr val="000000">
                      <a:alpha val="43137"/>
                    </a:srgbClr>
                  </a:outerShdw>
                </a:effectLst>
              </a:rPr>
              <a:t>Convenzione UNESCO del 1970 concernente le misure da adottare per impedire l’illecita importazione, esportazione e trasferimento di proprietà dei beni culturali</a:t>
            </a:r>
          </a:p>
        </p:txBody>
      </p:sp>
      <p:sp>
        <p:nvSpPr>
          <p:cNvPr id="11" name="Arrow: Right 10">
            <a:extLst>
              <a:ext uri="{FF2B5EF4-FFF2-40B4-BE49-F238E27FC236}">
                <a16:creationId xmlns:a16="http://schemas.microsoft.com/office/drawing/2014/main" id="{2C69D580-0E2E-86E6-E450-BFB18E4E757A}"/>
              </a:ext>
            </a:extLst>
          </p:cNvPr>
          <p:cNvSpPr/>
          <p:nvPr/>
        </p:nvSpPr>
        <p:spPr>
          <a:xfrm>
            <a:off x="310242" y="3414119"/>
            <a:ext cx="191861"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TextBox 16">
            <a:extLst>
              <a:ext uri="{FF2B5EF4-FFF2-40B4-BE49-F238E27FC236}">
                <a16:creationId xmlns:a16="http://schemas.microsoft.com/office/drawing/2014/main" id="{861AE0EB-E13D-C555-D290-924099357AE5}"/>
              </a:ext>
            </a:extLst>
          </p:cNvPr>
          <p:cNvSpPr txBox="1"/>
          <p:nvPr/>
        </p:nvSpPr>
        <p:spPr>
          <a:xfrm>
            <a:off x="644978" y="3231079"/>
            <a:ext cx="7245803" cy="524503"/>
          </a:xfrm>
          <a:prstGeom prst="rect">
            <a:avLst/>
          </a:prstGeom>
          <a:noFill/>
        </p:spPr>
        <p:txBody>
          <a:bodyPr wrap="square">
            <a:spAutoFit/>
          </a:bodyPr>
          <a:lstStyle/>
          <a:p>
            <a:r>
              <a:rPr lang="it-IT" dirty="0">
                <a:effectLst>
                  <a:outerShdw blurRad="38100" dist="38100" dir="2700000" algn="tl">
                    <a:srgbClr val="000000">
                      <a:alpha val="43137"/>
                    </a:srgbClr>
                  </a:outerShdw>
                </a:effectLst>
              </a:rPr>
              <a:t>Convenzione UNIDROIT del 1995 sul ritorno internazionale dei beni culturali rubati o illecitamente esportati</a:t>
            </a:r>
          </a:p>
        </p:txBody>
      </p:sp>
      <p:sp>
        <p:nvSpPr>
          <p:cNvPr id="6" name="TextBox 5">
            <a:extLst>
              <a:ext uri="{FF2B5EF4-FFF2-40B4-BE49-F238E27FC236}">
                <a16:creationId xmlns:a16="http://schemas.microsoft.com/office/drawing/2014/main" id="{43673712-3618-4C9A-E3A7-BA57007248DE}"/>
              </a:ext>
            </a:extLst>
          </p:cNvPr>
          <p:cNvSpPr txBox="1"/>
          <p:nvPr/>
        </p:nvSpPr>
        <p:spPr>
          <a:xfrm>
            <a:off x="593543" y="4431233"/>
            <a:ext cx="6969034" cy="524503"/>
          </a:xfrm>
          <a:prstGeom prst="rect">
            <a:avLst/>
          </a:prstGeom>
          <a:noFill/>
        </p:spPr>
        <p:txBody>
          <a:bodyPr wrap="square">
            <a:spAutoFit/>
          </a:bodyPr>
          <a:lstStyle/>
          <a:p>
            <a:r>
              <a:rPr lang="it-IT" dirty="0">
                <a:effectLst>
                  <a:outerShdw blurRad="38100" dist="38100" dir="2700000" algn="tl">
                    <a:srgbClr val="000000">
                      <a:alpha val="43137"/>
                    </a:srgbClr>
                  </a:outerShdw>
                </a:effectLst>
              </a:rPr>
              <a:t>Convenzione del Consiglio d'Europa sulle infrazioni relative ai beni culturali, adottata a Nicosia nel 2017</a:t>
            </a:r>
            <a:endParaRPr lang="en-GB" dirty="0">
              <a:effectLst>
                <a:outerShdw blurRad="38100" dist="38100" dir="2700000" algn="tl">
                  <a:srgbClr val="000000">
                    <a:alpha val="43137"/>
                  </a:srgbClr>
                </a:outerShdw>
              </a:effectLst>
            </a:endParaRPr>
          </a:p>
        </p:txBody>
      </p:sp>
      <p:sp>
        <p:nvSpPr>
          <p:cNvPr id="9" name="TextBox 8">
            <a:extLst>
              <a:ext uri="{FF2B5EF4-FFF2-40B4-BE49-F238E27FC236}">
                <a16:creationId xmlns:a16="http://schemas.microsoft.com/office/drawing/2014/main" id="{E2350C61-60BD-655F-6AFA-0776B4FF53C5}"/>
              </a:ext>
            </a:extLst>
          </p:cNvPr>
          <p:cNvSpPr txBox="1"/>
          <p:nvPr/>
        </p:nvSpPr>
        <p:spPr>
          <a:xfrm>
            <a:off x="628650" y="3818429"/>
            <a:ext cx="7405006" cy="524503"/>
          </a:xfrm>
          <a:prstGeom prst="rect">
            <a:avLst/>
          </a:prstGeom>
          <a:noFill/>
        </p:spPr>
        <p:txBody>
          <a:bodyPr wrap="square">
            <a:spAutoFit/>
          </a:bodyPr>
          <a:lstStyle/>
          <a:p>
            <a:r>
              <a:rPr lang="it-IT" dirty="0">
                <a:effectLst>
                  <a:outerShdw blurRad="38100" dist="38100" dir="2700000" algn="tl">
                    <a:srgbClr val="000000">
                      <a:alpha val="43137"/>
                    </a:srgbClr>
                  </a:outerShdw>
                </a:effectLst>
              </a:rPr>
              <a:t>Convenzione ONU sul crimine organizzato transnazionale del 2000, applicabile ove il traffico di beni culturali veda il coinvolgimento di un gruppo criminale organizzato</a:t>
            </a:r>
            <a:endParaRPr lang="en-GB" dirty="0">
              <a:effectLst>
                <a:outerShdw blurRad="38100" dist="38100" dir="2700000" algn="tl">
                  <a:srgbClr val="000000">
                    <a:alpha val="43137"/>
                  </a:srgbClr>
                </a:outerShdw>
              </a:effectLst>
            </a:endParaRPr>
          </a:p>
        </p:txBody>
      </p:sp>
      <p:sp>
        <p:nvSpPr>
          <p:cNvPr id="3" name="Arrow: Right 2">
            <a:extLst>
              <a:ext uri="{FF2B5EF4-FFF2-40B4-BE49-F238E27FC236}">
                <a16:creationId xmlns:a16="http://schemas.microsoft.com/office/drawing/2014/main" id="{19616684-8DC3-4F80-0615-FEA06F0A75CA}"/>
              </a:ext>
            </a:extLst>
          </p:cNvPr>
          <p:cNvSpPr/>
          <p:nvPr/>
        </p:nvSpPr>
        <p:spPr>
          <a:xfrm>
            <a:off x="310242" y="3964996"/>
            <a:ext cx="191861"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Arrow: Right 6">
            <a:extLst>
              <a:ext uri="{FF2B5EF4-FFF2-40B4-BE49-F238E27FC236}">
                <a16:creationId xmlns:a16="http://schemas.microsoft.com/office/drawing/2014/main" id="{E65F51C9-FB4D-8E55-880B-95B8F0FE283D}"/>
              </a:ext>
            </a:extLst>
          </p:cNvPr>
          <p:cNvSpPr/>
          <p:nvPr/>
        </p:nvSpPr>
        <p:spPr>
          <a:xfrm>
            <a:off x="310241" y="4647765"/>
            <a:ext cx="191861"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195394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5C1AA-A127-CF24-7558-8BCA79B1AB75}"/>
              </a:ext>
            </a:extLst>
          </p:cNvPr>
          <p:cNvSpPr>
            <a:spLocks noGrp="1"/>
          </p:cNvSpPr>
          <p:nvPr>
            <p:ph type="title"/>
          </p:nvPr>
        </p:nvSpPr>
        <p:spPr>
          <a:xfrm>
            <a:off x="645052" y="1984440"/>
            <a:ext cx="8001000" cy="371475"/>
          </a:xfrm>
        </p:spPr>
        <p:txBody>
          <a:bodyPr>
            <a:noAutofit/>
          </a:bodyPr>
          <a:lstStyle/>
          <a:p>
            <a:r>
              <a:rPr lang="it-IT" sz="3600" dirty="0">
                <a:effectLst>
                  <a:outerShdw blurRad="38100" dist="38100" dir="2700000" algn="tl">
                    <a:srgbClr val="000000">
                      <a:alpha val="43137"/>
                    </a:srgbClr>
                  </a:outerShdw>
                </a:effectLst>
              </a:rPr>
              <a:t>La convenzione dell’Aja del 1954</a:t>
            </a:r>
          </a:p>
        </p:txBody>
      </p:sp>
      <p:sp>
        <p:nvSpPr>
          <p:cNvPr id="4" name="TextBox 3">
            <a:extLst>
              <a:ext uri="{FF2B5EF4-FFF2-40B4-BE49-F238E27FC236}">
                <a16:creationId xmlns:a16="http://schemas.microsoft.com/office/drawing/2014/main" id="{1EFA02DA-C0A0-F6E8-B6C3-B3797352117D}"/>
              </a:ext>
            </a:extLst>
          </p:cNvPr>
          <p:cNvSpPr txBox="1"/>
          <p:nvPr/>
        </p:nvSpPr>
        <p:spPr>
          <a:xfrm>
            <a:off x="378229" y="3049869"/>
            <a:ext cx="8729180" cy="3142527"/>
          </a:xfrm>
          <a:prstGeom prst="rect">
            <a:avLst/>
          </a:prstGeom>
          <a:noFill/>
        </p:spPr>
        <p:txBody>
          <a:bodyPr wrap="square">
            <a:spAutoFit/>
          </a:bodyPr>
          <a:lstStyle/>
          <a:p>
            <a:r>
              <a:rPr lang="it-IT" sz="1600" dirty="0">
                <a:effectLst>
                  <a:outerShdw blurRad="38100" dist="38100" dir="2700000" algn="tl">
                    <a:srgbClr val="000000">
                      <a:alpha val="43137"/>
                    </a:srgbClr>
                  </a:outerShdw>
                </a:effectLst>
              </a:rPr>
              <a:t>All’indomani della seconda guerra mondiale, ha introdotto le misure necessarie ad assicurare un’adeguata tutela dei beni culturali in caso di conflitto armato. Detta convenzione era ispirata ai principi stabiliti nelle convenzioni del 1899 e del 1907 e nel patto di Washington del 15 Aprile 1935.</a:t>
            </a:r>
          </a:p>
          <a:p>
            <a:endParaRPr lang="it-IT" sz="1600" dirty="0">
              <a:effectLst>
                <a:outerShdw blurRad="38100" dist="38100" dir="2700000" algn="tl">
                  <a:srgbClr val="000000">
                    <a:alpha val="43137"/>
                  </a:srgbClr>
                </a:outerShdw>
              </a:effectLst>
            </a:endParaRPr>
          </a:p>
          <a:p>
            <a:r>
              <a:rPr lang="it-IT" sz="1600" b="1" dirty="0">
                <a:effectLst>
                  <a:outerShdw blurRad="38100" dist="38100" dir="2700000" algn="tl">
                    <a:srgbClr val="000000">
                      <a:alpha val="43137"/>
                    </a:srgbClr>
                  </a:outerShdw>
                </a:effectLst>
              </a:rPr>
              <a:t>L</a:t>
            </a:r>
            <a:r>
              <a:rPr lang="it-IT" b="1" dirty="0"/>
              <a:t>e parti contraenti si impegnano a rispettare i beni culturali, astenendosi da qualsiasi uso dei beni che possa esporli a distruzione o a deterioramento in caso di conflitto armato e astenendosi da qualsiasi atto di ostilità diretto contro tali beni (articolo 4, par. 1).</a:t>
            </a:r>
          </a:p>
          <a:p>
            <a:endParaRPr lang="it-IT" sz="1600" b="1" dirty="0">
              <a:effectLst>
                <a:outerShdw blurRad="38100" dist="38100" dir="2700000" algn="tl">
                  <a:srgbClr val="000000">
                    <a:alpha val="43137"/>
                  </a:srgbClr>
                </a:outerShdw>
              </a:effectLst>
            </a:endParaRPr>
          </a:p>
          <a:p>
            <a:r>
              <a:rPr lang="it-IT" b="1" dirty="0"/>
              <a:t>Il Protocollo addizionale per le restituzioni: impone l’obbligo di restituzione ed esclude che i beni culturali esportati dal territorio occupato possano essere trattenuti a titolo di riparazione alla fine delle ostilità (articolo 1, paragrafo 3).  </a:t>
            </a:r>
          </a:p>
          <a:p>
            <a:endParaRPr lang="en-GB" sz="1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51500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F09FD-252B-A321-0B0A-E96F1A51C8E8}"/>
              </a:ext>
            </a:extLst>
          </p:cNvPr>
          <p:cNvSpPr>
            <a:spLocks noGrp="1"/>
          </p:cNvSpPr>
          <p:nvPr>
            <p:ph type="title"/>
          </p:nvPr>
        </p:nvSpPr>
        <p:spPr>
          <a:xfrm>
            <a:off x="847899" y="1558456"/>
            <a:ext cx="8229600" cy="857250"/>
          </a:xfrm>
        </p:spPr>
        <p:txBody>
          <a:bodyPr>
            <a:normAutofit/>
          </a:bodyPr>
          <a:lstStyle/>
          <a:p>
            <a:r>
              <a:rPr lang="it-IT" sz="3600" dirty="0">
                <a:effectLst>
                  <a:outerShdw blurRad="38100" dist="38100" dir="2700000" algn="tl">
                    <a:srgbClr val="000000">
                      <a:alpha val="43137"/>
                    </a:srgbClr>
                  </a:outerShdw>
                </a:effectLst>
              </a:rPr>
              <a:t>La convenzione UNESCO (Parigi 1970) </a:t>
            </a:r>
          </a:p>
        </p:txBody>
      </p:sp>
      <p:sp>
        <p:nvSpPr>
          <p:cNvPr id="4" name="TextBox 3">
            <a:extLst>
              <a:ext uri="{FF2B5EF4-FFF2-40B4-BE49-F238E27FC236}">
                <a16:creationId xmlns:a16="http://schemas.microsoft.com/office/drawing/2014/main" id="{C9CC0F6A-1446-FCB6-0C1C-2333F7788750}"/>
              </a:ext>
            </a:extLst>
          </p:cNvPr>
          <p:cNvSpPr txBox="1"/>
          <p:nvPr/>
        </p:nvSpPr>
        <p:spPr>
          <a:xfrm>
            <a:off x="33251" y="2571750"/>
            <a:ext cx="9044248" cy="2901435"/>
          </a:xfrm>
          <a:prstGeom prst="rect">
            <a:avLst/>
          </a:prstGeom>
          <a:noFill/>
        </p:spPr>
        <p:txBody>
          <a:bodyPr wrap="square">
            <a:spAutoFit/>
          </a:bodyPr>
          <a:lstStyle/>
          <a:p>
            <a:pPr algn="just"/>
            <a:r>
              <a:rPr lang="it-IT" dirty="0"/>
              <a:t> </a:t>
            </a:r>
            <a:r>
              <a:rPr lang="it-IT" b="1" dirty="0"/>
              <a:t>La convenzione UNESCO ha costituito un importante punto di svolta in tema di lotta al traffico illecito di beni culturali. </a:t>
            </a:r>
            <a:r>
              <a:rPr lang="it-IT" b="1" dirty="0">
                <a:effectLst>
                  <a:outerShdw blurRad="38100" dist="38100" dir="2700000" algn="tl">
                    <a:srgbClr val="000000">
                      <a:alpha val="43137"/>
                    </a:srgbClr>
                  </a:outerShdw>
                </a:effectLst>
              </a:rPr>
              <a:t>Il trattato per eccellenza in materia di protezione internazionale dei beni culturali mobili, non limitata alle situazioni nascenti dai conflitti armati. </a:t>
            </a:r>
          </a:p>
          <a:p>
            <a:pPr algn="just"/>
            <a:endParaRPr lang="it-IT" b="1" dirty="0">
              <a:effectLst>
                <a:outerShdw blurRad="38100" dist="38100" dir="2700000" algn="tl">
                  <a:srgbClr val="000000">
                    <a:alpha val="43137"/>
                  </a:srgbClr>
                </a:outerShdw>
              </a:effectLst>
            </a:endParaRPr>
          </a:p>
          <a:p>
            <a:pPr algn="just"/>
            <a:r>
              <a:rPr lang="it-IT" b="1" dirty="0"/>
              <a:t>In base all’articolo 1 della convenzione sono considerati beni culturali i beni che, a titolo religioso o profano, sono designati da ciascuno Stato come importanti per l’archeologia, la preistoria, la storia, la letteratura, l’arte o la scienza.</a:t>
            </a:r>
            <a:endParaRPr lang="it-IT" b="1" dirty="0">
              <a:effectLst>
                <a:outerShdw blurRad="38100" dist="38100" dir="2700000" algn="tl">
                  <a:srgbClr val="000000">
                    <a:alpha val="43137"/>
                  </a:srgbClr>
                </a:outerShdw>
              </a:effectLst>
            </a:endParaRPr>
          </a:p>
          <a:p>
            <a:pPr algn="just"/>
            <a:endParaRPr lang="it-IT" dirty="0">
              <a:effectLst>
                <a:outerShdw blurRad="38100" dist="38100" dir="2700000" algn="tl">
                  <a:srgbClr val="000000">
                    <a:alpha val="43137"/>
                  </a:srgbClr>
                </a:outerShdw>
              </a:effectLst>
            </a:endParaRPr>
          </a:p>
          <a:p>
            <a:pPr algn="just"/>
            <a:r>
              <a:rPr lang="it-IT" dirty="0">
                <a:effectLst>
                  <a:outerShdw blurRad="38100" dist="38100" dir="2700000" algn="tl">
                    <a:srgbClr val="000000">
                      <a:alpha val="43137"/>
                    </a:srgbClr>
                  </a:outerShdw>
                </a:effectLst>
              </a:rPr>
              <a:t>Riguarda le misure da adottare per vietare e per impedire l'importazione, l’esportazione e il trasferimento di proprietà illeciti di beni culturali.</a:t>
            </a:r>
          </a:p>
          <a:p>
            <a:pPr algn="just"/>
            <a:endParaRPr lang="it-IT" dirty="0">
              <a:effectLst>
                <a:outerShdw blurRad="38100" dist="38100" dir="2700000" algn="tl">
                  <a:srgbClr val="000000">
                    <a:alpha val="43137"/>
                  </a:srgbClr>
                </a:outerShdw>
              </a:effectLst>
            </a:endParaRPr>
          </a:p>
          <a:p>
            <a:pPr algn="just"/>
            <a:r>
              <a:rPr lang="it-IT" dirty="0">
                <a:effectLst>
                  <a:outerShdw blurRad="38100" dist="38100" dir="2700000" algn="tl">
                    <a:srgbClr val="000000">
                      <a:alpha val="43137"/>
                    </a:srgbClr>
                  </a:outerShdw>
                </a:effectLst>
              </a:rPr>
              <a:t>La disciplina in essa contenuta regola le relazioni internazionali in materia di circolazione, affermando il dovere di ogni Stato alla cooperazione per la protezione dei singoli patrimoni nazionali</a:t>
            </a:r>
            <a:endParaRPr lang="en-GB"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39592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D3FE5-66A5-0860-7546-ED61CA866D1C}"/>
              </a:ext>
            </a:extLst>
          </p:cNvPr>
          <p:cNvSpPr>
            <a:spLocks noGrp="1"/>
          </p:cNvSpPr>
          <p:nvPr>
            <p:ph type="title"/>
          </p:nvPr>
        </p:nvSpPr>
        <p:spPr>
          <a:xfrm>
            <a:off x="685800" y="1554300"/>
            <a:ext cx="8229600" cy="857250"/>
          </a:xfrm>
        </p:spPr>
        <p:txBody>
          <a:bodyPr>
            <a:normAutofit/>
          </a:bodyPr>
          <a:lstStyle/>
          <a:p>
            <a:r>
              <a:rPr lang="it-IT" sz="3600" dirty="0">
                <a:effectLst>
                  <a:outerShdw blurRad="38100" dist="38100" dir="2700000" algn="tl">
                    <a:srgbClr val="000000">
                      <a:alpha val="43137"/>
                    </a:srgbClr>
                  </a:outerShdw>
                </a:effectLst>
              </a:rPr>
              <a:t>La convenzione UNIDROIT (Roma – 1995)</a:t>
            </a:r>
          </a:p>
        </p:txBody>
      </p:sp>
      <p:sp>
        <p:nvSpPr>
          <p:cNvPr id="4" name="TextBox 3">
            <a:extLst>
              <a:ext uri="{FF2B5EF4-FFF2-40B4-BE49-F238E27FC236}">
                <a16:creationId xmlns:a16="http://schemas.microsoft.com/office/drawing/2014/main" id="{E4CFD372-AFCD-D959-29C9-72C445F7EED4}"/>
              </a:ext>
            </a:extLst>
          </p:cNvPr>
          <p:cNvSpPr txBox="1"/>
          <p:nvPr/>
        </p:nvSpPr>
        <p:spPr>
          <a:xfrm>
            <a:off x="195348" y="2642020"/>
            <a:ext cx="8832273" cy="2528256"/>
          </a:xfrm>
          <a:prstGeom prst="rect">
            <a:avLst/>
          </a:prstGeom>
          <a:noFill/>
        </p:spPr>
        <p:txBody>
          <a:bodyPr wrap="square">
            <a:spAutoFit/>
          </a:bodyPr>
          <a:lstStyle/>
          <a:p>
            <a:pPr algn="just"/>
            <a:r>
              <a:rPr lang="it-IT" dirty="0">
                <a:effectLst>
                  <a:outerShdw blurRad="38100" dist="38100" dir="2700000" algn="tl">
                    <a:srgbClr val="000000">
                      <a:alpha val="43137"/>
                    </a:srgbClr>
                  </a:outerShdw>
                </a:effectLst>
              </a:rPr>
              <a:t> Essa è stata introdotta con lo scopo di creare un apparato minimo di regole giuridiche che fossero comuni agli Stati contraenti, al fine di conseguire l'obiettivo principale della </a:t>
            </a:r>
            <a:r>
              <a:rPr lang="it-IT" sz="1800" b="1" dirty="0">
                <a:effectLst>
                  <a:outerShdw blurRad="38100" dist="38100" dir="2700000" algn="tl">
                    <a:srgbClr val="000000">
                      <a:alpha val="43137"/>
                    </a:srgbClr>
                  </a:outerShdw>
                </a:effectLst>
              </a:rPr>
              <a:t>restituzione dei beni culturali</a:t>
            </a:r>
            <a:r>
              <a:rPr lang="it-IT" dirty="0">
                <a:effectLst>
                  <a:outerShdw blurRad="38100" dist="38100" dir="2700000" algn="tl">
                    <a:srgbClr val="000000">
                      <a:alpha val="43137"/>
                    </a:srgbClr>
                  </a:outerShdw>
                </a:effectLst>
              </a:rPr>
              <a:t>. </a:t>
            </a:r>
          </a:p>
          <a:p>
            <a:pPr algn="just"/>
            <a:r>
              <a:rPr lang="it-IT" dirty="0">
                <a:effectLst>
                  <a:outerShdw blurRad="38100" dist="38100" dir="2700000" algn="tl">
                    <a:srgbClr val="000000">
                      <a:alpha val="43137"/>
                    </a:srgbClr>
                  </a:outerShdw>
                </a:effectLst>
              </a:rPr>
              <a:t> La convenzione UNIDROIT ha definito due regimi restitutori, vale a dire la “restituzione” di beni culturali rubati:</a:t>
            </a:r>
          </a:p>
          <a:p>
            <a:pPr algn="just"/>
            <a:r>
              <a:rPr lang="it-IT" sz="1400" i="1" dirty="0"/>
              <a:t>il possessore di un bene culturale rubato dovesse restituirlo, introducendo una vera e propria novità in grado di superare ogni perplessità collegata all'applicazione del criterio della legge del luogo ove si trovava la cosa (</a:t>
            </a:r>
            <a:r>
              <a:rPr lang="it-IT" sz="1400" i="1" dirty="0" err="1"/>
              <a:t>lex</a:t>
            </a:r>
            <a:r>
              <a:rPr lang="it-IT" sz="1400" i="1" dirty="0"/>
              <a:t> rei loci).</a:t>
            </a:r>
            <a:endParaRPr lang="it-IT" sz="1400" i="1" dirty="0">
              <a:effectLst>
                <a:outerShdw blurRad="38100" dist="38100" dir="2700000" algn="tl">
                  <a:srgbClr val="000000">
                    <a:alpha val="43137"/>
                  </a:srgbClr>
                </a:outerShdw>
              </a:effectLst>
            </a:endParaRPr>
          </a:p>
          <a:p>
            <a:pPr algn="just"/>
            <a:r>
              <a:rPr lang="it-IT" dirty="0"/>
              <a:t>Tenuto alla restituzione sarà colui che, al momento dell'esercizio dell'azione di restituzione, si presenterà come “possessore” del bene […]; la sua eventuale condizione di buona fede, da dimostrare attraverso la prova di aver usato la “dovuta diligenza” non impedisce la restituzione del bene, ma conferisce titolo ad un equo e ragionevole indennizzo . </a:t>
            </a:r>
            <a:endParaRPr lang="it-IT" dirty="0">
              <a:effectLst>
                <a:outerShdw blurRad="38100" dist="38100" dir="2700000" algn="tl">
                  <a:srgbClr val="000000">
                    <a:alpha val="43137"/>
                  </a:srgbClr>
                </a:outerShdw>
              </a:effectLst>
            </a:endParaRPr>
          </a:p>
          <a:p>
            <a:pPr algn="just"/>
            <a:r>
              <a:rPr lang="it-IT" dirty="0">
                <a:effectLst>
                  <a:outerShdw blurRad="38100" dist="38100" dir="2700000" algn="tl">
                    <a:srgbClr val="000000">
                      <a:alpha val="43137"/>
                    </a:srgbClr>
                  </a:outerShdw>
                </a:effectLst>
              </a:rPr>
              <a:t>Il “ritorno” di beni esportati illecitamente dal territorio di uno Stato contraente. </a:t>
            </a:r>
            <a:endParaRPr lang="en-GB"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296408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8ED2B-B201-DBF3-4AAF-5E8E340FBB14}"/>
              </a:ext>
            </a:extLst>
          </p:cNvPr>
          <p:cNvSpPr>
            <a:spLocks noGrp="1"/>
          </p:cNvSpPr>
          <p:nvPr>
            <p:ph type="title"/>
          </p:nvPr>
        </p:nvSpPr>
        <p:spPr>
          <a:xfrm>
            <a:off x="557992" y="1987914"/>
            <a:ext cx="8229600" cy="1167672"/>
          </a:xfrm>
        </p:spPr>
        <p:txBody>
          <a:bodyPr>
            <a:noAutofit/>
          </a:bodyPr>
          <a:lstStyle/>
          <a:p>
            <a:r>
              <a:rPr lang="it-IT" sz="2800" dirty="0">
                <a:effectLst>
                  <a:outerShdw blurRad="38100" dist="38100" dir="2700000" algn="tl">
                    <a:srgbClr val="000000">
                      <a:alpha val="43137"/>
                    </a:srgbClr>
                  </a:outerShdw>
                </a:effectLst>
              </a:rPr>
              <a:t>La convenzione di Nicosia del Consiglio d’Europa del 2017 </a:t>
            </a:r>
            <a:r>
              <a:rPr lang="it-IT" sz="2400" dirty="0">
                <a:effectLst>
                  <a:outerShdw blurRad="38100" dist="38100" dir="2700000" algn="tl">
                    <a:srgbClr val="000000">
                      <a:alpha val="43137"/>
                    </a:srgbClr>
                  </a:outerShdw>
                </a:effectLst>
              </a:rPr>
              <a:t>(la legge 9 Marzo 2022 n.22, recante «Disposizioni in materia di reati contro il patrimonio culturale»</a:t>
            </a:r>
          </a:p>
        </p:txBody>
      </p:sp>
      <p:sp>
        <p:nvSpPr>
          <p:cNvPr id="4" name="TextBox 3">
            <a:extLst>
              <a:ext uri="{FF2B5EF4-FFF2-40B4-BE49-F238E27FC236}">
                <a16:creationId xmlns:a16="http://schemas.microsoft.com/office/drawing/2014/main" id="{C5EE91A0-BA6D-F940-12BD-74520B7CE1B5}"/>
              </a:ext>
            </a:extLst>
          </p:cNvPr>
          <p:cNvSpPr txBox="1"/>
          <p:nvPr/>
        </p:nvSpPr>
        <p:spPr>
          <a:xfrm>
            <a:off x="201584" y="3353494"/>
            <a:ext cx="8942416" cy="1569660"/>
          </a:xfrm>
          <a:prstGeom prst="rect">
            <a:avLst/>
          </a:prstGeom>
          <a:noFill/>
        </p:spPr>
        <p:txBody>
          <a:bodyPr wrap="square">
            <a:spAutoFit/>
          </a:bodyPr>
          <a:lstStyle/>
          <a:p>
            <a:pPr algn="just"/>
            <a:r>
              <a:rPr lang="it-IT" sz="1200" dirty="0">
                <a:effectLst>
                  <a:outerShdw blurRad="38100" dist="38100" dir="2700000" algn="tl">
                    <a:srgbClr val="000000">
                      <a:alpha val="43137"/>
                    </a:srgbClr>
                  </a:outerShdw>
                </a:effectLst>
              </a:rPr>
              <a:t>Il 19 maggio 2017 veniva adottata a Nicosia la convenzione finalizzata a promuovere e rafforzare la cooperazione nazionale e internazionale nella lotta contro i reati riguardanti i beni culturali. </a:t>
            </a:r>
          </a:p>
          <a:p>
            <a:pPr algn="just"/>
            <a:endParaRPr lang="it-IT" sz="1200" dirty="0">
              <a:effectLst>
                <a:outerShdw blurRad="38100" dist="38100" dir="2700000" algn="tl">
                  <a:srgbClr val="000000">
                    <a:alpha val="43137"/>
                  </a:srgbClr>
                </a:outerShdw>
              </a:effectLst>
            </a:endParaRPr>
          </a:p>
          <a:p>
            <a:pPr algn="just"/>
            <a:r>
              <a:rPr lang="it-IT" sz="1200" dirty="0">
                <a:effectLst>
                  <a:outerShdw blurRad="38100" dist="38100" dir="2700000" algn="tl">
                    <a:srgbClr val="000000">
                      <a:alpha val="43137"/>
                    </a:srgbClr>
                  </a:outerShdw>
                </a:effectLst>
              </a:rPr>
              <a:t>La convenzione, la cui autorizzazione alla ratifica è avvenuta con legge n. 6 del 21 gennaio 2022 recante «Ratifica ed esecuzione della Convenzione del Consiglio d'Europa sulle infrazioni relative ai beni culturali», è “figlia” dell'omonima convenzione di Delfi del 1985 - mai attuata perché non sottoscritta da un numero sufficiente di Stati – e delle risoluzioni del Consiglio di sicurezza delle Nazioni Unite (tra le quali, la n. 2199 del 2015 e la n. 2347 del 2017) che hanno condannato il traffico illecito di opere d'arte specialmente quando collegato al finanziamento del terrorismo.</a:t>
            </a:r>
            <a:endParaRPr lang="en-GB" sz="1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934589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650307B-9E9A-6A0F-71AD-C288CE5C8916}"/>
              </a:ext>
            </a:extLst>
          </p:cNvPr>
          <p:cNvSpPr>
            <a:spLocks noGrp="1"/>
          </p:cNvSpPr>
          <p:nvPr>
            <p:ph type="title"/>
          </p:nvPr>
        </p:nvSpPr>
        <p:spPr/>
        <p:txBody>
          <a:bodyPr>
            <a:noAutofit/>
          </a:bodyPr>
          <a:lstStyle/>
          <a:p>
            <a:pPr algn="just"/>
            <a:br>
              <a:rPr lang="it-IT" sz="2000" dirty="0"/>
            </a:br>
            <a:br>
              <a:rPr lang="it-IT" sz="2000" dirty="0"/>
            </a:br>
            <a:br>
              <a:rPr lang="it-IT" sz="2000" dirty="0"/>
            </a:br>
            <a:br>
              <a:rPr lang="it-IT" sz="2000" dirty="0"/>
            </a:br>
            <a:br>
              <a:rPr lang="it-IT" sz="2000" dirty="0"/>
            </a:br>
            <a:br>
              <a:rPr lang="it-IT" sz="2000" dirty="0"/>
            </a:br>
            <a:br>
              <a:rPr lang="it-IT" sz="2000" dirty="0"/>
            </a:br>
            <a:br>
              <a:rPr lang="it-IT" sz="2000" dirty="0"/>
            </a:br>
            <a:br>
              <a:rPr lang="it-IT" sz="2000" dirty="0"/>
            </a:br>
            <a:br>
              <a:rPr lang="it-IT" sz="2000" dirty="0"/>
            </a:br>
            <a:r>
              <a:rPr lang="it-IT" sz="2000" dirty="0"/>
              <a:t>La riforma del codice penale – attraverso l’introduzione di un apposito titolo dedicato ai delitti contro il patrimonio culturale – </a:t>
            </a:r>
            <a:r>
              <a:rPr lang="it-IT" sz="2000" b="1" dirty="0"/>
              <a:t>ha rafforzato i principi fissati nell’articolo 9 della Costituzione,</a:t>
            </a:r>
            <a:r>
              <a:rPr lang="it-IT" sz="2000" dirty="0"/>
              <a:t> secondo cui la Repubblica tutela il paesaggio e il patrimonio storico e artistico della Nazione.</a:t>
            </a:r>
            <a:br>
              <a:rPr lang="it-IT" sz="2000" dirty="0"/>
            </a:br>
            <a:br>
              <a:rPr lang="it-IT" sz="2000" dirty="0"/>
            </a:br>
            <a:r>
              <a:rPr lang="it-IT" sz="2000" dirty="0"/>
              <a:t>La normativa ha dato autonoma rilevanza penale ai reati contro il patrimonio culturale, introducendo nel </a:t>
            </a:r>
            <a:r>
              <a:rPr lang="it-IT" sz="2000" b="1" dirty="0"/>
              <a:t>codice penale il titolo VIII-bis «Dei delitti contro il patrimonio culturale»</a:t>
            </a:r>
            <a:r>
              <a:rPr lang="it-IT" sz="2000" dirty="0"/>
              <a:t>, parte dei quali di nuova previsione (si pensi al reato di importazione illecita) ed altri corrispondenti alle figure delittuose prima collocate nel d.lgs. 22 gennaio 2004, n. 42 “Codice dei beni culturali e del paesaggio”, che pertanto sono state abrogate (vedi  reati dagli artt. 518 bis a </a:t>
            </a:r>
            <a:r>
              <a:rPr lang="it-IT" sz="2000" dirty="0" err="1"/>
              <a:t>a</a:t>
            </a:r>
            <a:r>
              <a:rPr lang="it-IT" sz="2000" dirty="0"/>
              <a:t> 518 </a:t>
            </a:r>
            <a:r>
              <a:rPr lang="it-IT" sz="2000" dirty="0" err="1"/>
              <a:t>undevicies</a:t>
            </a:r>
            <a:r>
              <a:rPr lang="it-IT" sz="2000" dirty="0"/>
              <a:t>). </a:t>
            </a:r>
            <a:br>
              <a:rPr lang="it-IT" sz="2000" dirty="0"/>
            </a:br>
            <a:endParaRPr lang="it-IT" sz="2000" dirty="0"/>
          </a:p>
        </p:txBody>
      </p:sp>
    </p:spTree>
    <p:extLst>
      <p:ext uri="{BB962C8B-B14F-4D97-AF65-F5344CB8AC3E}">
        <p14:creationId xmlns:p14="http://schemas.microsoft.com/office/powerpoint/2010/main" val="2434884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C4DA46D-F979-C052-21A5-B64E000B96CF}"/>
              </a:ext>
            </a:extLst>
          </p:cNvPr>
          <p:cNvSpPr txBox="1"/>
          <p:nvPr/>
        </p:nvSpPr>
        <p:spPr>
          <a:xfrm>
            <a:off x="61732" y="2064152"/>
            <a:ext cx="8777468" cy="2685351"/>
          </a:xfrm>
          <a:prstGeom prst="rect">
            <a:avLst/>
          </a:prstGeom>
          <a:noFill/>
        </p:spPr>
        <p:txBody>
          <a:bodyPr wrap="square">
            <a:spAutoFit/>
          </a:bodyPr>
          <a:lstStyle/>
          <a:p>
            <a:pPr algn="just"/>
            <a:endParaRPr lang="it-IT" dirty="0"/>
          </a:p>
          <a:p>
            <a:pPr algn="just"/>
            <a:r>
              <a:rPr lang="it-IT" dirty="0"/>
              <a:t>Si applica ai reati puniti con la pena della reclusione maggiore di anni 4, connotati dalla transnazionalità, dunque anche di traffico internazionale di beni culturali e consente (art. 18) di:</a:t>
            </a:r>
          </a:p>
          <a:p>
            <a:pPr>
              <a:buFont typeface="Arial" panose="020B0604020202020204" pitchFamily="34" charset="0"/>
              <a:buChar char="•"/>
            </a:pPr>
            <a:r>
              <a:rPr lang="it-IT" dirty="0"/>
              <a:t>Eseguire perquisizioni e sequestri probatori; </a:t>
            </a:r>
          </a:p>
          <a:p>
            <a:pPr>
              <a:buFont typeface="Arial" panose="020B0604020202020204" pitchFamily="34" charset="0"/>
              <a:buChar char="•"/>
            </a:pPr>
            <a:r>
              <a:rPr lang="it-IT" dirty="0"/>
              <a:t>Eseguire il sequestro conservativo; </a:t>
            </a:r>
          </a:p>
          <a:p>
            <a:pPr>
              <a:buFont typeface="Arial" panose="020B0604020202020204" pitchFamily="34" charset="0"/>
              <a:buChar char="•"/>
            </a:pPr>
            <a:r>
              <a:rPr lang="it-IT" dirty="0"/>
              <a:t>Esaminare oggetti e luoghi; </a:t>
            </a:r>
          </a:p>
          <a:p>
            <a:pPr>
              <a:buFont typeface="Arial" panose="020B0604020202020204" pitchFamily="34" charset="0"/>
              <a:buChar char="•"/>
            </a:pPr>
            <a:r>
              <a:rPr lang="it-IT" dirty="0"/>
              <a:t>Acquisire informazioni, prove documentali e perizie tecniche; </a:t>
            </a:r>
          </a:p>
          <a:p>
            <a:pPr>
              <a:buFont typeface="Arial" panose="020B0604020202020204" pitchFamily="34" charset="0"/>
              <a:buChar char="•"/>
            </a:pPr>
            <a:r>
              <a:rPr lang="it-IT" dirty="0"/>
              <a:t>Identificare o rintracciare proventi di reato, proprietà, strumenti o altro, ai fini probatori; </a:t>
            </a:r>
          </a:p>
          <a:p>
            <a:pPr>
              <a:buFont typeface="Arial" panose="020B0604020202020204" pitchFamily="34" charset="0"/>
              <a:buChar char="•"/>
            </a:pPr>
            <a:r>
              <a:rPr lang="it-IT" dirty="0"/>
              <a:t>Scambiare informazioni spontanee ai fini dell’apertura di procedimenti penali (art. 18 co. 4 e art. 78 disp. Att. c.p.p.). </a:t>
            </a:r>
          </a:p>
          <a:p>
            <a:pPr>
              <a:buFont typeface="Arial" panose="020B0604020202020204" pitchFamily="34" charset="0"/>
              <a:buChar char="•"/>
            </a:pPr>
            <a:r>
              <a:rPr lang="it-IT" dirty="0"/>
              <a:t>Costituire squadre investigative comuni (art. 19) </a:t>
            </a:r>
          </a:p>
          <a:p>
            <a:pPr>
              <a:buFont typeface="Arial" panose="020B0604020202020204" pitchFamily="34" charset="0"/>
              <a:buChar char="•"/>
            </a:pPr>
            <a:r>
              <a:rPr lang="it-IT" dirty="0"/>
              <a:t>Effettuare il sequestro e la confisca per equivalente dei proventi del reato (artt. 12 e 13).</a:t>
            </a:r>
          </a:p>
        </p:txBody>
      </p:sp>
      <p:sp>
        <p:nvSpPr>
          <p:cNvPr id="7" name="TextBox 6">
            <a:extLst>
              <a:ext uri="{FF2B5EF4-FFF2-40B4-BE49-F238E27FC236}">
                <a16:creationId xmlns:a16="http://schemas.microsoft.com/office/drawing/2014/main" id="{EA8B17C2-3FE9-9C0D-D17F-D40972177F45}"/>
              </a:ext>
            </a:extLst>
          </p:cNvPr>
          <p:cNvSpPr txBox="1"/>
          <p:nvPr/>
        </p:nvSpPr>
        <p:spPr>
          <a:xfrm>
            <a:off x="2175782" y="248940"/>
            <a:ext cx="5573468" cy="1200329"/>
          </a:xfrm>
          <a:prstGeom prst="rect">
            <a:avLst/>
          </a:prstGeom>
          <a:noFill/>
        </p:spPr>
        <p:txBody>
          <a:bodyPr wrap="square">
            <a:spAutoFit/>
          </a:bodyPr>
          <a:lstStyle/>
          <a:p>
            <a:r>
              <a:rPr lang="it-IT" sz="1800" b="1" dirty="0"/>
              <a:t>La Convenzione e Protocolli delle Nazioni Unite di Palermo contro il crimine organizzato transnazionale, adottata da 190 paesi, ratificata con L. n. 146/2006</a:t>
            </a:r>
            <a:endParaRPr lang="it-IT" sz="1800" dirty="0"/>
          </a:p>
        </p:txBody>
      </p:sp>
    </p:spTree>
    <p:extLst>
      <p:ext uri="{BB962C8B-B14F-4D97-AF65-F5344CB8AC3E}">
        <p14:creationId xmlns:p14="http://schemas.microsoft.com/office/powerpoint/2010/main" val="16964019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1A52E-2A36-E965-3F36-5ED84EA5403E}"/>
              </a:ext>
            </a:extLst>
          </p:cNvPr>
          <p:cNvSpPr>
            <a:spLocks noGrp="1"/>
          </p:cNvSpPr>
          <p:nvPr>
            <p:ph type="title"/>
          </p:nvPr>
        </p:nvSpPr>
        <p:spPr>
          <a:xfrm>
            <a:off x="1288472" y="461579"/>
            <a:ext cx="8229600" cy="567598"/>
          </a:xfrm>
        </p:spPr>
        <p:txBody>
          <a:bodyPr>
            <a:normAutofit fontScale="90000"/>
          </a:bodyPr>
          <a:lstStyle/>
          <a:p>
            <a:r>
              <a:rPr lang="it-IT" sz="3600" dirty="0">
                <a:effectLst>
                  <a:outerShdw blurRad="38100" dist="38100" dir="2700000" algn="tl">
                    <a:srgbClr val="000000">
                      <a:alpha val="43137"/>
                    </a:srgbClr>
                  </a:outerShdw>
                </a:effectLst>
              </a:rPr>
              <a:t>Il quadro europeo</a:t>
            </a:r>
          </a:p>
        </p:txBody>
      </p:sp>
      <p:sp>
        <p:nvSpPr>
          <p:cNvPr id="10" name="TextBox 9">
            <a:extLst>
              <a:ext uri="{FF2B5EF4-FFF2-40B4-BE49-F238E27FC236}">
                <a16:creationId xmlns:a16="http://schemas.microsoft.com/office/drawing/2014/main" id="{8A6E9E01-E854-31FF-EE6A-5498712AAB7A}"/>
              </a:ext>
            </a:extLst>
          </p:cNvPr>
          <p:cNvSpPr txBox="1"/>
          <p:nvPr/>
        </p:nvSpPr>
        <p:spPr>
          <a:xfrm>
            <a:off x="939151" y="2910271"/>
            <a:ext cx="7638545" cy="524503"/>
          </a:xfrm>
          <a:prstGeom prst="rect">
            <a:avLst/>
          </a:prstGeom>
          <a:noFill/>
        </p:spPr>
        <p:txBody>
          <a:bodyPr wrap="square">
            <a:spAutoFit/>
          </a:bodyPr>
          <a:lstStyle/>
          <a:p>
            <a:r>
              <a:rPr lang="it-IT" dirty="0">
                <a:effectLst>
                  <a:outerShdw blurRad="38100" dist="38100" dir="2700000" algn="tl">
                    <a:srgbClr val="000000">
                      <a:alpha val="43137"/>
                    </a:srgbClr>
                  </a:outerShdw>
                </a:effectLst>
              </a:rPr>
              <a:t>Il Regolamento 116/2009 riguardante  L’ esportazione dei beni culturali dal territorio dell’Unione europea</a:t>
            </a:r>
          </a:p>
        </p:txBody>
      </p:sp>
      <p:sp>
        <p:nvSpPr>
          <p:cNvPr id="11" name="Arrow: Right 10">
            <a:extLst>
              <a:ext uri="{FF2B5EF4-FFF2-40B4-BE49-F238E27FC236}">
                <a16:creationId xmlns:a16="http://schemas.microsoft.com/office/drawing/2014/main" id="{D274AB18-31DB-0A96-F629-93F1197C1976}"/>
              </a:ext>
            </a:extLst>
          </p:cNvPr>
          <p:cNvSpPr/>
          <p:nvPr/>
        </p:nvSpPr>
        <p:spPr>
          <a:xfrm>
            <a:off x="566304" y="3172522"/>
            <a:ext cx="204108"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TextBox 14">
            <a:extLst>
              <a:ext uri="{FF2B5EF4-FFF2-40B4-BE49-F238E27FC236}">
                <a16:creationId xmlns:a16="http://schemas.microsoft.com/office/drawing/2014/main" id="{184F1598-1B24-9553-0573-604548B287DD}"/>
              </a:ext>
            </a:extLst>
          </p:cNvPr>
          <p:cNvSpPr txBox="1"/>
          <p:nvPr/>
        </p:nvSpPr>
        <p:spPr>
          <a:xfrm>
            <a:off x="711777" y="3496382"/>
            <a:ext cx="8205479" cy="308418"/>
          </a:xfrm>
          <a:prstGeom prst="rect">
            <a:avLst/>
          </a:prstGeom>
          <a:noFill/>
        </p:spPr>
        <p:txBody>
          <a:bodyPr wrap="square">
            <a:spAutoFit/>
          </a:bodyPr>
          <a:lstStyle/>
          <a:p>
            <a:r>
              <a:rPr lang="it-IT" dirty="0"/>
              <a:t>      </a:t>
            </a:r>
            <a:r>
              <a:rPr lang="it-IT" dirty="0">
                <a:effectLst>
                  <a:outerShdw blurRad="38100" dist="38100" dir="2700000" algn="tl">
                    <a:srgbClr val="000000">
                      <a:alpha val="43137"/>
                    </a:srgbClr>
                  </a:outerShdw>
                </a:effectLst>
              </a:rPr>
              <a:t>La Direttiva 2014/60/UE concernente la restituzione dei beni culturali illecitamente sottratti</a:t>
            </a:r>
          </a:p>
        </p:txBody>
      </p:sp>
      <p:sp>
        <p:nvSpPr>
          <p:cNvPr id="16" name="Arrow: Right 15">
            <a:extLst>
              <a:ext uri="{FF2B5EF4-FFF2-40B4-BE49-F238E27FC236}">
                <a16:creationId xmlns:a16="http://schemas.microsoft.com/office/drawing/2014/main" id="{498D28A5-7144-4017-279C-F9499A899E02}"/>
              </a:ext>
            </a:extLst>
          </p:cNvPr>
          <p:cNvSpPr/>
          <p:nvPr/>
        </p:nvSpPr>
        <p:spPr>
          <a:xfrm>
            <a:off x="566304" y="3649875"/>
            <a:ext cx="204108"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TextBox 3">
            <a:extLst>
              <a:ext uri="{FF2B5EF4-FFF2-40B4-BE49-F238E27FC236}">
                <a16:creationId xmlns:a16="http://schemas.microsoft.com/office/drawing/2014/main" id="{9D43F9E5-CAB6-3C29-7300-3AE00FE0AB1A}"/>
              </a:ext>
            </a:extLst>
          </p:cNvPr>
          <p:cNvSpPr txBox="1"/>
          <p:nvPr/>
        </p:nvSpPr>
        <p:spPr>
          <a:xfrm>
            <a:off x="939151" y="3974718"/>
            <a:ext cx="6279226" cy="308418"/>
          </a:xfrm>
          <a:prstGeom prst="rect">
            <a:avLst/>
          </a:prstGeom>
          <a:noFill/>
        </p:spPr>
        <p:txBody>
          <a:bodyPr wrap="square">
            <a:spAutoFit/>
          </a:bodyPr>
          <a:lstStyle/>
          <a:p>
            <a:r>
              <a:rPr lang="it-IT" dirty="0">
                <a:effectLst>
                  <a:outerShdw blurRad="38100" dist="38100" dir="2700000" algn="tl">
                    <a:srgbClr val="000000">
                      <a:alpha val="43137"/>
                    </a:srgbClr>
                  </a:outerShdw>
                </a:effectLst>
              </a:rPr>
              <a:t>L’applicazione del Regolamento UE 2018/1805 nella materia dei beni culturali. </a:t>
            </a:r>
            <a:endParaRPr lang="en-GB" dirty="0">
              <a:effectLst>
                <a:outerShdw blurRad="38100" dist="38100" dir="2700000" algn="tl">
                  <a:srgbClr val="000000">
                    <a:alpha val="43137"/>
                  </a:srgbClr>
                </a:outerShdw>
              </a:effectLst>
            </a:endParaRPr>
          </a:p>
        </p:txBody>
      </p:sp>
      <p:sp>
        <p:nvSpPr>
          <p:cNvPr id="7" name="TextBox 6">
            <a:extLst>
              <a:ext uri="{FF2B5EF4-FFF2-40B4-BE49-F238E27FC236}">
                <a16:creationId xmlns:a16="http://schemas.microsoft.com/office/drawing/2014/main" id="{B83F3793-73C8-6C2E-B2A2-C05B8A729C84}"/>
              </a:ext>
            </a:extLst>
          </p:cNvPr>
          <p:cNvSpPr txBox="1"/>
          <p:nvPr/>
        </p:nvSpPr>
        <p:spPr>
          <a:xfrm>
            <a:off x="770412" y="1475263"/>
            <a:ext cx="8070174" cy="1388842"/>
          </a:xfrm>
          <a:prstGeom prst="rect">
            <a:avLst/>
          </a:prstGeom>
          <a:noFill/>
        </p:spPr>
        <p:txBody>
          <a:bodyPr wrap="square">
            <a:spAutoFit/>
          </a:bodyPr>
          <a:lstStyle/>
          <a:p>
            <a:pPr algn="just"/>
            <a:r>
              <a:rPr lang="it-IT" dirty="0">
                <a:effectLst>
                  <a:outerShdw blurRad="38100" dist="38100" dir="2700000" algn="tl">
                    <a:srgbClr val="000000">
                      <a:alpha val="43137"/>
                    </a:srgbClr>
                  </a:outerShdw>
                </a:effectLst>
              </a:rPr>
              <a:t>I</a:t>
            </a:r>
          </a:p>
          <a:p>
            <a:pPr algn="just"/>
            <a:endParaRPr lang="it-IT" dirty="0">
              <a:effectLst>
                <a:outerShdw blurRad="38100" dist="38100" dir="2700000" algn="tl">
                  <a:srgbClr val="000000">
                    <a:alpha val="43137"/>
                  </a:srgbClr>
                </a:outerShdw>
              </a:effectLst>
            </a:endParaRPr>
          </a:p>
          <a:p>
            <a:pPr algn="just"/>
            <a:r>
              <a:rPr lang="it-IT" dirty="0">
                <a:effectLst>
                  <a:outerShdw blurRad="38100" dist="38100" dir="2700000" algn="tl">
                    <a:srgbClr val="000000">
                      <a:alpha val="43137"/>
                    </a:srgbClr>
                  </a:outerShdw>
                </a:effectLst>
              </a:rPr>
              <a:t>In ambito culturale vige la cosiddetta “eccezione di </a:t>
            </a:r>
            <a:r>
              <a:rPr lang="it-IT" dirty="0" err="1">
                <a:effectLst>
                  <a:outerShdw blurRad="38100" dist="38100" dir="2700000" algn="tl">
                    <a:srgbClr val="000000">
                      <a:alpha val="43137"/>
                    </a:srgbClr>
                  </a:outerShdw>
                </a:effectLst>
              </a:rPr>
              <a:t>culturalità</a:t>
            </a:r>
            <a:r>
              <a:rPr lang="it-IT" dirty="0">
                <a:effectLst>
                  <a:outerShdw blurRad="38100" dist="38100" dir="2700000" algn="tl">
                    <a:srgbClr val="000000">
                      <a:alpha val="43137"/>
                    </a:srgbClr>
                  </a:outerShdw>
                </a:effectLst>
              </a:rPr>
              <a:t>”. Infatti, ai sensi dell'articolo 36 del TFUE[1] (l’ex articolo 30 del TCE), le pertinenti disposizioni sulla libera circolazione delle merci lasciano impregiudicati i divieti o le restrizioni all'importazione, all'esportazione e al transito, giustificati, tra l’altro, da motivi di protezione del patrimonio artistico, storico o archeologico nazionale</a:t>
            </a:r>
            <a:endParaRPr lang="en-GB" dirty="0">
              <a:effectLst>
                <a:outerShdw blurRad="38100" dist="38100" dir="2700000" algn="tl">
                  <a:srgbClr val="000000">
                    <a:alpha val="43137"/>
                  </a:srgbClr>
                </a:outerShdw>
              </a:effectLst>
            </a:endParaRPr>
          </a:p>
        </p:txBody>
      </p:sp>
      <p:sp>
        <p:nvSpPr>
          <p:cNvPr id="3" name="Arrow: Right 2">
            <a:extLst>
              <a:ext uri="{FF2B5EF4-FFF2-40B4-BE49-F238E27FC236}">
                <a16:creationId xmlns:a16="http://schemas.microsoft.com/office/drawing/2014/main" id="{28C034A9-32A7-ECDA-7CE5-C65781116F73}"/>
              </a:ext>
            </a:extLst>
          </p:cNvPr>
          <p:cNvSpPr/>
          <p:nvPr/>
        </p:nvSpPr>
        <p:spPr>
          <a:xfrm>
            <a:off x="547007" y="4169892"/>
            <a:ext cx="204108"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5227028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38DDD-D81D-19C9-6D27-1DAD1DA16247}"/>
              </a:ext>
            </a:extLst>
          </p:cNvPr>
          <p:cNvSpPr>
            <a:spLocks noGrp="1"/>
          </p:cNvSpPr>
          <p:nvPr>
            <p:ph type="title"/>
          </p:nvPr>
        </p:nvSpPr>
        <p:spPr>
          <a:xfrm>
            <a:off x="473825" y="1827635"/>
            <a:ext cx="8568418" cy="1119227"/>
          </a:xfrm>
        </p:spPr>
        <p:txBody>
          <a:bodyPr>
            <a:noAutofit/>
          </a:bodyPr>
          <a:lstStyle/>
          <a:p>
            <a:r>
              <a:rPr lang="it-IT" sz="2400" dirty="0">
                <a:effectLst>
                  <a:outerShdw blurRad="38100" dist="38100" dir="2700000" algn="tl">
                    <a:srgbClr val="000000">
                      <a:alpha val="43137"/>
                    </a:srgbClr>
                  </a:outerShdw>
                </a:effectLst>
                <a:latin typeface="+mn-lt"/>
              </a:rPr>
              <a:t>L’ esportazione dei beni culturali dal territorio dell’Unione europea il regolamento (CE) 116/2009</a:t>
            </a:r>
            <a:br>
              <a:rPr lang="it-IT" sz="3200" dirty="0">
                <a:effectLst>
                  <a:outerShdw blurRad="38100" dist="38100" dir="2700000" algn="tl">
                    <a:srgbClr val="000000">
                      <a:alpha val="43137"/>
                    </a:srgbClr>
                  </a:outerShdw>
                </a:effectLst>
              </a:rPr>
            </a:br>
            <a:endParaRPr lang="it-IT" sz="3200" dirty="0">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ED95C9DC-347B-4EEA-9BF8-3D0BE4ADECCF}"/>
              </a:ext>
            </a:extLst>
          </p:cNvPr>
          <p:cNvSpPr txBox="1"/>
          <p:nvPr/>
        </p:nvSpPr>
        <p:spPr>
          <a:xfrm>
            <a:off x="234910" y="3144700"/>
            <a:ext cx="8807333" cy="1323439"/>
          </a:xfrm>
          <a:prstGeom prst="rect">
            <a:avLst/>
          </a:prstGeom>
          <a:noFill/>
        </p:spPr>
        <p:txBody>
          <a:bodyPr wrap="square">
            <a:spAutoFit/>
          </a:bodyPr>
          <a:lstStyle/>
          <a:p>
            <a:pPr algn="just"/>
            <a:r>
              <a:rPr lang="it-IT" sz="1600" dirty="0">
                <a:effectLst>
                  <a:outerShdw blurRad="38100" dist="38100" dir="2700000" algn="tl">
                    <a:srgbClr val="000000">
                      <a:alpha val="43137"/>
                    </a:srgbClr>
                  </a:outerShdw>
                </a:effectLst>
              </a:rPr>
              <a:t>Il regolamento (CE) 116/2009 ha disposto che l’esportazione di beni culturali al di fuori del territorio della Comunità (ora Unione europea) sia subordinata alla presentazione di una licenza di esportazione uguale per ogni paese membro.</a:t>
            </a:r>
          </a:p>
          <a:p>
            <a:pPr algn="just"/>
            <a:endParaRPr lang="it-IT" sz="1600" dirty="0">
              <a:effectLst>
                <a:outerShdw blurRad="38100" dist="38100" dir="2700000" algn="tl">
                  <a:srgbClr val="000000">
                    <a:alpha val="43137"/>
                  </a:srgbClr>
                </a:outerShdw>
              </a:effectLst>
            </a:endParaRPr>
          </a:p>
          <a:p>
            <a:pPr algn="just"/>
            <a:r>
              <a:rPr lang="it-IT" sz="1600" dirty="0">
                <a:effectLst>
                  <a:outerShdw blurRad="38100" dist="38100" dir="2700000" algn="tl">
                    <a:srgbClr val="000000">
                      <a:alpha val="43137"/>
                    </a:srgbClr>
                  </a:outerShdw>
                </a:effectLst>
              </a:rPr>
              <a:t>Ratio: controlli uniformi alle frontiere</a:t>
            </a:r>
            <a:endParaRPr lang="en-GB" sz="1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501615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0177A-4CAE-46CB-1BB8-AB5DE3CDC587}"/>
              </a:ext>
            </a:extLst>
          </p:cNvPr>
          <p:cNvSpPr>
            <a:spLocks noGrp="1"/>
          </p:cNvSpPr>
          <p:nvPr>
            <p:ph type="title"/>
          </p:nvPr>
        </p:nvSpPr>
        <p:spPr>
          <a:xfrm>
            <a:off x="465364" y="1933586"/>
            <a:ext cx="8213271" cy="859490"/>
          </a:xfrm>
        </p:spPr>
        <p:txBody>
          <a:bodyPr>
            <a:normAutofit fontScale="90000"/>
          </a:bodyPr>
          <a:lstStyle/>
          <a:p>
            <a:r>
              <a:rPr lang="it-IT" sz="3600" dirty="0">
                <a:effectLst>
                  <a:outerShdw blurRad="38100" dist="38100" dir="2700000" algn="tl">
                    <a:srgbClr val="000000">
                      <a:alpha val="43137"/>
                    </a:srgbClr>
                  </a:outerShdw>
                </a:effectLst>
                <a:latin typeface="+mn-lt"/>
              </a:rPr>
              <a:t>La restituzione dei beni culturali illecitamente sottratti:  la Direttiva 2014/60/UE</a:t>
            </a:r>
            <a:endParaRPr lang="it-IT" sz="3600" dirty="0">
              <a:latin typeface="+mn-lt"/>
            </a:endParaRPr>
          </a:p>
        </p:txBody>
      </p:sp>
      <p:sp>
        <p:nvSpPr>
          <p:cNvPr id="4" name="TextBox 3">
            <a:extLst>
              <a:ext uri="{FF2B5EF4-FFF2-40B4-BE49-F238E27FC236}">
                <a16:creationId xmlns:a16="http://schemas.microsoft.com/office/drawing/2014/main" id="{CC965FF7-05E2-AF53-1015-AF868259E45C}"/>
              </a:ext>
            </a:extLst>
          </p:cNvPr>
          <p:cNvSpPr txBox="1"/>
          <p:nvPr/>
        </p:nvSpPr>
        <p:spPr>
          <a:xfrm>
            <a:off x="153786" y="3455585"/>
            <a:ext cx="8990214" cy="1172757"/>
          </a:xfrm>
          <a:prstGeom prst="rect">
            <a:avLst/>
          </a:prstGeom>
          <a:noFill/>
        </p:spPr>
        <p:txBody>
          <a:bodyPr wrap="square">
            <a:spAutoFit/>
          </a:bodyPr>
          <a:lstStyle/>
          <a:p>
            <a:pPr algn="just"/>
            <a:r>
              <a:rPr lang="it-IT" dirty="0">
                <a:effectLst>
                  <a:outerShdw blurRad="38100" dist="38100" dir="2700000" algn="tl">
                    <a:srgbClr val="000000">
                      <a:alpha val="43137"/>
                    </a:srgbClr>
                  </a:outerShdw>
                </a:effectLst>
              </a:rPr>
              <a:t>In base alla direttiva 2014/60/UE, si considera uscito illecitamente dal territorio di uno Stato membro, ai sensi dell'art. 2, un bene "a) uscito dal territorio di uno Stato membro in a1) violazione delle norme di detto Stato membro sulla protezione del patrimonio nazionale  oppure a2) in violazione del regolamento (CE) n. 116/2009,  o b) non rientrato dopo la scadenza del termine fissato per una spedizione temporanea lecita o un bene che si trova in situazione di violazione di una delle altre condizioni di tale spedizione temporanea".</a:t>
            </a:r>
            <a:endParaRPr lang="en-GB"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768068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1458D-7AA7-C445-5054-B62B5C673E40}"/>
              </a:ext>
            </a:extLst>
          </p:cNvPr>
          <p:cNvSpPr>
            <a:spLocks noGrp="1"/>
          </p:cNvSpPr>
          <p:nvPr>
            <p:ph type="title"/>
          </p:nvPr>
        </p:nvSpPr>
        <p:spPr>
          <a:xfrm>
            <a:off x="45720" y="1853738"/>
            <a:ext cx="9098280" cy="2984270"/>
          </a:xfrm>
        </p:spPr>
        <p:txBody>
          <a:bodyPr>
            <a:noAutofit/>
          </a:bodyPr>
          <a:lstStyle/>
          <a:p>
            <a:r>
              <a:rPr lang="it-IT" sz="1800" dirty="0">
                <a:effectLst>
                  <a:outerShdw blurRad="38100" dist="38100" dir="2700000" algn="tl">
                    <a:srgbClr val="000000">
                      <a:alpha val="43137"/>
                    </a:srgbClr>
                  </a:outerShdw>
                </a:effectLst>
                <a:latin typeface="+mn-lt"/>
              </a:rPr>
              <a:t>La citata direttiva prevede due procedure volte al recupero dei beni culturali illecitamente</a:t>
            </a:r>
            <a:br>
              <a:rPr lang="it-IT" sz="1800" dirty="0">
                <a:effectLst>
                  <a:outerShdw blurRad="38100" dist="38100" dir="2700000" algn="tl">
                    <a:srgbClr val="000000">
                      <a:alpha val="43137"/>
                    </a:srgbClr>
                  </a:outerShdw>
                </a:effectLst>
                <a:latin typeface="+mn-lt"/>
              </a:rPr>
            </a:br>
            <a:r>
              <a:rPr lang="it-IT" sz="1800" dirty="0">
                <a:effectLst>
                  <a:outerShdw blurRad="38100" dist="38100" dir="2700000" algn="tl">
                    <a:srgbClr val="000000">
                      <a:alpha val="43137"/>
                    </a:srgbClr>
                  </a:outerShdw>
                </a:effectLst>
                <a:latin typeface="+mn-lt"/>
              </a:rPr>
              <a:t>sottratti: </a:t>
            </a:r>
            <a:br>
              <a:rPr lang="it-IT" sz="1800" dirty="0">
                <a:effectLst>
                  <a:outerShdw blurRad="38100" dist="38100" dir="2700000" algn="tl">
                    <a:srgbClr val="000000">
                      <a:alpha val="43137"/>
                    </a:srgbClr>
                  </a:outerShdw>
                </a:effectLst>
                <a:latin typeface="+mn-lt"/>
              </a:rPr>
            </a:br>
            <a:br>
              <a:rPr lang="it-IT" sz="1600" dirty="0">
                <a:effectLst>
                  <a:outerShdw blurRad="38100" dist="38100" dir="2700000" algn="tl">
                    <a:srgbClr val="000000">
                      <a:alpha val="43137"/>
                    </a:srgbClr>
                  </a:outerShdw>
                </a:effectLst>
                <a:latin typeface="+mn-lt"/>
              </a:rPr>
            </a:br>
            <a:br>
              <a:rPr lang="it-IT" sz="1600" dirty="0">
                <a:effectLst>
                  <a:outerShdw blurRad="38100" dist="38100" dir="2700000" algn="tl">
                    <a:srgbClr val="000000">
                      <a:alpha val="43137"/>
                    </a:srgbClr>
                  </a:outerShdw>
                </a:effectLst>
                <a:latin typeface="+mn-lt"/>
              </a:rPr>
            </a:br>
            <a:br>
              <a:rPr lang="it-IT" sz="1600" dirty="0">
                <a:effectLst>
                  <a:outerShdw blurRad="38100" dist="38100" dir="2700000" algn="tl">
                    <a:srgbClr val="000000">
                      <a:alpha val="43137"/>
                    </a:srgbClr>
                  </a:outerShdw>
                </a:effectLst>
                <a:latin typeface="+mn-lt"/>
              </a:rPr>
            </a:br>
            <a:r>
              <a:rPr lang="it-IT" sz="1600" dirty="0">
                <a:effectLst>
                  <a:outerShdw blurRad="38100" dist="38100" dir="2700000" algn="tl">
                    <a:srgbClr val="000000">
                      <a:alpha val="43137"/>
                    </a:srgbClr>
                  </a:outerShdw>
                </a:effectLst>
                <a:latin typeface="+mn-lt"/>
              </a:rPr>
              <a:t>a) art. 5(«Le autorità centrali degli Stati membri cooperano e promuovono la consultazione tra le autorità competenti degli Stati membri»), che disciplina la cosiddetta «collaborazione amministrativa»;</a:t>
            </a:r>
            <a:br>
              <a:rPr lang="it-IT" sz="1600" dirty="0">
                <a:effectLst>
                  <a:outerShdw blurRad="38100" dist="38100" dir="2700000" algn="tl">
                    <a:srgbClr val="000000">
                      <a:alpha val="43137"/>
                    </a:srgbClr>
                  </a:outerShdw>
                </a:effectLst>
                <a:latin typeface="+mn-lt"/>
              </a:rPr>
            </a:br>
            <a:br>
              <a:rPr lang="it-IT" sz="1600" dirty="0">
                <a:effectLst>
                  <a:outerShdw blurRad="38100" dist="38100" dir="2700000" algn="tl">
                    <a:srgbClr val="000000">
                      <a:alpha val="43137"/>
                    </a:srgbClr>
                  </a:outerShdw>
                </a:effectLst>
                <a:latin typeface="+mn-lt"/>
              </a:rPr>
            </a:br>
            <a:r>
              <a:rPr lang="it-IT" sz="1600" dirty="0">
                <a:effectLst>
                  <a:outerShdw blurRad="38100" dist="38100" dir="2700000" algn="tl">
                    <a:srgbClr val="000000">
                      <a:alpha val="43137"/>
                    </a:srgbClr>
                  </a:outerShdw>
                </a:effectLst>
                <a:latin typeface="+mn-lt"/>
              </a:rPr>
              <a:t>b) art. 6 («Lo Stato membro richiedente può proporre contro il possessore e, in mancanza di questo, contro il detentore, davanti al giudice competente dello Stato membro richiesto, l'azione di restituzione del bene culturale uscito illecitamente dal suo territorio») che disciplina il ricorso dello Stato richiedente presso un’autorità giudiziaria dello Stato richiesto, </a:t>
            </a:r>
            <a:endParaRPr lang="en-GB" sz="160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0963231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4483" y="1649897"/>
            <a:ext cx="8229600" cy="857250"/>
          </a:xfrm>
        </p:spPr>
        <p:txBody>
          <a:bodyPr>
            <a:normAutofit/>
          </a:bodyPr>
          <a:lstStyle/>
          <a:p>
            <a:r>
              <a:rPr lang="it-IT" sz="3200" dirty="0">
                <a:effectLst>
                  <a:outerShdw blurRad="38100" dist="38100" dir="2700000" algn="tl">
                    <a:srgbClr val="000000">
                      <a:alpha val="43137"/>
                    </a:srgbClr>
                  </a:outerShdw>
                </a:effectLst>
                <a:latin typeface="+mn-lt"/>
              </a:rPr>
              <a:t>Il canale amministrativo:</a:t>
            </a:r>
            <a:endParaRPr lang="en-GB" sz="3200" dirty="0">
              <a:effectLst>
                <a:outerShdw blurRad="38100" dist="38100" dir="2700000" algn="tl">
                  <a:srgbClr val="000000">
                    <a:alpha val="43137"/>
                  </a:srgbClr>
                </a:outerShdw>
              </a:effectLst>
              <a:latin typeface="+mn-lt"/>
            </a:endParaRPr>
          </a:p>
        </p:txBody>
      </p:sp>
      <p:sp>
        <p:nvSpPr>
          <p:cNvPr id="3" name="Content Placeholder 2"/>
          <p:cNvSpPr>
            <a:spLocks noGrp="1"/>
          </p:cNvSpPr>
          <p:nvPr>
            <p:ph sz="quarter" idx="10"/>
          </p:nvPr>
        </p:nvSpPr>
        <p:spPr>
          <a:xfrm>
            <a:off x="211975" y="2967644"/>
            <a:ext cx="8603673" cy="2655915"/>
          </a:xfrm>
        </p:spPr>
        <p:txBody>
          <a:bodyPr>
            <a:normAutofit/>
          </a:bodyPr>
          <a:lstStyle/>
          <a:p>
            <a:pPr marL="0" indent="0" algn="just">
              <a:buNone/>
            </a:pPr>
            <a:r>
              <a:rPr lang="it-IT" sz="2000" dirty="0">
                <a:effectLst>
                  <a:outerShdw blurRad="38100" dist="38100" dir="2700000" algn="tl">
                    <a:srgbClr val="000000">
                      <a:alpha val="43137"/>
                    </a:srgbClr>
                  </a:outerShdw>
                </a:effectLst>
              </a:rPr>
              <a:t>La Direttiva 2014/60/UE del Parlamento europeo e del Consiglio, del 15 maggio 2014, relativa alla restituzione dei beni culturali usciti illecitamente dal territorio di uno Stato membro e che modifica il regolamento (UE) n. 1024/2012 (GU L 159 del 28.5.2014, pag. 1) è stata recepita dall’ ordinamento con il D </a:t>
            </a:r>
            <a:r>
              <a:rPr lang="it-IT" sz="2000" dirty="0" err="1">
                <a:effectLst>
                  <a:outerShdw blurRad="38100" dist="38100" dir="2700000" algn="tl">
                    <a:srgbClr val="000000">
                      <a:alpha val="43137"/>
                    </a:srgbClr>
                  </a:outerShdw>
                </a:effectLst>
              </a:rPr>
              <a:t>L.vo</a:t>
            </a:r>
            <a:r>
              <a:rPr lang="it-IT" sz="2000" dirty="0">
                <a:effectLst>
                  <a:outerShdw blurRad="38100" dist="38100" dir="2700000" algn="tl">
                    <a:srgbClr val="000000">
                      <a:alpha val="43137"/>
                    </a:srgbClr>
                  </a:outerShdw>
                </a:effectLst>
              </a:rPr>
              <a:t> 7 gennaio 2016 n.2 che ha modificato il Testo Unico sulla tutela dei beni culturali e del paesaggio (D </a:t>
            </a:r>
            <a:r>
              <a:rPr lang="it-IT" sz="2000" dirty="0" err="1">
                <a:effectLst>
                  <a:outerShdw blurRad="38100" dist="38100" dir="2700000" algn="tl">
                    <a:srgbClr val="000000">
                      <a:alpha val="43137"/>
                    </a:srgbClr>
                  </a:outerShdw>
                </a:effectLst>
              </a:rPr>
              <a:t>L.vo</a:t>
            </a:r>
            <a:r>
              <a:rPr lang="it-IT" sz="2000" dirty="0">
                <a:effectLst>
                  <a:outerShdw blurRad="38100" dist="38100" dir="2700000" algn="tl">
                    <a:srgbClr val="000000">
                      <a:alpha val="43137"/>
                    </a:srgbClr>
                  </a:outerShdw>
                </a:effectLst>
              </a:rPr>
              <a:t> 22 gennaio 2004 n. 42).</a:t>
            </a:r>
            <a:endParaRPr lang="en-GB" sz="2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955408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3FA3029-43A3-E6E5-F676-E025EB2344B2}"/>
              </a:ext>
            </a:extLst>
          </p:cNvPr>
          <p:cNvSpPr txBox="1"/>
          <p:nvPr/>
        </p:nvSpPr>
        <p:spPr>
          <a:xfrm>
            <a:off x="381000" y="1768877"/>
            <a:ext cx="8505463" cy="3549690"/>
          </a:xfrm>
          <a:prstGeom prst="rect">
            <a:avLst/>
          </a:prstGeom>
          <a:noFill/>
        </p:spPr>
        <p:txBody>
          <a:bodyPr wrap="square">
            <a:spAutoFit/>
          </a:bodyPr>
          <a:lstStyle/>
          <a:p>
            <a:pPr marL="0" marR="0" lvl="0" indent="0" algn="just" defTabSz="713232" rtl="0" eaLnBrk="1" fontAlgn="auto" latinLnBrk="0" hangingPunct="1">
              <a:lnSpc>
                <a:spcPct val="100000"/>
              </a:lnSpc>
              <a:spcBef>
                <a:spcPts val="0"/>
              </a:spcBef>
              <a:spcAft>
                <a:spcPts val="0"/>
              </a:spcAft>
              <a:buClrTx/>
              <a:buSzTx/>
              <a:buFontTx/>
              <a:buNone/>
              <a:tabLst/>
              <a:defRPr/>
            </a:pPr>
            <a:endParaRPr kumimoji="0" lang="it-IT" sz="1404" b="0" i="0" u="none" strike="noStrike" kern="1200" cap="none" spc="0" normalizeH="0" baseline="0" noProof="0" dirty="0">
              <a:ln>
                <a:noFill/>
              </a:ln>
              <a:solidFill>
                <a:srgbClr val="2B4754"/>
              </a:solidFill>
              <a:effectLst/>
              <a:uLnTx/>
              <a:uFillTx/>
              <a:latin typeface="Cambria"/>
              <a:ea typeface="+mn-ea"/>
              <a:cs typeface="+mn-cs"/>
            </a:endParaRPr>
          </a:p>
          <a:p>
            <a:pPr algn="just"/>
            <a:r>
              <a:rPr lang="it-IT" dirty="0">
                <a:solidFill>
                  <a:srgbClr val="2B4754"/>
                </a:solidFill>
              </a:rPr>
              <a:t>La cooperazione amministrativa può avere per oggetto l’identificazione e la localizzazione del bene, nonché l’individuazione del possessore o del detentore, e la notificazione allo Stato membro interessato del ritrovamento di un bene illecitamente esportato dal suo territorio.</a:t>
            </a:r>
          </a:p>
          <a:p>
            <a:pPr marL="0" marR="0" lvl="0" indent="0" algn="just" defTabSz="713232" rtl="0" eaLnBrk="1" fontAlgn="auto" latinLnBrk="0" hangingPunct="1">
              <a:lnSpc>
                <a:spcPct val="100000"/>
              </a:lnSpc>
              <a:spcBef>
                <a:spcPts val="0"/>
              </a:spcBef>
              <a:spcAft>
                <a:spcPts val="0"/>
              </a:spcAft>
              <a:buClrTx/>
              <a:buSzTx/>
              <a:buFontTx/>
              <a:buNone/>
              <a:tabLst/>
              <a:defRPr/>
            </a:pPr>
            <a:endParaRPr lang="it-IT" dirty="0">
              <a:solidFill>
                <a:srgbClr val="2B4754"/>
              </a:solidFill>
              <a:latin typeface="Cambria"/>
            </a:endParaRPr>
          </a:p>
          <a:p>
            <a:pPr marL="0" marR="0" lvl="0" indent="0" algn="just" defTabSz="713232" rtl="0" eaLnBrk="1" fontAlgn="auto" latinLnBrk="0" hangingPunct="1">
              <a:lnSpc>
                <a:spcPct val="100000"/>
              </a:lnSpc>
              <a:spcBef>
                <a:spcPts val="0"/>
              </a:spcBef>
              <a:spcAft>
                <a:spcPts val="0"/>
              </a:spcAft>
              <a:buClrTx/>
              <a:buSzTx/>
              <a:buFontTx/>
              <a:buNone/>
              <a:tabLst/>
              <a:defRPr/>
            </a:pPr>
            <a:r>
              <a:rPr kumimoji="0" lang="it-IT" sz="1404" b="0" i="0" u="none" strike="noStrike" kern="1200" cap="none" spc="0" normalizeH="0" baseline="0" noProof="0" dirty="0">
                <a:ln>
                  <a:noFill/>
                </a:ln>
                <a:solidFill>
                  <a:srgbClr val="2B4754"/>
                </a:solidFill>
                <a:effectLst/>
                <a:uLnTx/>
                <a:uFillTx/>
                <a:latin typeface="Cambria"/>
                <a:ea typeface="+mn-ea"/>
                <a:cs typeface="+mn-cs"/>
              </a:rPr>
              <a:t>Accanto alla natura culturale del bene, il secondo requisito per l’avvio della procedura di restituzione è l’illecita esportazione del bene dallo Stato membro di origine in violazione delle norme interne di tale Stato sulla protezione del patrimonio culturale nazionale oppure in violazione del Regolamento 116/2009 relativo all’esportazione dei beni culturali.</a:t>
            </a:r>
          </a:p>
          <a:p>
            <a:pPr marL="0" marR="0" lvl="0" indent="0" algn="just" defTabSz="713232" rtl="0" eaLnBrk="1" fontAlgn="auto" latinLnBrk="0" hangingPunct="1">
              <a:lnSpc>
                <a:spcPct val="100000"/>
              </a:lnSpc>
              <a:spcBef>
                <a:spcPts val="0"/>
              </a:spcBef>
              <a:spcAft>
                <a:spcPts val="0"/>
              </a:spcAft>
              <a:buClrTx/>
              <a:buSzTx/>
              <a:buFontTx/>
              <a:buNone/>
              <a:tabLst/>
              <a:defRPr/>
            </a:pPr>
            <a:endParaRPr kumimoji="0" lang="it-IT" sz="1404" b="0" i="0" u="none" strike="noStrike" kern="1200" cap="none" spc="0" normalizeH="0" baseline="0" noProof="0" dirty="0">
              <a:ln>
                <a:noFill/>
              </a:ln>
              <a:solidFill>
                <a:srgbClr val="2B4754"/>
              </a:solidFill>
              <a:effectLst/>
              <a:uLnTx/>
              <a:uFillTx/>
              <a:latin typeface="Cambria"/>
              <a:ea typeface="+mn-ea"/>
              <a:cs typeface="+mn-cs"/>
            </a:endParaRPr>
          </a:p>
          <a:p>
            <a:pPr marL="0" marR="0" lvl="0" indent="0" algn="just" defTabSz="713232" rtl="0" eaLnBrk="1" fontAlgn="auto" latinLnBrk="0" hangingPunct="1">
              <a:lnSpc>
                <a:spcPct val="100000"/>
              </a:lnSpc>
              <a:spcBef>
                <a:spcPts val="0"/>
              </a:spcBef>
              <a:spcAft>
                <a:spcPts val="0"/>
              </a:spcAft>
              <a:buClrTx/>
              <a:buSzTx/>
              <a:buFontTx/>
              <a:buNone/>
              <a:tabLst/>
              <a:defRPr/>
            </a:pPr>
            <a:r>
              <a:rPr kumimoji="0" lang="it-IT" sz="1404" b="0" i="0" u="none" strike="noStrike" kern="1200" cap="none" spc="0" normalizeH="0" baseline="0" noProof="0" dirty="0">
                <a:ln>
                  <a:noFill/>
                </a:ln>
                <a:solidFill>
                  <a:srgbClr val="2B4754"/>
                </a:solidFill>
                <a:effectLst/>
                <a:uLnTx/>
                <a:uFillTx/>
                <a:latin typeface="Cambria"/>
                <a:ea typeface="+mn-ea"/>
                <a:cs typeface="+mn-cs"/>
              </a:rPr>
              <a:t>Essa si applica sia ai beni rubati sia a quei beni che siano stati trasferiti dal proprietario o con il suo consenso, ma in violazione di un divieto di esportazione.</a:t>
            </a:r>
          </a:p>
          <a:p>
            <a:pPr marL="0" marR="0" lvl="0" indent="0" algn="just" defTabSz="713232" rtl="0" eaLnBrk="1" fontAlgn="auto" latinLnBrk="0" hangingPunct="1">
              <a:lnSpc>
                <a:spcPct val="100000"/>
              </a:lnSpc>
              <a:spcBef>
                <a:spcPts val="0"/>
              </a:spcBef>
              <a:spcAft>
                <a:spcPts val="0"/>
              </a:spcAft>
              <a:buClrTx/>
              <a:buSzTx/>
              <a:buFontTx/>
              <a:buNone/>
              <a:tabLst/>
              <a:defRPr/>
            </a:pPr>
            <a:endParaRPr kumimoji="0" lang="it-IT" sz="1404" b="0" i="0" u="none" strike="noStrike" kern="1200" cap="none" spc="0" normalizeH="0" baseline="0" noProof="0" dirty="0">
              <a:ln>
                <a:noFill/>
              </a:ln>
              <a:solidFill>
                <a:srgbClr val="2B4754"/>
              </a:solidFill>
              <a:effectLst/>
              <a:uLnTx/>
              <a:uFillTx/>
              <a:latin typeface="Cambria"/>
              <a:ea typeface="+mn-ea"/>
              <a:cs typeface="+mn-cs"/>
            </a:endParaRPr>
          </a:p>
          <a:p>
            <a:pPr marL="0" marR="0" lvl="0" indent="0" algn="just" defTabSz="713232" rtl="0" eaLnBrk="1" fontAlgn="auto" latinLnBrk="0" hangingPunct="1">
              <a:lnSpc>
                <a:spcPct val="100000"/>
              </a:lnSpc>
              <a:spcBef>
                <a:spcPts val="0"/>
              </a:spcBef>
              <a:spcAft>
                <a:spcPts val="0"/>
              </a:spcAft>
              <a:buClrTx/>
              <a:buSzTx/>
              <a:buFontTx/>
              <a:buNone/>
              <a:tabLst/>
              <a:defRPr/>
            </a:pPr>
            <a:r>
              <a:rPr kumimoji="0" lang="it-IT" sz="1404" b="0" i="0" u="none" strike="noStrike" kern="1200" cap="none" spc="0" normalizeH="0" baseline="0" noProof="0" dirty="0">
                <a:ln>
                  <a:noFill/>
                </a:ln>
                <a:solidFill>
                  <a:srgbClr val="2B4754"/>
                </a:solidFill>
                <a:effectLst/>
                <a:uLnTx/>
                <a:uFillTx/>
                <a:latin typeface="Cambria"/>
                <a:ea typeface="+mn-ea"/>
                <a:cs typeface="+mn-cs"/>
              </a:rPr>
              <a:t>Il compito delle autorità centrali è cooperare e promuovere la consultazione tra gli organi competenti al fine di agevolare la restituzione dei beni culturali illecitamente usciti dal territorio di uno Stato membro.</a:t>
            </a:r>
          </a:p>
          <a:p>
            <a:pPr marL="0" marR="0" lvl="0" indent="0" algn="just" defTabSz="713232" rtl="0" eaLnBrk="1" fontAlgn="auto" latinLnBrk="0" hangingPunct="1">
              <a:lnSpc>
                <a:spcPct val="100000"/>
              </a:lnSpc>
              <a:spcBef>
                <a:spcPts val="0"/>
              </a:spcBef>
              <a:spcAft>
                <a:spcPts val="0"/>
              </a:spcAft>
              <a:buClrTx/>
              <a:buSzTx/>
              <a:buFontTx/>
              <a:buNone/>
              <a:tabLst/>
              <a:defRPr/>
            </a:pPr>
            <a:endParaRPr kumimoji="0" lang="it-IT" sz="1404" b="0" i="0" u="none" strike="noStrike" kern="1200" cap="none" spc="0" normalizeH="0" baseline="0" noProof="0" dirty="0">
              <a:ln>
                <a:noFill/>
              </a:ln>
              <a:solidFill>
                <a:srgbClr val="2B4754"/>
              </a:solidFill>
              <a:effectLst/>
              <a:uLnTx/>
              <a:uFillTx/>
              <a:latin typeface="Cambria"/>
              <a:ea typeface="+mn-ea"/>
              <a:cs typeface="+mn-cs"/>
            </a:endParaRPr>
          </a:p>
        </p:txBody>
      </p:sp>
      <p:sp>
        <p:nvSpPr>
          <p:cNvPr id="7" name="TextBox 6">
            <a:extLst>
              <a:ext uri="{FF2B5EF4-FFF2-40B4-BE49-F238E27FC236}">
                <a16:creationId xmlns:a16="http://schemas.microsoft.com/office/drawing/2014/main" id="{63D107A4-AEA0-9FC8-31B6-E2DCF040418E}"/>
              </a:ext>
            </a:extLst>
          </p:cNvPr>
          <p:cNvSpPr txBox="1"/>
          <p:nvPr/>
        </p:nvSpPr>
        <p:spPr>
          <a:xfrm>
            <a:off x="2799144" y="808419"/>
            <a:ext cx="4572000" cy="830997"/>
          </a:xfrm>
          <a:prstGeom prst="rect">
            <a:avLst/>
          </a:prstGeom>
          <a:noFill/>
        </p:spPr>
        <p:txBody>
          <a:bodyPr wrap="square">
            <a:spAutoFit/>
          </a:bodyPr>
          <a:lstStyle/>
          <a:p>
            <a:pPr marL="0" marR="0" lvl="0" indent="0" algn="ctr" defTabSz="713232" rtl="0" eaLnBrk="1" fontAlgn="auto" latinLnBrk="0" hangingPunct="1">
              <a:lnSpc>
                <a:spcPct val="100000"/>
              </a:lnSpc>
              <a:spcBef>
                <a:spcPts val="0"/>
              </a:spcBef>
              <a:spcAft>
                <a:spcPts val="0"/>
              </a:spcAft>
              <a:buClrTx/>
              <a:buSzTx/>
              <a:buFontTx/>
              <a:buNone/>
              <a:tabLst/>
              <a:defRPr/>
            </a:pPr>
            <a:r>
              <a:rPr kumimoji="0" lang="it-IT" sz="2400" b="1" i="0" u="none" strike="noStrike" kern="1200" cap="none" spc="0" normalizeH="0" baseline="0" noProof="0" dirty="0">
                <a:ln>
                  <a:noFill/>
                </a:ln>
                <a:solidFill>
                  <a:srgbClr val="2B4754"/>
                </a:solidFill>
                <a:effectLst/>
                <a:uLnTx/>
                <a:uFillTx/>
                <a:latin typeface="Cambria"/>
                <a:ea typeface="+mn-ea"/>
                <a:cs typeface="+mn-cs"/>
              </a:rPr>
              <a:t>La procedura amministrativa: ambito applicativo</a:t>
            </a:r>
            <a:endParaRPr kumimoji="0" lang="it-IT" sz="2400" b="0" i="0" u="none" strike="noStrike" kern="1200" cap="none" spc="0" normalizeH="0" baseline="0" noProof="0" dirty="0">
              <a:ln>
                <a:noFill/>
              </a:ln>
              <a:solidFill>
                <a:srgbClr val="2B4754"/>
              </a:solidFill>
              <a:effectLst/>
              <a:uLnTx/>
              <a:uFillTx/>
              <a:latin typeface="Cambria"/>
              <a:ea typeface="+mn-ea"/>
              <a:cs typeface="+mn-cs"/>
            </a:endParaRPr>
          </a:p>
        </p:txBody>
      </p:sp>
    </p:spTree>
    <p:extLst>
      <p:ext uri="{BB962C8B-B14F-4D97-AF65-F5344CB8AC3E}">
        <p14:creationId xmlns:p14="http://schemas.microsoft.com/office/powerpoint/2010/main" val="40462196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4BEEC-F163-CC1E-68F2-9ACACB46A4A6}"/>
              </a:ext>
            </a:extLst>
          </p:cNvPr>
          <p:cNvSpPr>
            <a:spLocks noGrp="1"/>
          </p:cNvSpPr>
          <p:nvPr>
            <p:ph type="title"/>
          </p:nvPr>
        </p:nvSpPr>
        <p:spPr>
          <a:xfrm>
            <a:off x="87284" y="2571749"/>
            <a:ext cx="9123218" cy="2349385"/>
          </a:xfrm>
        </p:spPr>
        <p:txBody>
          <a:bodyPr>
            <a:noAutofit/>
          </a:bodyPr>
          <a:lstStyle/>
          <a:p>
            <a:pPr algn="just"/>
            <a:br>
              <a:rPr lang="it-IT" sz="1800" dirty="0">
                <a:effectLst>
                  <a:outerShdw blurRad="38100" dist="38100" dir="2700000" algn="tl">
                    <a:srgbClr val="000000">
                      <a:alpha val="43137"/>
                    </a:srgbClr>
                  </a:outerShdw>
                </a:effectLst>
              </a:rPr>
            </a:br>
            <a:br>
              <a:rPr lang="it-IT" sz="1800" dirty="0">
                <a:effectLst>
                  <a:outerShdw blurRad="38100" dist="38100" dir="2700000" algn="tl">
                    <a:srgbClr val="000000">
                      <a:alpha val="43137"/>
                    </a:srgbClr>
                  </a:outerShdw>
                </a:effectLst>
              </a:rPr>
            </a:br>
            <a:br>
              <a:rPr lang="it-IT" sz="1800" dirty="0">
                <a:effectLst>
                  <a:outerShdw blurRad="38100" dist="38100" dir="2700000" algn="tl">
                    <a:srgbClr val="000000">
                      <a:alpha val="43137"/>
                    </a:srgbClr>
                  </a:outerShdw>
                </a:effectLst>
              </a:rPr>
            </a:br>
            <a:r>
              <a:rPr lang="it-IT" sz="1800" dirty="0">
                <a:effectLst>
                  <a:outerShdw blurRad="38100" dist="38100" dir="2700000" algn="tl">
                    <a:srgbClr val="000000">
                      <a:alpha val="43137"/>
                    </a:srgbClr>
                  </a:outerShdw>
                </a:effectLst>
              </a:rPr>
              <a:t>Il Regolamento (UE) 2018/1805 del 14 novembre 2018, relativo al riconoscimento reciproco dei provvedimenti di congelamento e di confisca, entrato in vigore il 19 dicembre 2020, si applica, secondo il suo “considerando” n. 13, a tutti i provvedimenti di congelamento e a tutti i provvedimenti di confisca emessi “nel quadro di un procedimento in materia </a:t>
            </a:r>
            <a:r>
              <a:rPr lang="it-IT" sz="1800" dirty="0" err="1">
                <a:effectLst>
                  <a:outerShdw blurRad="38100" dist="38100" dir="2700000" algn="tl">
                    <a:srgbClr val="000000">
                      <a:alpha val="43137"/>
                    </a:srgbClr>
                  </a:outerShdw>
                </a:effectLst>
              </a:rPr>
              <a:t>penale”.Si</a:t>
            </a:r>
            <a:r>
              <a:rPr lang="it-IT" sz="1800" dirty="0">
                <a:effectLst>
                  <a:outerShdw blurRad="38100" dist="38100" dir="2700000" algn="tl">
                    <a:srgbClr val="000000">
                      <a:alpha val="43137"/>
                    </a:srgbClr>
                  </a:outerShdw>
                </a:effectLst>
              </a:rPr>
              <a:t> tratta di un concetto che ricomprende tutti i tipi di sequestro e di confisca “emessi in seguito a “procedimenti connessi ad un reato”.</a:t>
            </a:r>
            <a:br>
              <a:rPr lang="it-IT" sz="1800" dirty="0">
                <a:effectLst>
                  <a:outerShdw blurRad="38100" dist="38100" dir="2700000" algn="tl">
                    <a:srgbClr val="000000">
                      <a:alpha val="43137"/>
                    </a:srgbClr>
                  </a:outerShdw>
                </a:effectLst>
              </a:rPr>
            </a:br>
            <a:r>
              <a:rPr lang="it-IT" sz="1800" dirty="0">
                <a:effectLst>
                  <a:outerShdw blurRad="38100" dist="38100" dir="2700000" algn="tl">
                    <a:srgbClr val="000000">
                      <a:alpha val="43137"/>
                    </a:srgbClr>
                  </a:outerShdw>
                </a:effectLst>
              </a:rPr>
              <a:t> </a:t>
            </a:r>
            <a:br>
              <a:rPr lang="it-IT" sz="1800" dirty="0">
                <a:effectLst>
                  <a:outerShdw blurRad="38100" dist="38100" dir="2700000" algn="tl">
                    <a:srgbClr val="000000">
                      <a:alpha val="43137"/>
                    </a:srgbClr>
                  </a:outerShdw>
                </a:effectLst>
              </a:rPr>
            </a:br>
            <a:br>
              <a:rPr lang="it-IT" sz="1800" dirty="0">
                <a:effectLst>
                  <a:outerShdw blurRad="38100" dist="38100" dir="2700000" algn="tl">
                    <a:srgbClr val="000000">
                      <a:alpha val="43137"/>
                    </a:srgbClr>
                  </a:outerShdw>
                </a:effectLst>
              </a:rPr>
            </a:br>
            <a:br>
              <a:rPr lang="it-IT" sz="1800" dirty="0">
                <a:effectLst>
                  <a:outerShdw blurRad="38100" dist="38100" dir="2700000" algn="tl">
                    <a:srgbClr val="000000">
                      <a:alpha val="43137"/>
                    </a:srgbClr>
                  </a:outerShdw>
                </a:effectLst>
              </a:rPr>
            </a:br>
            <a:endParaRPr lang="it-IT" sz="1800" dirty="0">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1ED3085D-F6E2-A404-3495-DB9A19627FAA}"/>
              </a:ext>
            </a:extLst>
          </p:cNvPr>
          <p:cNvSpPr txBox="1"/>
          <p:nvPr/>
        </p:nvSpPr>
        <p:spPr>
          <a:xfrm>
            <a:off x="781396" y="1925418"/>
            <a:ext cx="8429106" cy="923330"/>
          </a:xfrm>
          <a:prstGeom prst="rect">
            <a:avLst/>
          </a:prstGeom>
          <a:noFill/>
        </p:spPr>
        <p:txBody>
          <a:bodyPr wrap="square">
            <a:spAutoFit/>
          </a:bodyPr>
          <a:lstStyle/>
          <a:p>
            <a:r>
              <a:rPr lang="it-IT" sz="1800" b="1" dirty="0">
                <a:effectLst>
                  <a:outerShdw blurRad="38100" dist="38100" dir="2700000" algn="tl">
                    <a:srgbClr val="000000">
                      <a:alpha val="43137"/>
                    </a:srgbClr>
                  </a:outerShdw>
                </a:effectLst>
              </a:rPr>
              <a:t>Il Regolamento UE 2018/1805: applicazione anche alla materia dei beni culturali. </a:t>
            </a:r>
            <a:br>
              <a:rPr lang="it-IT" sz="1800" b="1" dirty="0"/>
            </a:br>
            <a:endParaRPr lang="it-IT" sz="1800" b="1" dirty="0"/>
          </a:p>
        </p:txBody>
      </p:sp>
    </p:spTree>
    <p:extLst>
      <p:ext uri="{BB962C8B-B14F-4D97-AF65-F5344CB8AC3E}">
        <p14:creationId xmlns:p14="http://schemas.microsoft.com/office/powerpoint/2010/main" val="23420204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BB62688-7B05-FB62-69EC-0EB2DB043001}"/>
              </a:ext>
            </a:extLst>
          </p:cNvPr>
          <p:cNvSpPr txBox="1"/>
          <p:nvPr/>
        </p:nvSpPr>
        <p:spPr>
          <a:xfrm>
            <a:off x="66675" y="2011000"/>
            <a:ext cx="8929688" cy="740587"/>
          </a:xfrm>
          <a:prstGeom prst="rect">
            <a:avLst/>
          </a:prstGeom>
          <a:noFill/>
        </p:spPr>
        <p:txBody>
          <a:bodyPr wrap="square">
            <a:spAutoFit/>
          </a:bodyPr>
          <a:lstStyle/>
          <a:p>
            <a:pPr marL="0" marR="0" lvl="0" indent="0" algn="just" defTabSz="713232"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srgbClr val="2B4754"/>
                </a:solidFill>
                <a:effectLst/>
                <a:uLnTx/>
                <a:uFillTx/>
                <a:latin typeface="Cambria"/>
                <a:ea typeface="+mn-ea"/>
                <a:cs typeface="+mn-cs"/>
              </a:rPr>
              <a:t>La direttiva 2014/41/CE del parlamento europeo e del consiglio del 3 aprile 2014 </a:t>
            </a:r>
            <a:r>
              <a:rPr kumimoji="0" lang="it-IT" sz="1404" b="0" i="0" u="none" strike="noStrike" kern="1200" cap="none" spc="0" normalizeH="0" baseline="0" noProof="0" dirty="0">
                <a:ln>
                  <a:noFill/>
                </a:ln>
                <a:solidFill>
                  <a:srgbClr val="2B4754"/>
                </a:solidFill>
                <a:effectLst/>
                <a:uLnTx/>
                <a:uFillTx/>
                <a:latin typeface="Cambria"/>
                <a:ea typeface="+mn-ea"/>
                <a:cs typeface="+mn-cs"/>
              </a:rPr>
              <a:t>è stata implementata da tutti Stati dell’Unione europea (per la situazione aggiornata dello stato d’implementazione vedi </a:t>
            </a:r>
            <a:r>
              <a:rPr kumimoji="0" lang="it-IT" sz="1404" b="0" i="0" u="sng" strike="noStrike" kern="1200" cap="none" spc="0" normalizeH="0" baseline="0" noProof="0" dirty="0">
                <a:ln>
                  <a:noFill/>
                </a:ln>
                <a:solidFill>
                  <a:srgbClr val="2B4754"/>
                </a:solidFill>
                <a:effectLst/>
                <a:uLnTx/>
                <a:uFillTx/>
                <a:latin typeface="Cambria"/>
                <a:ea typeface="+mn-ea"/>
                <a:cs typeface="+mn-cs"/>
                <a:hlinkClick r:id="rId3"/>
              </a:rPr>
              <a:t>www.ejn-crimjust.europa.eu</a:t>
            </a:r>
            <a:r>
              <a:rPr kumimoji="0" lang="it-IT" sz="1404" b="0" i="0" u="none" strike="noStrike" kern="1200" cap="none" spc="0" normalizeH="0" baseline="0" noProof="0" dirty="0">
                <a:ln>
                  <a:noFill/>
                </a:ln>
                <a:solidFill>
                  <a:srgbClr val="2B4754"/>
                </a:solidFill>
                <a:effectLst/>
                <a:uLnTx/>
                <a:uFillTx/>
                <a:latin typeface="Cambria"/>
                <a:ea typeface="+mn-ea"/>
                <a:cs typeface="+mn-cs"/>
              </a:rPr>
              <a:t>) ad eccezione di Irlanda e Danimarca ed ora dal Regno Unito.</a:t>
            </a:r>
          </a:p>
        </p:txBody>
      </p:sp>
      <p:sp>
        <p:nvSpPr>
          <p:cNvPr id="6" name="TextBox 5">
            <a:extLst>
              <a:ext uri="{FF2B5EF4-FFF2-40B4-BE49-F238E27FC236}">
                <a16:creationId xmlns:a16="http://schemas.microsoft.com/office/drawing/2014/main" id="{E112C307-7409-CC22-1643-21D76210EEA1}"/>
              </a:ext>
            </a:extLst>
          </p:cNvPr>
          <p:cNvSpPr txBox="1"/>
          <p:nvPr/>
        </p:nvSpPr>
        <p:spPr>
          <a:xfrm>
            <a:off x="66675" y="2845890"/>
            <a:ext cx="8929688" cy="524503"/>
          </a:xfrm>
          <a:prstGeom prst="rect">
            <a:avLst/>
          </a:prstGeom>
          <a:noFill/>
        </p:spPr>
        <p:txBody>
          <a:bodyPr wrap="square">
            <a:spAutoFit/>
          </a:bodyPr>
          <a:lstStyle/>
          <a:p>
            <a:pPr marL="0" marR="0" lvl="0" indent="0" algn="just" defTabSz="713232" rtl="0" eaLnBrk="1" fontAlgn="auto" latinLnBrk="0" hangingPunct="1">
              <a:lnSpc>
                <a:spcPct val="100000"/>
              </a:lnSpc>
              <a:spcBef>
                <a:spcPts val="0"/>
              </a:spcBef>
              <a:spcAft>
                <a:spcPts val="0"/>
              </a:spcAft>
              <a:buClrTx/>
              <a:buSzTx/>
              <a:buFontTx/>
              <a:buNone/>
              <a:tabLst/>
              <a:defRPr/>
            </a:pPr>
            <a:r>
              <a:rPr kumimoji="0" lang="it-IT" sz="1404" b="0" i="0" u="none" strike="noStrike" kern="1200" cap="none" spc="0" normalizeH="0" baseline="0" noProof="0" dirty="0">
                <a:ln>
                  <a:noFill/>
                </a:ln>
                <a:solidFill>
                  <a:srgbClr val="2B4754"/>
                </a:solidFill>
                <a:effectLst/>
                <a:uLnTx/>
                <a:uFillTx/>
                <a:latin typeface="Cambria"/>
                <a:ea typeface="+mn-ea"/>
                <a:cs typeface="+mn-cs"/>
              </a:rPr>
              <a:t>Le Autorità competenti ad emettere </a:t>
            </a:r>
            <a:r>
              <a:rPr kumimoji="0" lang="it-IT" sz="1404" b="1" i="0" u="sng" strike="noStrike" kern="1200" cap="none" spc="0" normalizeH="0" baseline="0" noProof="0" dirty="0">
                <a:ln>
                  <a:noFill/>
                </a:ln>
                <a:solidFill>
                  <a:srgbClr val="2B4754"/>
                </a:solidFill>
                <a:effectLst/>
                <a:uLnTx/>
                <a:uFillTx/>
                <a:latin typeface="Cambria"/>
                <a:ea typeface="+mn-ea"/>
                <a:cs typeface="+mn-cs"/>
              </a:rPr>
              <a:t>l’ordine attivo</a:t>
            </a:r>
            <a:r>
              <a:rPr kumimoji="0" lang="it-IT" sz="1404" b="0" i="0" u="none" strike="noStrike" kern="1200" cap="none" spc="0" normalizeH="0" baseline="0" noProof="0" dirty="0">
                <a:ln>
                  <a:noFill/>
                </a:ln>
                <a:solidFill>
                  <a:srgbClr val="2B4754"/>
                </a:solidFill>
                <a:effectLst/>
                <a:uLnTx/>
                <a:uFillTx/>
                <a:latin typeface="Cambria"/>
                <a:ea typeface="+mn-ea"/>
                <a:cs typeface="+mn-cs"/>
              </a:rPr>
              <a:t> (giudiziarie e amministrative) sono il PM o il giudice nell’ambito delle rispettive attribuzioni art. 27 D. Lgs. n. 108/2017.</a:t>
            </a:r>
          </a:p>
        </p:txBody>
      </p:sp>
      <p:sp>
        <p:nvSpPr>
          <p:cNvPr id="8" name="TextBox 7">
            <a:extLst>
              <a:ext uri="{FF2B5EF4-FFF2-40B4-BE49-F238E27FC236}">
                <a16:creationId xmlns:a16="http://schemas.microsoft.com/office/drawing/2014/main" id="{7834839F-A0EC-FE8C-B8AB-047A1C891846}"/>
              </a:ext>
            </a:extLst>
          </p:cNvPr>
          <p:cNvSpPr txBox="1"/>
          <p:nvPr/>
        </p:nvSpPr>
        <p:spPr>
          <a:xfrm>
            <a:off x="66674" y="3464696"/>
            <a:ext cx="8929687" cy="524503"/>
          </a:xfrm>
          <a:prstGeom prst="rect">
            <a:avLst/>
          </a:prstGeom>
          <a:noFill/>
        </p:spPr>
        <p:txBody>
          <a:bodyPr wrap="square">
            <a:spAutoFit/>
          </a:bodyPr>
          <a:lstStyle/>
          <a:p>
            <a:pPr marL="0" marR="0" lvl="0" indent="0" algn="just" defTabSz="713232" rtl="0" eaLnBrk="1" fontAlgn="auto" latinLnBrk="0" hangingPunct="1">
              <a:lnSpc>
                <a:spcPct val="100000"/>
              </a:lnSpc>
              <a:spcBef>
                <a:spcPts val="0"/>
              </a:spcBef>
              <a:spcAft>
                <a:spcPts val="0"/>
              </a:spcAft>
              <a:buClrTx/>
              <a:buSzTx/>
              <a:buFontTx/>
              <a:buNone/>
              <a:tabLst/>
              <a:defRPr/>
            </a:pPr>
            <a:r>
              <a:rPr kumimoji="0" lang="it-IT" sz="1404" b="0" i="0" u="none" strike="noStrike" kern="1200" cap="none" spc="0" normalizeH="0" baseline="0" noProof="0" dirty="0">
                <a:ln>
                  <a:noFill/>
                </a:ln>
                <a:solidFill>
                  <a:srgbClr val="2B4754"/>
                </a:solidFill>
                <a:effectLst/>
                <a:uLnTx/>
                <a:uFillTx/>
                <a:latin typeface="Cambria"/>
                <a:ea typeface="+mn-ea"/>
                <a:cs typeface="+mn-cs"/>
              </a:rPr>
              <a:t>L’Autorità centrale o le Autorità locali competenti ad eseguirlo per gli ordini passivi coincide in Italia con il P.M. presso la </a:t>
            </a:r>
            <a:r>
              <a:rPr kumimoji="0" lang="it-IT" sz="1404" b="1" i="0" u="none" strike="noStrike" kern="1200" cap="none" spc="0" normalizeH="0" baseline="0" noProof="0" dirty="0">
                <a:ln>
                  <a:noFill/>
                </a:ln>
                <a:solidFill>
                  <a:srgbClr val="2B4754"/>
                </a:solidFill>
                <a:effectLst>
                  <a:outerShdw blurRad="38100" dist="38100" dir="2700000" algn="tl">
                    <a:srgbClr val="000000">
                      <a:alpha val="43137"/>
                    </a:srgbClr>
                  </a:outerShdw>
                </a:effectLst>
                <a:uLnTx/>
                <a:uFillTx/>
                <a:latin typeface="Cambria"/>
                <a:ea typeface="+mn-ea"/>
                <a:cs typeface="+mn-cs"/>
              </a:rPr>
              <a:t>Procura del capoluogo di Distretto.</a:t>
            </a:r>
          </a:p>
        </p:txBody>
      </p:sp>
      <p:sp>
        <p:nvSpPr>
          <p:cNvPr id="10" name="TextBox 9">
            <a:extLst>
              <a:ext uri="{FF2B5EF4-FFF2-40B4-BE49-F238E27FC236}">
                <a16:creationId xmlns:a16="http://schemas.microsoft.com/office/drawing/2014/main" id="{0C667DFA-E9B5-AE42-5B52-961715747E8A}"/>
              </a:ext>
            </a:extLst>
          </p:cNvPr>
          <p:cNvSpPr txBox="1"/>
          <p:nvPr/>
        </p:nvSpPr>
        <p:spPr>
          <a:xfrm>
            <a:off x="66674" y="4052842"/>
            <a:ext cx="6010276" cy="524503"/>
          </a:xfrm>
          <a:prstGeom prst="rect">
            <a:avLst/>
          </a:prstGeom>
          <a:noFill/>
        </p:spPr>
        <p:txBody>
          <a:bodyPr wrap="square">
            <a:spAutoFit/>
          </a:bodyPr>
          <a:lstStyle/>
          <a:p>
            <a:pPr marL="0" marR="0" lvl="0" indent="0" algn="just" defTabSz="713232" rtl="0" eaLnBrk="1" fontAlgn="auto" latinLnBrk="0" hangingPunct="1">
              <a:lnSpc>
                <a:spcPct val="100000"/>
              </a:lnSpc>
              <a:spcBef>
                <a:spcPts val="0"/>
              </a:spcBef>
              <a:spcAft>
                <a:spcPts val="0"/>
              </a:spcAft>
              <a:buClrTx/>
              <a:buSzTx/>
              <a:buFontTx/>
              <a:buNone/>
              <a:tabLst/>
              <a:defRPr/>
            </a:pPr>
            <a:r>
              <a:rPr kumimoji="0" lang="it-IT" sz="1404" b="0" i="0" u="none" strike="noStrike" kern="1200" cap="none" spc="0" normalizeH="0" baseline="0" noProof="0" dirty="0">
                <a:ln>
                  <a:noFill/>
                </a:ln>
                <a:solidFill>
                  <a:srgbClr val="2B4754"/>
                </a:solidFill>
                <a:effectLst/>
                <a:uLnTx/>
                <a:uFillTx/>
                <a:latin typeface="Cambria"/>
                <a:ea typeface="+mn-ea"/>
                <a:cs typeface="+mn-cs"/>
              </a:rPr>
              <a:t>E’ stata tipizzata la lingua in cui può essere formulato l’ordine d’indagine.</a:t>
            </a:r>
          </a:p>
          <a:p>
            <a:pPr marL="0" marR="0" lvl="0" indent="0" algn="ctr" defTabSz="713232" rtl="0" eaLnBrk="1" fontAlgn="auto" latinLnBrk="0" hangingPunct="1">
              <a:lnSpc>
                <a:spcPct val="100000"/>
              </a:lnSpc>
              <a:spcBef>
                <a:spcPts val="0"/>
              </a:spcBef>
              <a:spcAft>
                <a:spcPts val="0"/>
              </a:spcAft>
              <a:buClrTx/>
              <a:buSzTx/>
              <a:buFontTx/>
              <a:buNone/>
              <a:tabLst/>
              <a:defRPr/>
            </a:pPr>
            <a:r>
              <a:rPr kumimoji="0" lang="it-IT" sz="1404" b="0" i="0" u="none" strike="noStrike" kern="1200" cap="none" spc="0" normalizeH="0" baseline="0" noProof="0" dirty="0">
                <a:ln>
                  <a:noFill/>
                </a:ln>
                <a:solidFill>
                  <a:srgbClr val="2B4754"/>
                </a:solidFill>
                <a:effectLst/>
                <a:uLnTx/>
                <a:uFillTx/>
                <a:latin typeface="Cambria"/>
                <a:ea typeface="+mn-ea"/>
                <a:cs typeface="+mn-cs"/>
              </a:rPr>
              <a:t>Per dettagli sui singoli paesi: </a:t>
            </a:r>
          </a:p>
        </p:txBody>
      </p:sp>
      <p:sp>
        <p:nvSpPr>
          <p:cNvPr id="12" name="TextBox 11">
            <a:extLst>
              <a:ext uri="{FF2B5EF4-FFF2-40B4-BE49-F238E27FC236}">
                <a16:creationId xmlns:a16="http://schemas.microsoft.com/office/drawing/2014/main" id="{82C086ED-58C5-1ABB-4E90-FC0CADF29BDF}"/>
              </a:ext>
            </a:extLst>
          </p:cNvPr>
          <p:cNvSpPr txBox="1"/>
          <p:nvPr/>
        </p:nvSpPr>
        <p:spPr>
          <a:xfrm>
            <a:off x="366712" y="4577345"/>
            <a:ext cx="6586538" cy="308418"/>
          </a:xfrm>
          <a:prstGeom prst="rect">
            <a:avLst/>
          </a:prstGeom>
          <a:noFill/>
        </p:spPr>
        <p:txBody>
          <a:bodyPr wrap="square">
            <a:spAutoFit/>
          </a:bodyPr>
          <a:lstStyle/>
          <a:p>
            <a:pPr marL="0" marR="0" lvl="0" indent="0" algn="just" defTabSz="713232" rtl="0" eaLnBrk="1" fontAlgn="auto" latinLnBrk="0" hangingPunct="1">
              <a:lnSpc>
                <a:spcPct val="100000"/>
              </a:lnSpc>
              <a:spcBef>
                <a:spcPts val="0"/>
              </a:spcBef>
              <a:spcAft>
                <a:spcPts val="0"/>
              </a:spcAft>
              <a:buClrTx/>
              <a:buSzTx/>
              <a:buFontTx/>
              <a:buNone/>
              <a:tabLst/>
              <a:defRPr/>
            </a:pPr>
            <a:r>
              <a:rPr kumimoji="0" lang="it-IT" sz="1404" b="0" i="0" u="none" strike="noStrike" kern="1200" cap="none" spc="0" normalizeH="0" baseline="0" noProof="0" dirty="0">
                <a:ln>
                  <a:noFill/>
                </a:ln>
                <a:solidFill>
                  <a:srgbClr val="2B4754"/>
                </a:solidFill>
                <a:effectLst/>
                <a:uLnTx/>
                <a:uFillTx/>
                <a:latin typeface="Cambria"/>
                <a:ea typeface="+mn-ea"/>
                <a:cs typeface="+mn-cs"/>
                <a:hlinkClick r:id="rId4"/>
              </a:rPr>
              <a:t>https://www.ejn-crimjust.europa.eu/</a:t>
            </a:r>
            <a:r>
              <a:rPr kumimoji="0" lang="it-IT" sz="1404" b="0" i="0" u="none" strike="noStrike" kern="1200" cap="none" spc="0" normalizeH="0" baseline="0" noProof="0" dirty="0" err="1">
                <a:ln>
                  <a:noFill/>
                </a:ln>
                <a:solidFill>
                  <a:srgbClr val="2B4754"/>
                </a:solidFill>
                <a:effectLst/>
                <a:uLnTx/>
                <a:uFillTx/>
                <a:latin typeface="Cambria"/>
                <a:ea typeface="+mn-ea"/>
                <a:cs typeface="+mn-cs"/>
                <a:hlinkClick r:id="rId4"/>
              </a:rPr>
              <a:t>ejn</a:t>
            </a:r>
            <a:r>
              <a:rPr kumimoji="0" lang="it-IT" sz="1404" b="0" i="0" u="none" strike="noStrike" kern="1200" cap="none" spc="0" normalizeH="0" baseline="0" noProof="0" dirty="0">
                <a:ln>
                  <a:noFill/>
                </a:ln>
                <a:solidFill>
                  <a:srgbClr val="2B4754"/>
                </a:solidFill>
                <a:effectLst/>
                <a:uLnTx/>
                <a:uFillTx/>
                <a:latin typeface="Cambria"/>
                <a:ea typeface="+mn-ea"/>
                <a:cs typeface="+mn-cs"/>
                <a:hlinkClick r:id="rId4"/>
              </a:rPr>
              <a:t>/</a:t>
            </a:r>
            <a:r>
              <a:rPr kumimoji="0" lang="it-IT" sz="1404" b="0" i="0" u="none" strike="noStrike" kern="1200" cap="none" spc="0" normalizeH="0" baseline="0" noProof="0" dirty="0" err="1">
                <a:ln>
                  <a:noFill/>
                </a:ln>
                <a:solidFill>
                  <a:srgbClr val="2B4754"/>
                </a:solidFill>
                <a:effectLst/>
                <a:uLnTx/>
                <a:uFillTx/>
                <a:latin typeface="Cambria"/>
                <a:ea typeface="+mn-ea"/>
                <a:cs typeface="+mn-cs"/>
                <a:hlinkClick r:id="rId4"/>
              </a:rPr>
              <a:t>libdocumentproperties</a:t>
            </a:r>
            <a:r>
              <a:rPr kumimoji="0" lang="it-IT" sz="1404" b="0" i="0" u="none" strike="noStrike" kern="1200" cap="none" spc="0" normalizeH="0" baseline="0" noProof="0" dirty="0">
                <a:ln>
                  <a:noFill/>
                </a:ln>
                <a:solidFill>
                  <a:srgbClr val="2B4754"/>
                </a:solidFill>
                <a:effectLst/>
                <a:uLnTx/>
                <a:uFillTx/>
                <a:latin typeface="Cambria"/>
                <a:ea typeface="+mn-ea"/>
                <a:cs typeface="+mn-cs"/>
                <a:hlinkClick r:id="rId4"/>
              </a:rPr>
              <a:t>/EN/2120</a:t>
            </a:r>
            <a:r>
              <a:rPr kumimoji="0" lang="it-IT" sz="1404" b="0" i="0" u="none" strike="noStrike" kern="1200" cap="none" spc="0" normalizeH="0" baseline="0" noProof="0" dirty="0">
                <a:ln>
                  <a:noFill/>
                </a:ln>
                <a:solidFill>
                  <a:srgbClr val="2B4754"/>
                </a:solidFill>
                <a:effectLst/>
                <a:uLnTx/>
                <a:uFillTx/>
                <a:latin typeface="Cambria"/>
                <a:ea typeface="+mn-ea"/>
                <a:cs typeface="+mn-cs"/>
              </a:rPr>
              <a:t>)</a:t>
            </a:r>
          </a:p>
        </p:txBody>
      </p:sp>
      <p:sp>
        <p:nvSpPr>
          <p:cNvPr id="14" name="TextBox 13">
            <a:extLst>
              <a:ext uri="{FF2B5EF4-FFF2-40B4-BE49-F238E27FC236}">
                <a16:creationId xmlns:a16="http://schemas.microsoft.com/office/drawing/2014/main" id="{8AFE466F-0F91-B515-0B7F-737010C666BE}"/>
              </a:ext>
            </a:extLst>
          </p:cNvPr>
          <p:cNvSpPr txBox="1"/>
          <p:nvPr/>
        </p:nvSpPr>
        <p:spPr>
          <a:xfrm>
            <a:off x="3186113" y="1041178"/>
            <a:ext cx="4572000" cy="400110"/>
          </a:xfrm>
          <a:prstGeom prst="rect">
            <a:avLst/>
          </a:prstGeom>
          <a:noFill/>
        </p:spPr>
        <p:txBody>
          <a:bodyPr wrap="square">
            <a:spAutoFit/>
          </a:bodyPr>
          <a:lstStyle/>
          <a:p>
            <a:pPr marL="0" marR="0" lvl="0" indent="0" algn="ctr" defTabSz="713232"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2B4754"/>
                </a:solidFill>
                <a:effectLst>
                  <a:outerShdw blurRad="38100" dist="38100" dir="2700000" algn="tl">
                    <a:srgbClr val="000000">
                      <a:alpha val="43137"/>
                    </a:srgbClr>
                  </a:outerShdw>
                </a:effectLst>
                <a:uLnTx/>
                <a:uFillTx/>
                <a:latin typeface="Cambria"/>
                <a:ea typeface="+mn-ea"/>
                <a:cs typeface="+mn-cs"/>
              </a:rPr>
              <a:t>L’Ordine Europeo d’indagine </a:t>
            </a:r>
            <a:endParaRPr kumimoji="0" lang="it-IT" sz="2000" b="0" i="0" u="none" strike="noStrike" kern="1200" cap="none" spc="0" normalizeH="0" baseline="0" noProof="0" dirty="0">
              <a:ln>
                <a:noFill/>
              </a:ln>
              <a:solidFill>
                <a:srgbClr val="2B4754"/>
              </a:solidFill>
              <a:effectLst/>
              <a:uLnTx/>
              <a:uFillTx/>
              <a:latin typeface="Cambria"/>
              <a:ea typeface="+mn-ea"/>
              <a:cs typeface="+mn-cs"/>
            </a:endParaRPr>
          </a:p>
        </p:txBody>
      </p:sp>
    </p:spTree>
    <p:extLst>
      <p:ext uri="{BB962C8B-B14F-4D97-AF65-F5344CB8AC3E}">
        <p14:creationId xmlns:p14="http://schemas.microsoft.com/office/powerpoint/2010/main" val="28260512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C2704-5213-5A1B-D65F-78E361F8FC71}"/>
              </a:ext>
            </a:extLst>
          </p:cNvPr>
          <p:cNvSpPr>
            <a:spLocks noGrp="1"/>
          </p:cNvSpPr>
          <p:nvPr>
            <p:ph type="title"/>
          </p:nvPr>
        </p:nvSpPr>
        <p:spPr>
          <a:xfrm>
            <a:off x="344978" y="2660074"/>
            <a:ext cx="8454044" cy="2382454"/>
          </a:xfrm>
        </p:spPr>
        <p:txBody>
          <a:bodyPr>
            <a:noAutofit/>
          </a:bodyPr>
          <a:lstStyle/>
          <a:p>
            <a:pPr algn="l"/>
            <a:r>
              <a:rPr lang="it-IT" sz="2000" dirty="0">
                <a:effectLst>
                  <a:outerShdw blurRad="38100" dist="38100" dir="2700000" algn="tl">
                    <a:srgbClr val="000000">
                      <a:alpha val="43137"/>
                    </a:srgbClr>
                  </a:outerShdw>
                </a:effectLst>
                <a:latin typeface="+mn-lt"/>
              </a:rPr>
              <a:t>Il concetto di procedimento in materia penale</a:t>
            </a:r>
            <a:br>
              <a:rPr lang="it-IT" sz="2000" dirty="0">
                <a:effectLst>
                  <a:outerShdw blurRad="38100" dist="38100" dir="2700000" algn="tl">
                    <a:srgbClr val="000000">
                      <a:alpha val="43137"/>
                    </a:srgbClr>
                  </a:outerShdw>
                </a:effectLst>
                <a:latin typeface="+mn-lt"/>
              </a:rPr>
            </a:br>
            <a:br>
              <a:rPr lang="it-IT" sz="2000" dirty="0">
                <a:effectLst>
                  <a:outerShdw blurRad="38100" dist="38100" dir="2700000" algn="tl">
                    <a:srgbClr val="000000">
                      <a:alpha val="43137"/>
                    </a:srgbClr>
                  </a:outerShdw>
                </a:effectLst>
                <a:latin typeface="+mn-lt"/>
              </a:rPr>
            </a:br>
            <a:r>
              <a:rPr lang="it-IT" sz="2000" dirty="0">
                <a:effectLst>
                  <a:outerShdw blurRad="38100" dist="38100" dir="2700000" algn="tl">
                    <a:srgbClr val="000000">
                      <a:alpha val="43137"/>
                    </a:srgbClr>
                  </a:outerShdw>
                </a:effectLst>
                <a:latin typeface="+mn-lt"/>
              </a:rPr>
              <a:t>Il congelamento e la confisca dei beni strumentali e dei proventi di reato sono tra gli strumenti più efficaci per combattere la criminalità. </a:t>
            </a:r>
            <a:br>
              <a:rPr lang="it-IT" sz="2000" dirty="0">
                <a:effectLst>
                  <a:outerShdw blurRad="38100" dist="38100" dir="2700000" algn="tl">
                    <a:srgbClr val="000000">
                      <a:alpha val="43137"/>
                    </a:srgbClr>
                  </a:outerShdw>
                </a:effectLst>
                <a:latin typeface="+mn-lt"/>
              </a:rPr>
            </a:br>
            <a:br>
              <a:rPr lang="it-IT" sz="2000" dirty="0">
                <a:effectLst>
                  <a:outerShdw blurRad="38100" dist="38100" dir="2700000" algn="tl">
                    <a:srgbClr val="000000">
                      <a:alpha val="43137"/>
                    </a:srgbClr>
                  </a:outerShdw>
                </a:effectLst>
                <a:latin typeface="+mn-lt"/>
              </a:rPr>
            </a:br>
            <a:r>
              <a:rPr lang="it-IT" sz="2000" dirty="0">
                <a:effectLst>
                  <a:outerShdw blurRad="38100" dist="38100" dir="2700000" algn="tl">
                    <a:srgbClr val="000000">
                      <a:alpha val="43137"/>
                    </a:srgbClr>
                  </a:outerShdw>
                </a:effectLst>
                <a:latin typeface="+mn-lt"/>
              </a:rPr>
              <a:t>L'Unione si è impegnata a garantire una più efficace identificazione, confisca e riutilizzazione dei beni di origine criminosa.</a:t>
            </a:r>
            <a:br>
              <a:rPr lang="it-IT" sz="2000" dirty="0">
                <a:effectLst>
                  <a:outerShdw blurRad="38100" dist="38100" dir="2700000" algn="tl">
                    <a:srgbClr val="000000">
                      <a:alpha val="43137"/>
                    </a:srgbClr>
                  </a:outerShdw>
                </a:effectLst>
                <a:latin typeface="+mn-lt"/>
              </a:rPr>
            </a:br>
            <a:endParaRPr lang="it-IT" sz="2000" dirty="0">
              <a:effectLst>
                <a:outerShdw blurRad="38100" dist="38100" dir="2700000" algn="tl">
                  <a:srgbClr val="000000">
                    <a:alpha val="43137"/>
                  </a:srgbClr>
                </a:outerShdw>
              </a:effectLst>
              <a:latin typeface="+mn-lt"/>
            </a:endParaRPr>
          </a:p>
        </p:txBody>
      </p:sp>
      <p:sp>
        <p:nvSpPr>
          <p:cNvPr id="4" name="TextBox 3">
            <a:extLst>
              <a:ext uri="{FF2B5EF4-FFF2-40B4-BE49-F238E27FC236}">
                <a16:creationId xmlns:a16="http://schemas.microsoft.com/office/drawing/2014/main" id="{9E5B079D-9905-6D4D-CBB0-B34D3E8E62A7}"/>
              </a:ext>
            </a:extLst>
          </p:cNvPr>
          <p:cNvSpPr txBox="1"/>
          <p:nvPr/>
        </p:nvSpPr>
        <p:spPr>
          <a:xfrm>
            <a:off x="2801390" y="839186"/>
            <a:ext cx="4572000" cy="1015663"/>
          </a:xfrm>
          <a:prstGeom prst="rect">
            <a:avLst/>
          </a:prstGeom>
          <a:noFill/>
        </p:spPr>
        <p:txBody>
          <a:bodyPr wrap="square">
            <a:spAutoFit/>
          </a:bodyPr>
          <a:lstStyle/>
          <a:p>
            <a:pPr marL="0" marR="0" lvl="0" indent="0" algn="ctr" defTabSz="713232"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srgbClr val="2B4754"/>
                </a:solidFill>
                <a:effectLst>
                  <a:outerShdw blurRad="38100" dist="38100" dir="2700000" algn="tl">
                    <a:srgbClr val="000000">
                      <a:alpha val="43137"/>
                    </a:srgbClr>
                  </a:outerShdw>
                </a:effectLst>
                <a:uLnTx/>
                <a:uFillTx/>
                <a:latin typeface="Cambria"/>
                <a:ea typeface="+mn-ea"/>
                <a:cs typeface="+mn-cs"/>
              </a:rPr>
              <a:t>La base legale per la confisca del bene:</a:t>
            </a:r>
            <a:br>
              <a:rPr kumimoji="0" lang="it-IT" sz="2000" b="0" i="0" u="none" strike="noStrike" kern="1200" cap="none" spc="0" normalizeH="0" baseline="0" noProof="0" dirty="0">
                <a:ln>
                  <a:noFill/>
                </a:ln>
                <a:solidFill>
                  <a:srgbClr val="2B4754"/>
                </a:solidFill>
                <a:effectLst>
                  <a:outerShdw blurRad="38100" dist="38100" dir="2700000" algn="tl">
                    <a:srgbClr val="000000">
                      <a:alpha val="43137"/>
                    </a:srgbClr>
                  </a:outerShdw>
                </a:effectLst>
                <a:uLnTx/>
                <a:uFillTx/>
                <a:latin typeface="Cambria"/>
                <a:ea typeface="+mn-ea"/>
                <a:cs typeface="+mn-cs"/>
              </a:rPr>
            </a:br>
            <a:r>
              <a:rPr kumimoji="0" lang="it-IT" sz="2000" b="0" i="0" u="none" strike="noStrike" kern="1200" cap="none" spc="0" normalizeH="0" baseline="0" noProof="0" dirty="0">
                <a:ln>
                  <a:noFill/>
                </a:ln>
                <a:solidFill>
                  <a:srgbClr val="2B4754"/>
                </a:solidFill>
                <a:effectLst>
                  <a:outerShdw blurRad="38100" dist="38100" dir="2700000" algn="tl">
                    <a:srgbClr val="000000">
                      <a:alpha val="43137"/>
                    </a:srgbClr>
                  </a:outerShdw>
                </a:effectLst>
                <a:uLnTx/>
                <a:uFillTx/>
                <a:latin typeface="Cambria"/>
                <a:ea typeface="+mn-ea"/>
                <a:cs typeface="+mn-cs"/>
              </a:rPr>
              <a:t>il REGOLAMENTO EUROPEO N.2018/1805</a:t>
            </a:r>
          </a:p>
        </p:txBody>
      </p:sp>
    </p:spTree>
    <p:extLst>
      <p:ext uri="{BB962C8B-B14F-4D97-AF65-F5344CB8AC3E}">
        <p14:creationId xmlns:p14="http://schemas.microsoft.com/office/powerpoint/2010/main" val="11186559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4730040-1BA8-0259-A399-CE86DCC28698}"/>
              </a:ext>
            </a:extLst>
          </p:cNvPr>
          <p:cNvSpPr>
            <a:spLocks noGrp="1"/>
          </p:cNvSpPr>
          <p:nvPr>
            <p:ph type="title"/>
          </p:nvPr>
        </p:nvSpPr>
        <p:spPr/>
        <p:txBody>
          <a:bodyPr>
            <a:normAutofit fontScale="90000"/>
          </a:bodyPr>
          <a:lstStyle/>
          <a:p>
            <a:br>
              <a:rPr lang="it-IT" sz="2700" dirty="0">
                <a:effectLst>
                  <a:outerShdw blurRad="38100" dist="38100" dir="2700000" algn="tl">
                    <a:srgbClr val="000000">
                      <a:alpha val="43137"/>
                    </a:srgbClr>
                  </a:outerShdw>
                </a:effectLst>
              </a:rPr>
            </a:br>
            <a:br>
              <a:rPr lang="it-IT" sz="2700" dirty="0">
                <a:effectLst>
                  <a:outerShdw blurRad="38100" dist="38100" dir="2700000" algn="tl">
                    <a:srgbClr val="000000">
                      <a:alpha val="43137"/>
                    </a:srgbClr>
                  </a:outerShdw>
                </a:effectLst>
              </a:rPr>
            </a:br>
            <a:r>
              <a:rPr lang="it-IT" sz="2700" dirty="0">
                <a:effectLst>
                  <a:outerShdw blurRad="38100" dist="38100" dir="2700000" algn="tl">
                    <a:srgbClr val="000000">
                      <a:alpha val="43137"/>
                    </a:srgbClr>
                  </a:outerShdw>
                </a:effectLst>
              </a:rPr>
              <a:t>L’ambito di tale regolamento è esteso espressamente anche ai reati in tema di traffico illecito di beni culturali, compresi gli oggetti d'antiquariato e le opere d'arte [articolo 3, comma 19]. </a:t>
            </a:r>
            <a:br>
              <a:rPr lang="it-IT" sz="2700" dirty="0"/>
            </a:br>
            <a:endParaRPr lang="it-IT" sz="2700" dirty="0"/>
          </a:p>
        </p:txBody>
      </p:sp>
    </p:spTree>
    <p:extLst>
      <p:ext uri="{BB962C8B-B14F-4D97-AF65-F5344CB8AC3E}">
        <p14:creationId xmlns:p14="http://schemas.microsoft.com/office/powerpoint/2010/main" val="4938309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44C91AF-0973-88E1-2AA8-30534CB51ACB}"/>
              </a:ext>
            </a:extLst>
          </p:cNvPr>
          <p:cNvSpPr txBox="1"/>
          <p:nvPr/>
        </p:nvSpPr>
        <p:spPr>
          <a:xfrm>
            <a:off x="2360815" y="1357814"/>
            <a:ext cx="5453150" cy="615553"/>
          </a:xfrm>
          <a:prstGeom prst="rect">
            <a:avLst/>
          </a:prstGeom>
          <a:noFill/>
        </p:spPr>
        <p:txBody>
          <a:bodyPr wrap="square">
            <a:spAutoFit/>
          </a:bodyPr>
          <a:lstStyle/>
          <a:p>
            <a:pPr algn="ctr"/>
            <a:r>
              <a:rPr lang="it-IT" sz="1600" dirty="0">
                <a:effectLst>
                  <a:outerShdw blurRad="38100" dist="38100" dir="2700000" algn="tl">
                    <a:srgbClr val="000000">
                      <a:alpha val="43137"/>
                    </a:srgbClr>
                  </a:outerShdw>
                </a:effectLst>
              </a:rPr>
              <a:t>Provvedimenti italiani di congelamento: </a:t>
            </a:r>
            <a:br>
              <a:rPr lang="it-IT" sz="1800" dirty="0">
                <a:effectLst>
                  <a:outerShdw blurRad="38100" dist="38100" dir="2700000" algn="tl">
                    <a:srgbClr val="000000">
                      <a:alpha val="43137"/>
                    </a:srgbClr>
                  </a:outerShdw>
                </a:effectLst>
              </a:rPr>
            </a:br>
            <a:r>
              <a:rPr lang="it-IT" sz="1600" dirty="0">
                <a:effectLst>
                  <a:outerShdw blurRad="38100" dist="38100" dir="2700000" algn="tl">
                    <a:srgbClr val="000000">
                      <a:alpha val="43137"/>
                    </a:srgbClr>
                  </a:outerShdw>
                </a:effectLst>
              </a:rPr>
              <a:t>il </a:t>
            </a:r>
            <a:r>
              <a:rPr lang="it-IT" sz="1800" b="1" dirty="0">
                <a:effectLst>
                  <a:outerShdw blurRad="38100" dist="38100" dir="2700000" algn="tl">
                    <a:srgbClr val="000000">
                      <a:alpha val="43137"/>
                    </a:srgbClr>
                  </a:outerShdw>
                </a:effectLst>
              </a:rPr>
              <a:t>sequestro preventivo (art. 321 c.1, 2 c.p.p.)</a:t>
            </a:r>
            <a:endParaRPr lang="it-IT" sz="1800" dirty="0">
              <a:effectLst>
                <a:outerShdw blurRad="38100" dist="38100" dir="2700000" algn="tl">
                  <a:srgbClr val="000000">
                    <a:alpha val="43137"/>
                  </a:srgbClr>
                </a:outerShdw>
              </a:effectLst>
            </a:endParaRPr>
          </a:p>
        </p:txBody>
      </p:sp>
      <p:sp>
        <p:nvSpPr>
          <p:cNvPr id="8" name="TextBox 7">
            <a:extLst>
              <a:ext uri="{FF2B5EF4-FFF2-40B4-BE49-F238E27FC236}">
                <a16:creationId xmlns:a16="http://schemas.microsoft.com/office/drawing/2014/main" id="{609C2E86-120E-CA06-1086-7CB8729B23DE}"/>
              </a:ext>
            </a:extLst>
          </p:cNvPr>
          <p:cNvSpPr txBox="1"/>
          <p:nvPr/>
        </p:nvSpPr>
        <p:spPr>
          <a:xfrm>
            <a:off x="699307" y="3539974"/>
            <a:ext cx="6927619" cy="1292662"/>
          </a:xfrm>
          <a:prstGeom prst="rect">
            <a:avLst/>
          </a:prstGeom>
          <a:noFill/>
        </p:spPr>
        <p:txBody>
          <a:bodyPr wrap="square">
            <a:spAutoFit/>
          </a:bodyPr>
          <a:lstStyle/>
          <a:p>
            <a:pPr algn="just"/>
            <a:r>
              <a:rPr lang="it-IT" sz="1600" dirty="0">
                <a:effectLst>
                  <a:outerShdw blurRad="38100" dist="38100" dir="2700000" algn="tl">
                    <a:srgbClr val="000000">
                      <a:alpha val="43137"/>
                    </a:srgbClr>
                  </a:outerShdw>
                </a:effectLst>
              </a:rPr>
              <a:t>Prima dell'esercizio dell'azione penale provvede il </a:t>
            </a:r>
            <a:r>
              <a:rPr lang="it-IT" sz="1600" dirty="0">
                <a:effectLst>
                  <a:outerShdw blurRad="38100" dist="38100" dir="2700000" algn="tl">
                    <a:srgbClr val="000000">
                      <a:alpha val="43137"/>
                    </a:srgbClr>
                  </a:outerShdw>
                </a:effectLst>
                <a:hlinkClick r:id="rId3" tooltip="Dizionario Giuridico: Giudice per le indagini preliminari">
                  <a:extLst>
                    <a:ext uri="{A12FA001-AC4F-418D-AE19-62706E023703}">
                      <ahyp:hlinkClr xmlns:ahyp="http://schemas.microsoft.com/office/drawing/2018/hyperlinkcolor" val="tx"/>
                    </a:ext>
                  </a:extLst>
                </a:hlinkClick>
              </a:rPr>
              <a:t>giudice per le indagini preliminari</a:t>
            </a:r>
            <a:r>
              <a:rPr lang="it-IT" sz="1600" dirty="0">
                <a:effectLst>
                  <a:outerShdw blurRad="38100" dist="38100" dir="2700000" algn="tl">
                    <a:srgbClr val="000000">
                      <a:alpha val="43137"/>
                    </a:srgbClr>
                  </a:outerShdw>
                </a:effectLst>
              </a:rPr>
              <a:t>.</a:t>
            </a:r>
          </a:p>
          <a:p>
            <a:pPr algn="just"/>
            <a:endParaRPr lang="it-IT" sz="1400" dirty="0">
              <a:effectLst>
                <a:outerShdw blurRad="38100" dist="38100" dir="2700000" algn="tl">
                  <a:srgbClr val="000000">
                    <a:alpha val="43137"/>
                  </a:srgbClr>
                </a:outerShdw>
              </a:effectLst>
            </a:endParaRPr>
          </a:p>
          <a:p>
            <a:pPr algn="just"/>
            <a:r>
              <a:rPr lang="it-IT" sz="1600" dirty="0">
                <a:effectLst>
                  <a:outerShdw blurRad="38100" dist="38100" dir="2700000" algn="tl">
                    <a:srgbClr val="000000">
                      <a:alpha val="43137"/>
                    </a:srgbClr>
                  </a:outerShdw>
                </a:effectLst>
              </a:rPr>
              <a:t>Il giudice può altresì disporre il sequestro delle cose di cui è consentita la </a:t>
            </a:r>
            <a:r>
              <a:rPr lang="it-IT" sz="1600" dirty="0">
                <a:effectLst>
                  <a:outerShdw blurRad="38100" dist="38100" dir="2700000" algn="tl">
                    <a:srgbClr val="000000">
                      <a:alpha val="43137"/>
                    </a:srgbClr>
                  </a:outerShdw>
                </a:effectLst>
                <a:hlinkClick r:id="rId4" tooltip="Dizionario Giuridico: Confisca">
                  <a:extLst>
                    <a:ext uri="{A12FA001-AC4F-418D-AE19-62706E023703}">
                      <ahyp:hlinkClr xmlns:ahyp="http://schemas.microsoft.com/office/drawing/2018/hyperlinkcolor" val="tx"/>
                    </a:ext>
                  </a:extLst>
                </a:hlinkClick>
              </a:rPr>
              <a:t>confisca</a:t>
            </a:r>
            <a:r>
              <a:rPr lang="it-IT" sz="1400" dirty="0"/>
              <a:t>.</a:t>
            </a:r>
            <a:endParaRPr lang="en-GB" sz="1400" dirty="0"/>
          </a:p>
        </p:txBody>
      </p:sp>
      <p:sp>
        <p:nvSpPr>
          <p:cNvPr id="10" name="TextBox 9">
            <a:extLst>
              <a:ext uri="{FF2B5EF4-FFF2-40B4-BE49-F238E27FC236}">
                <a16:creationId xmlns:a16="http://schemas.microsoft.com/office/drawing/2014/main" id="{2AE4E5D1-8F9D-71E8-7BDA-4286CA6C36E6}"/>
              </a:ext>
            </a:extLst>
          </p:cNvPr>
          <p:cNvSpPr txBox="1"/>
          <p:nvPr/>
        </p:nvSpPr>
        <p:spPr>
          <a:xfrm>
            <a:off x="699307" y="2314056"/>
            <a:ext cx="8333509" cy="1077218"/>
          </a:xfrm>
          <a:prstGeom prst="rect">
            <a:avLst/>
          </a:prstGeom>
          <a:noFill/>
        </p:spPr>
        <p:txBody>
          <a:bodyPr wrap="square">
            <a:spAutoFit/>
          </a:bodyPr>
          <a:lstStyle/>
          <a:p>
            <a:pPr algn="just"/>
            <a:r>
              <a:rPr lang="it-IT" sz="1600" dirty="0">
                <a:effectLst>
                  <a:outerShdw blurRad="38100" dist="38100" dir="2700000" algn="tl">
                    <a:srgbClr val="000000">
                      <a:alpha val="43137"/>
                    </a:srgbClr>
                  </a:outerShdw>
                </a:effectLst>
              </a:rPr>
              <a:t>Quando vi è pericolo che la libera disponibilità di una cosa pertinente al reato possa aggravare o protrarre le conseguenze di esso ovvero agevolare la commissione di altri reati, a richiesta del pubblico ministero il giudice competente a pronunciarsi nel merito ne dispone il sequestro con decreto motivato.</a:t>
            </a:r>
          </a:p>
        </p:txBody>
      </p:sp>
      <p:sp>
        <p:nvSpPr>
          <p:cNvPr id="11" name="Arrow: Right 10">
            <a:extLst>
              <a:ext uri="{FF2B5EF4-FFF2-40B4-BE49-F238E27FC236}">
                <a16:creationId xmlns:a16="http://schemas.microsoft.com/office/drawing/2014/main" id="{5C8D560E-3D4A-0BDE-B0E0-E73E0A1B57A7}"/>
              </a:ext>
            </a:extLst>
          </p:cNvPr>
          <p:cNvSpPr/>
          <p:nvPr/>
        </p:nvSpPr>
        <p:spPr>
          <a:xfrm>
            <a:off x="315884" y="2469503"/>
            <a:ext cx="300920" cy="10224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Arrow: Right 11">
            <a:extLst>
              <a:ext uri="{FF2B5EF4-FFF2-40B4-BE49-F238E27FC236}">
                <a16:creationId xmlns:a16="http://schemas.microsoft.com/office/drawing/2014/main" id="{C0302406-708F-271E-66E1-DF471D4D0C8A}"/>
              </a:ext>
            </a:extLst>
          </p:cNvPr>
          <p:cNvSpPr/>
          <p:nvPr/>
        </p:nvSpPr>
        <p:spPr>
          <a:xfrm>
            <a:off x="315884" y="3729935"/>
            <a:ext cx="300920" cy="10224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Arrow: Right 12">
            <a:extLst>
              <a:ext uri="{FF2B5EF4-FFF2-40B4-BE49-F238E27FC236}">
                <a16:creationId xmlns:a16="http://schemas.microsoft.com/office/drawing/2014/main" id="{8DD9BA61-7007-0810-1950-D0B234730A25}"/>
              </a:ext>
            </a:extLst>
          </p:cNvPr>
          <p:cNvSpPr/>
          <p:nvPr/>
        </p:nvSpPr>
        <p:spPr>
          <a:xfrm>
            <a:off x="357136" y="4527957"/>
            <a:ext cx="300920" cy="10224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597148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CA173A0-0042-A2A4-40F2-4C7E3ABC4653}"/>
              </a:ext>
            </a:extLst>
          </p:cNvPr>
          <p:cNvSpPr txBox="1"/>
          <p:nvPr/>
        </p:nvSpPr>
        <p:spPr>
          <a:xfrm>
            <a:off x="2949706" y="1046543"/>
            <a:ext cx="4572000" cy="400110"/>
          </a:xfrm>
          <a:prstGeom prst="rect">
            <a:avLst/>
          </a:prstGeom>
          <a:noFill/>
        </p:spPr>
        <p:txBody>
          <a:bodyPr wrap="square">
            <a:spAutoFit/>
          </a:bodyPr>
          <a:lstStyle/>
          <a:p>
            <a:pPr algn="ctr"/>
            <a:r>
              <a:rPr lang="it-IT" sz="2000" dirty="0">
                <a:effectLst>
                  <a:outerShdw blurRad="38100" dist="38100" dir="2700000" algn="tl">
                    <a:srgbClr val="000000">
                      <a:alpha val="43137"/>
                    </a:srgbClr>
                  </a:outerShdw>
                </a:effectLst>
              </a:rPr>
              <a:t>Provvedimenti idonei alla confisca</a:t>
            </a:r>
          </a:p>
        </p:txBody>
      </p:sp>
      <p:sp>
        <p:nvSpPr>
          <p:cNvPr id="8" name="TextBox 7">
            <a:extLst>
              <a:ext uri="{FF2B5EF4-FFF2-40B4-BE49-F238E27FC236}">
                <a16:creationId xmlns:a16="http://schemas.microsoft.com/office/drawing/2014/main" id="{ABC3916C-087A-D7C9-BC59-5977FB290AA4}"/>
              </a:ext>
            </a:extLst>
          </p:cNvPr>
          <p:cNvSpPr txBox="1"/>
          <p:nvPr/>
        </p:nvSpPr>
        <p:spPr>
          <a:xfrm>
            <a:off x="522827" y="2268871"/>
            <a:ext cx="8098346" cy="956672"/>
          </a:xfrm>
          <a:prstGeom prst="rect">
            <a:avLst/>
          </a:prstGeom>
          <a:noFill/>
        </p:spPr>
        <p:txBody>
          <a:bodyPr wrap="square">
            <a:spAutoFit/>
          </a:bodyPr>
          <a:lstStyle/>
          <a:p>
            <a:pPr algn="just"/>
            <a:r>
              <a:rPr lang="it-IT" dirty="0"/>
              <a:t>Il Regolamento n. 1805 si applica anche nei casi di </a:t>
            </a:r>
            <a:r>
              <a:rPr lang="it-IT" b="1" dirty="0">
                <a:effectLst>
                  <a:outerShdw blurRad="38100" dist="38100" dir="2700000" algn="tl">
                    <a:srgbClr val="000000">
                      <a:alpha val="43137"/>
                    </a:srgbClr>
                  </a:outerShdw>
                </a:effectLst>
              </a:rPr>
              <a:t>confische emesse nel contesto di procedimenti conclusi con sentenze assolutorie ai sensi dell’art. 530 c.p.p. o di non doversi procedere ai sensi dell’art. 129 c.p.p. </a:t>
            </a:r>
            <a:r>
              <a:rPr lang="it-IT" dirty="0"/>
              <a:t>(i.e. nei casi </a:t>
            </a:r>
            <a:r>
              <a:rPr lang="it-IT" b="1" dirty="0">
                <a:effectLst>
                  <a:outerShdw blurRad="38100" dist="38100" dir="2700000" algn="tl">
                    <a:srgbClr val="000000">
                      <a:alpha val="43137"/>
                    </a:srgbClr>
                  </a:outerShdw>
                </a:effectLst>
              </a:rPr>
              <a:t>prescrizione</a:t>
            </a:r>
            <a:r>
              <a:rPr lang="it-IT" dirty="0"/>
              <a:t>),</a:t>
            </a:r>
            <a:r>
              <a:rPr lang="it-IT" b="1" dirty="0">
                <a:effectLst>
                  <a:outerShdw blurRad="38100" dist="38100" dir="2700000" algn="tl">
                    <a:srgbClr val="000000">
                      <a:alpha val="43137"/>
                    </a:srgbClr>
                  </a:outerShdw>
                </a:effectLst>
              </a:rPr>
              <a:t> </a:t>
            </a:r>
            <a:r>
              <a:rPr lang="it-IT" dirty="0"/>
              <a:t>ovvero </a:t>
            </a:r>
            <a:r>
              <a:rPr lang="it-IT" b="1" dirty="0">
                <a:effectLst>
                  <a:outerShdw blurRad="38100" dist="38100" dir="2700000" algn="tl">
                    <a:srgbClr val="000000">
                      <a:alpha val="43137"/>
                    </a:srgbClr>
                  </a:outerShdw>
                </a:effectLst>
              </a:rPr>
              <a:t>nei casi di decreti di archiviazione con contestuale statuizione di confisca</a:t>
            </a:r>
            <a:r>
              <a:rPr lang="it-IT" dirty="0"/>
              <a:t>. ( lo si ricava da considerando 13 e art. 2 n. 2 )</a:t>
            </a:r>
          </a:p>
        </p:txBody>
      </p:sp>
      <p:sp>
        <p:nvSpPr>
          <p:cNvPr id="10" name="TextBox 9">
            <a:extLst>
              <a:ext uri="{FF2B5EF4-FFF2-40B4-BE49-F238E27FC236}">
                <a16:creationId xmlns:a16="http://schemas.microsoft.com/office/drawing/2014/main" id="{508899AB-E2F7-0909-EE1D-46E082DF23C9}"/>
              </a:ext>
            </a:extLst>
          </p:cNvPr>
          <p:cNvSpPr txBox="1"/>
          <p:nvPr/>
        </p:nvSpPr>
        <p:spPr>
          <a:xfrm>
            <a:off x="573142" y="3483817"/>
            <a:ext cx="8220848" cy="956672"/>
          </a:xfrm>
          <a:prstGeom prst="rect">
            <a:avLst/>
          </a:prstGeom>
          <a:noFill/>
        </p:spPr>
        <p:txBody>
          <a:bodyPr wrap="square">
            <a:spAutoFit/>
          </a:bodyPr>
          <a:lstStyle/>
          <a:p>
            <a:pPr algn="just"/>
            <a:r>
              <a:rPr lang="it-IT" dirty="0"/>
              <a:t>Si tratta di decisioni che, pur prescindendo da una sentenza di condanna, vengono adottate nel contesto di “</a:t>
            </a:r>
            <a:r>
              <a:rPr lang="it-IT" b="1" dirty="0"/>
              <a:t>procedimenti connessi a reato</a:t>
            </a:r>
            <a:r>
              <a:rPr lang="it-IT" dirty="0"/>
              <a:t>”, a seguito della sua commissione e con un provvedimento che, in materia di cognizione penale e beni culturali, comunque ricolleghi il bene da sequestrare o confiscare ad una condotta illecita.</a:t>
            </a:r>
            <a:endParaRPr lang="en-GB" dirty="0"/>
          </a:p>
        </p:txBody>
      </p:sp>
      <p:sp>
        <p:nvSpPr>
          <p:cNvPr id="11" name="Arrow: Right 10">
            <a:extLst>
              <a:ext uri="{FF2B5EF4-FFF2-40B4-BE49-F238E27FC236}">
                <a16:creationId xmlns:a16="http://schemas.microsoft.com/office/drawing/2014/main" id="{894812FC-81A7-766A-1486-F5A4BB06E25F}"/>
              </a:ext>
            </a:extLst>
          </p:cNvPr>
          <p:cNvSpPr/>
          <p:nvPr/>
        </p:nvSpPr>
        <p:spPr>
          <a:xfrm>
            <a:off x="214381" y="2668823"/>
            <a:ext cx="240631"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Arrow: Right 11">
            <a:extLst>
              <a:ext uri="{FF2B5EF4-FFF2-40B4-BE49-F238E27FC236}">
                <a16:creationId xmlns:a16="http://schemas.microsoft.com/office/drawing/2014/main" id="{00E16511-AF41-70D7-3AA1-CF5B89E5D47D}"/>
              </a:ext>
            </a:extLst>
          </p:cNvPr>
          <p:cNvSpPr/>
          <p:nvPr/>
        </p:nvSpPr>
        <p:spPr>
          <a:xfrm>
            <a:off x="214380" y="3926264"/>
            <a:ext cx="240631"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29700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483A435-BAB4-6C23-B6FE-C488367DD97D}"/>
              </a:ext>
            </a:extLst>
          </p:cNvPr>
          <p:cNvSpPr txBox="1"/>
          <p:nvPr/>
        </p:nvSpPr>
        <p:spPr>
          <a:xfrm>
            <a:off x="731043" y="2157768"/>
            <a:ext cx="7998974" cy="2777683"/>
          </a:xfrm>
          <a:prstGeom prst="rect">
            <a:avLst/>
          </a:prstGeom>
          <a:noFill/>
        </p:spPr>
        <p:txBody>
          <a:bodyPr wrap="square">
            <a:spAutoFit/>
          </a:bodyPr>
          <a:lstStyle/>
          <a:p>
            <a:pPr algn="just"/>
            <a:r>
              <a:rPr lang="it-IT" sz="1600" dirty="0"/>
              <a:t>Presupposto di fatto è </a:t>
            </a:r>
            <a:r>
              <a:rPr lang="it-IT" sz="1600" b="1" dirty="0">
                <a:effectLst>
                  <a:outerShdw blurRad="38100" dist="38100" dir="2700000" algn="tl">
                    <a:srgbClr val="000000">
                      <a:alpha val="43137"/>
                    </a:srgbClr>
                  </a:outerShdw>
                </a:effectLst>
              </a:rPr>
              <a:t>l’individuazione del bene </a:t>
            </a:r>
            <a:r>
              <a:rPr lang="it-IT" sz="1600" dirty="0"/>
              <a:t>da ricercare sul territorio di un paese UE diverso dall’Italia.</a:t>
            </a:r>
          </a:p>
          <a:p>
            <a:pPr algn="just"/>
            <a:endParaRPr lang="it-IT" sz="1600" dirty="0"/>
          </a:p>
          <a:p>
            <a:pPr algn="just"/>
            <a:r>
              <a:rPr lang="it-IT" sz="1600" dirty="0"/>
              <a:t>Il PM deve richiedere </a:t>
            </a:r>
            <a:r>
              <a:rPr lang="it-IT" sz="1600" b="1" dirty="0">
                <a:effectLst>
                  <a:outerShdw blurRad="38100" dist="38100" dir="2700000" algn="tl">
                    <a:srgbClr val="000000">
                      <a:alpha val="43137"/>
                    </a:srgbClr>
                  </a:outerShdw>
                </a:effectLst>
              </a:rPr>
              <a:t>l’emissione del certificato </a:t>
            </a:r>
            <a:r>
              <a:rPr lang="it-IT" sz="1600" dirty="0"/>
              <a:t>al Giudice che procede, contestualmente o successivamente all’emissione del provvedimento di sequestro e/o confisca.</a:t>
            </a:r>
          </a:p>
          <a:p>
            <a:pPr algn="just"/>
            <a:endParaRPr lang="it-IT" sz="1600" dirty="0"/>
          </a:p>
          <a:p>
            <a:pPr algn="just"/>
            <a:r>
              <a:rPr lang="it-IT" sz="1600" dirty="0"/>
              <a:t>Il Giudice emette il certificato, lo esegue o lo fa eseguire, usando il formulario di cui al sito </a:t>
            </a:r>
          </a:p>
          <a:p>
            <a:pPr marL="0" indent="0" algn="ctr">
              <a:buNone/>
            </a:pPr>
            <a:endParaRPr lang="it-IT" sz="1000" u="sng" dirty="0">
              <a:effectLst>
                <a:outerShdw blurRad="38100" dist="38100" dir="2700000" algn="tl">
                  <a:srgbClr val="000000">
                    <a:alpha val="43137"/>
                  </a:srgbClr>
                </a:outerShdw>
              </a:effectLst>
            </a:endParaRPr>
          </a:p>
          <a:p>
            <a:pPr marL="0" indent="0" algn="ctr">
              <a:buNone/>
            </a:pPr>
            <a:r>
              <a:rPr lang="it-IT" sz="1800" u="sng" dirty="0">
                <a:effectLst>
                  <a:outerShdw blurRad="38100" dist="38100" dir="2700000" algn="tl">
                    <a:srgbClr val="000000">
                      <a:alpha val="43137"/>
                    </a:srgbClr>
                  </a:outerShdw>
                </a:effectLst>
              </a:rPr>
              <a:t>https://www.ejncrimjust.europa.eu/ejn/libcategories/EN/163/-1/-1/-1</a:t>
            </a:r>
            <a:endParaRPr lang="en-GB" sz="1800" dirty="0"/>
          </a:p>
          <a:p>
            <a:pPr marL="0" indent="0">
              <a:buNone/>
            </a:pPr>
            <a:endParaRPr lang="it-IT" sz="1050" dirty="0"/>
          </a:p>
          <a:p>
            <a:pPr marL="0" indent="0" algn="ctr">
              <a:buNone/>
            </a:pPr>
            <a:r>
              <a:rPr lang="it-IT" sz="1200" dirty="0"/>
              <a:t>Trasmettendolo all’Autorità Centrale italiana, cioè al </a:t>
            </a:r>
            <a:r>
              <a:rPr lang="it-IT" sz="1200" b="1" dirty="0">
                <a:effectLst>
                  <a:outerShdw blurRad="38100" dist="38100" dir="2700000" algn="tl">
                    <a:srgbClr val="000000">
                      <a:alpha val="43137"/>
                    </a:srgbClr>
                  </a:outerShdw>
                </a:effectLst>
              </a:rPr>
              <a:t>MINISTERO DELLA GIUSTIZIA - UFFICIO COOPERAZIONE INTERNAZIONALE e ad EUROJUST </a:t>
            </a:r>
            <a:r>
              <a:rPr lang="it-IT" sz="1200" dirty="0"/>
              <a:t>PER LA FACILITAZIONE</a:t>
            </a:r>
            <a:r>
              <a:rPr lang="it-IT" sz="1100" dirty="0"/>
              <a:t>.</a:t>
            </a:r>
            <a:endParaRPr lang="en-GB" sz="1100" dirty="0"/>
          </a:p>
        </p:txBody>
      </p:sp>
      <p:sp>
        <p:nvSpPr>
          <p:cNvPr id="6" name="Arrow: Right 5">
            <a:extLst>
              <a:ext uri="{FF2B5EF4-FFF2-40B4-BE49-F238E27FC236}">
                <a16:creationId xmlns:a16="http://schemas.microsoft.com/office/drawing/2014/main" id="{7D6EF72E-AC7F-689F-67CA-BB0275CC8F74}"/>
              </a:ext>
            </a:extLst>
          </p:cNvPr>
          <p:cNvSpPr/>
          <p:nvPr/>
        </p:nvSpPr>
        <p:spPr>
          <a:xfrm>
            <a:off x="304800" y="2379033"/>
            <a:ext cx="350293"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Arrow: Right 6">
            <a:extLst>
              <a:ext uri="{FF2B5EF4-FFF2-40B4-BE49-F238E27FC236}">
                <a16:creationId xmlns:a16="http://schemas.microsoft.com/office/drawing/2014/main" id="{F0DB8811-DB4F-BAB9-9312-05F85163CADB}"/>
              </a:ext>
            </a:extLst>
          </p:cNvPr>
          <p:cNvSpPr/>
          <p:nvPr/>
        </p:nvSpPr>
        <p:spPr>
          <a:xfrm>
            <a:off x="321610" y="3100090"/>
            <a:ext cx="350293"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Arrow: Right 7">
            <a:extLst>
              <a:ext uri="{FF2B5EF4-FFF2-40B4-BE49-F238E27FC236}">
                <a16:creationId xmlns:a16="http://schemas.microsoft.com/office/drawing/2014/main" id="{63C6058E-BE46-BD5B-8BC3-289B4B8C19D8}"/>
              </a:ext>
            </a:extLst>
          </p:cNvPr>
          <p:cNvSpPr/>
          <p:nvPr/>
        </p:nvSpPr>
        <p:spPr>
          <a:xfrm>
            <a:off x="292928" y="3804372"/>
            <a:ext cx="350293"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TextBox 9">
            <a:extLst>
              <a:ext uri="{FF2B5EF4-FFF2-40B4-BE49-F238E27FC236}">
                <a16:creationId xmlns:a16="http://schemas.microsoft.com/office/drawing/2014/main" id="{0E0C0C89-D0BE-35A0-19C4-ADEDFB77D64B}"/>
              </a:ext>
            </a:extLst>
          </p:cNvPr>
          <p:cNvSpPr txBox="1"/>
          <p:nvPr/>
        </p:nvSpPr>
        <p:spPr>
          <a:xfrm>
            <a:off x="2552815" y="1123142"/>
            <a:ext cx="4572000" cy="461665"/>
          </a:xfrm>
          <a:prstGeom prst="rect">
            <a:avLst/>
          </a:prstGeom>
          <a:noFill/>
        </p:spPr>
        <p:txBody>
          <a:bodyPr wrap="square">
            <a:spAutoFit/>
          </a:bodyPr>
          <a:lstStyle/>
          <a:p>
            <a:pPr algn="ctr"/>
            <a:r>
              <a:rPr lang="it-IT" sz="2400" dirty="0">
                <a:effectLst>
                  <a:outerShdw blurRad="38100" dist="38100" dir="2700000" algn="tl">
                    <a:srgbClr val="000000">
                      <a:alpha val="43137"/>
                    </a:srgbClr>
                  </a:outerShdw>
                </a:effectLst>
              </a:rPr>
              <a:t>Come si procede?</a:t>
            </a:r>
          </a:p>
        </p:txBody>
      </p:sp>
    </p:spTree>
    <p:extLst>
      <p:ext uri="{BB962C8B-B14F-4D97-AF65-F5344CB8AC3E}">
        <p14:creationId xmlns:p14="http://schemas.microsoft.com/office/powerpoint/2010/main" val="21472628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62B9AE-4A75-97F4-9126-4E2AEE0018B7}"/>
              </a:ext>
            </a:extLst>
          </p:cNvPr>
          <p:cNvSpPr txBox="1">
            <a:spLocks/>
          </p:cNvSpPr>
          <p:nvPr/>
        </p:nvSpPr>
        <p:spPr>
          <a:xfrm>
            <a:off x="375182" y="2312565"/>
            <a:ext cx="8393635" cy="3663682"/>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2800" kern="1200">
                <a:solidFill>
                  <a:srgbClr val="466570"/>
                </a:solidFill>
                <a:latin typeface="+mj-lt"/>
                <a:ea typeface="Open Sans Semibold" panose="020B0706030804020204" pitchFamily="34" charset="0"/>
                <a:cs typeface="Open Sans Semibold" panose="020B0706030804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it-IT" sz="1400" b="0" i="0" u="none" strike="noStrike" kern="1200" cap="none" spc="0" normalizeH="0" baseline="0" noProof="0" dirty="0">
                <a:ln>
                  <a:noFill/>
                </a:ln>
                <a:solidFill>
                  <a:srgbClr val="466570"/>
                </a:solidFill>
                <a:effectLst/>
                <a:uLnTx/>
                <a:uFillTx/>
                <a:latin typeface="Cambria"/>
                <a:ea typeface="Open Sans Semibold" panose="020B0706030804020204" pitchFamily="34" charset="0"/>
                <a:cs typeface="Open Sans Semibold" panose="020B0706030804020204" pitchFamily="34" charset="0"/>
              </a:rPr>
              <a:t>Qualora sia stata informata su una decisione di restituzione alla vittima dei beni congelati emessa dall'autorità di emissione o da un'altra autorità competente dello Stato di emissione, </a:t>
            </a:r>
            <a:r>
              <a:rPr kumimoji="0" lang="it-IT" sz="1400" b="1" i="0" u="none" strike="noStrike" kern="1200" cap="none" spc="0" normalizeH="0" baseline="0" noProof="0" dirty="0">
                <a:ln>
                  <a:noFill/>
                </a:ln>
                <a:solidFill>
                  <a:srgbClr val="466570"/>
                </a:solidFill>
                <a:effectLst>
                  <a:outerShdw blurRad="38100" dist="38100" dir="2700000" algn="tl">
                    <a:srgbClr val="000000">
                      <a:alpha val="43137"/>
                    </a:srgbClr>
                  </a:outerShdw>
                </a:effectLst>
                <a:uLnTx/>
                <a:uFillTx/>
                <a:latin typeface="Cambria"/>
                <a:ea typeface="Open Sans Semibold" panose="020B0706030804020204" pitchFamily="34" charset="0"/>
                <a:cs typeface="Open Sans Semibold" panose="020B0706030804020204" pitchFamily="34" charset="0"/>
              </a:rPr>
              <a:t>l'autorità di esecuzione dovrebbe adottare le misure necessarie per garantire che i beni interessati siano congelati e restituiti alla vittima al più presto. </a:t>
            </a:r>
          </a:p>
          <a:p>
            <a:pPr marL="0" marR="0" lvl="0" indent="0" algn="just"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it-IT" sz="1400" b="0" i="0" u="none" strike="noStrike" kern="1200" cap="none" spc="0" normalizeH="0" baseline="0" noProof="0" dirty="0">
                <a:ln>
                  <a:noFill/>
                </a:ln>
                <a:solidFill>
                  <a:srgbClr val="466570"/>
                </a:solidFill>
                <a:effectLst/>
                <a:uLnTx/>
                <a:uFillTx/>
                <a:latin typeface="Cambria"/>
                <a:ea typeface="Open Sans Semibold" panose="020B0706030804020204" pitchFamily="34" charset="0"/>
                <a:cs typeface="Open Sans Semibold" panose="020B0706030804020204" pitchFamily="34" charset="0"/>
              </a:rPr>
              <a:t>L'autorità di esecuzione può trasferire i beni allo Stato di emissione, di modo che quest'ultimo possa restituirli alla vittima, oppure direttamente alla vittima</a:t>
            </a:r>
            <a:r>
              <a:rPr kumimoji="0" lang="it-IT" sz="1400" b="1" i="0" u="none" strike="noStrike" kern="1200" cap="none" spc="0" normalizeH="0" baseline="0" noProof="0" dirty="0">
                <a:ln>
                  <a:noFill/>
                </a:ln>
                <a:solidFill>
                  <a:srgbClr val="466570"/>
                </a:solidFill>
                <a:effectLst/>
                <a:uLnTx/>
                <a:uFillTx/>
                <a:latin typeface="Cambria"/>
                <a:ea typeface="Open Sans Semibold" panose="020B0706030804020204" pitchFamily="34" charset="0"/>
                <a:cs typeface="Open Sans Semibold" panose="020B0706030804020204" pitchFamily="34" charset="0"/>
              </a:rPr>
              <a:t>, fatto salvo il consenso dello Stato di emissione. </a:t>
            </a:r>
          </a:p>
          <a:p>
            <a:pPr marL="0" marR="0" lvl="0" indent="0" algn="just"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it-IT" sz="1400" b="0" i="0" u="none" strike="noStrike" kern="1200" cap="none" spc="0" normalizeH="0" baseline="0" noProof="0" dirty="0">
                <a:ln>
                  <a:noFill/>
                </a:ln>
                <a:solidFill>
                  <a:srgbClr val="466570"/>
                </a:solidFill>
                <a:effectLst/>
                <a:uLnTx/>
                <a:uFillTx/>
                <a:latin typeface="Cambria"/>
                <a:ea typeface="Open Sans Semibold" panose="020B0706030804020204" pitchFamily="34" charset="0"/>
                <a:cs typeface="Open Sans Semibold" panose="020B0706030804020204" pitchFamily="34" charset="0"/>
              </a:rPr>
              <a:t>Qualora ritenga che dette condizioni non siano soddisfatte, l'autorità di esecuzione deve consultare l'autorità di emissione, ad esempio per chiedere eventuali informazioni supplementari o per discutere la situazione al fine di trovare una soluzione. </a:t>
            </a:r>
          </a:p>
          <a:p>
            <a:pPr marL="0" marR="0" lvl="0" indent="0" algn="just"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it-IT" sz="1400" b="1" i="0" u="none" strike="noStrike" kern="1200" cap="none" spc="0" normalizeH="0" baseline="0" noProof="0" dirty="0">
                <a:ln>
                  <a:noFill/>
                </a:ln>
                <a:solidFill>
                  <a:srgbClr val="466570"/>
                </a:solidFill>
                <a:effectLst>
                  <a:outerShdw blurRad="38100" dist="38100" dir="2700000" algn="tl">
                    <a:srgbClr val="000000">
                      <a:alpha val="43137"/>
                    </a:srgbClr>
                  </a:outerShdw>
                </a:effectLst>
                <a:uLnTx/>
                <a:uFillTx/>
                <a:latin typeface="Cambria"/>
                <a:ea typeface="Open Sans Semibold" panose="020B0706030804020204" pitchFamily="34" charset="0"/>
                <a:cs typeface="Open Sans Semibold" panose="020B0706030804020204" pitchFamily="34" charset="0"/>
              </a:rPr>
              <a:t>Se non è possibile trovare una soluzione, l'autorità di esecuzione può decidere di non restituire i beni congelati alla </a:t>
            </a:r>
            <a:r>
              <a:rPr kumimoji="0" lang="en-GB" sz="1400" b="1" i="0" u="none" strike="noStrike" kern="1200" cap="none" spc="0" normalizeH="0" baseline="0" noProof="0" dirty="0" err="1">
                <a:ln>
                  <a:noFill/>
                </a:ln>
                <a:solidFill>
                  <a:srgbClr val="466570"/>
                </a:solidFill>
                <a:effectLst>
                  <a:outerShdw blurRad="38100" dist="38100" dir="2700000" algn="tl">
                    <a:srgbClr val="000000">
                      <a:alpha val="43137"/>
                    </a:srgbClr>
                  </a:outerShdw>
                </a:effectLst>
                <a:uLnTx/>
                <a:uFillTx/>
                <a:latin typeface="Cambria"/>
                <a:ea typeface="Open Sans Semibold" panose="020B0706030804020204" pitchFamily="34" charset="0"/>
                <a:cs typeface="Open Sans Semibold" panose="020B0706030804020204" pitchFamily="34" charset="0"/>
              </a:rPr>
              <a:t>vittima</a:t>
            </a:r>
            <a:r>
              <a:rPr kumimoji="0" lang="en-GB" sz="1400" b="1" i="0" u="none" strike="noStrike" kern="1200" cap="none" spc="0" normalizeH="0" baseline="0" noProof="0" dirty="0">
                <a:ln>
                  <a:noFill/>
                </a:ln>
                <a:solidFill>
                  <a:srgbClr val="466570"/>
                </a:solidFill>
                <a:effectLst>
                  <a:outerShdw blurRad="38100" dist="38100" dir="2700000" algn="tl">
                    <a:srgbClr val="000000">
                      <a:alpha val="43137"/>
                    </a:srgbClr>
                  </a:outerShdw>
                </a:effectLst>
                <a:uLnTx/>
                <a:uFillTx/>
                <a:latin typeface="Cambria"/>
                <a:ea typeface="Open Sans Semibold" panose="020B0706030804020204" pitchFamily="34" charset="0"/>
                <a:cs typeface="Open Sans Semibold" panose="020B0706030804020204" pitchFamily="34" charset="0"/>
              </a:rPr>
              <a:t>.</a:t>
            </a:r>
          </a:p>
        </p:txBody>
      </p:sp>
      <p:sp>
        <p:nvSpPr>
          <p:cNvPr id="5" name="TextBox 4">
            <a:extLst>
              <a:ext uri="{FF2B5EF4-FFF2-40B4-BE49-F238E27FC236}">
                <a16:creationId xmlns:a16="http://schemas.microsoft.com/office/drawing/2014/main" id="{14652170-82A5-BEB1-F2AB-4D7A3BD5ABE4}"/>
              </a:ext>
            </a:extLst>
          </p:cNvPr>
          <p:cNvSpPr txBox="1"/>
          <p:nvPr/>
        </p:nvSpPr>
        <p:spPr>
          <a:xfrm>
            <a:off x="2185736" y="1271532"/>
            <a:ext cx="5362074" cy="830997"/>
          </a:xfrm>
          <a:prstGeom prst="rect">
            <a:avLst/>
          </a:prstGeom>
          <a:noFill/>
        </p:spPr>
        <p:txBody>
          <a:bodyPr wrap="square">
            <a:spAutoFit/>
          </a:bodyPr>
          <a:lstStyle/>
          <a:p>
            <a:pPr marL="0" marR="0" lvl="0" indent="0" algn="ctr" defTabSz="713232" rtl="0" eaLnBrk="1" fontAlgn="auto" latinLnBrk="0" hangingPunct="1">
              <a:lnSpc>
                <a:spcPct val="100000"/>
              </a:lnSpc>
              <a:spcBef>
                <a:spcPts val="0"/>
              </a:spcBef>
              <a:spcAft>
                <a:spcPts val="0"/>
              </a:spcAft>
              <a:buClrTx/>
              <a:buSzTx/>
              <a:buFontTx/>
              <a:buNone/>
              <a:tabLst/>
              <a:defRPr/>
            </a:pPr>
            <a:r>
              <a:rPr lang="it-IT" sz="2400" dirty="0">
                <a:solidFill>
                  <a:srgbClr val="2B4754"/>
                </a:solidFill>
                <a:effectLst>
                  <a:outerShdw blurRad="38100" dist="38100" dir="2700000" algn="tl">
                    <a:srgbClr val="000000">
                      <a:alpha val="43137"/>
                    </a:srgbClr>
                  </a:outerShdw>
                </a:effectLst>
                <a:latin typeface="Cambria"/>
              </a:rPr>
              <a:t>La protezione delle vittime: c</a:t>
            </a:r>
            <a:r>
              <a:rPr kumimoji="0" lang="it-IT" sz="2400" b="0" i="0" u="none" strike="noStrike" kern="1200" cap="none" spc="0" normalizeH="0" baseline="0" noProof="0" dirty="0" err="1">
                <a:ln>
                  <a:noFill/>
                </a:ln>
                <a:solidFill>
                  <a:srgbClr val="2B4754"/>
                </a:solidFill>
                <a:effectLst>
                  <a:outerShdw blurRad="38100" dist="38100" dir="2700000" algn="tl">
                    <a:srgbClr val="000000">
                      <a:alpha val="43137"/>
                    </a:srgbClr>
                  </a:outerShdw>
                </a:effectLst>
                <a:uLnTx/>
                <a:uFillTx/>
                <a:latin typeface="Cambria"/>
                <a:ea typeface="+mn-ea"/>
                <a:cs typeface="+mn-cs"/>
              </a:rPr>
              <a:t>onsiderando</a:t>
            </a:r>
            <a:r>
              <a:rPr kumimoji="0" lang="it-IT" sz="2400" b="0" i="0" u="none" strike="noStrike" kern="1200" cap="none" spc="0" normalizeH="0" baseline="0" noProof="0" dirty="0">
                <a:ln>
                  <a:noFill/>
                </a:ln>
                <a:solidFill>
                  <a:srgbClr val="2B4754"/>
                </a:solidFill>
                <a:effectLst>
                  <a:outerShdw blurRad="38100" dist="38100" dir="2700000" algn="tl">
                    <a:srgbClr val="000000">
                      <a:alpha val="43137"/>
                    </a:srgbClr>
                  </a:outerShdw>
                </a:effectLst>
                <a:uLnTx/>
                <a:uFillTx/>
                <a:latin typeface="Cambria"/>
                <a:ea typeface="+mn-ea"/>
                <a:cs typeface="+mn-cs"/>
              </a:rPr>
              <a:t> 46 </a:t>
            </a:r>
            <a:endParaRPr kumimoji="0" lang="it-IT" sz="2400" b="0" i="0" u="none" strike="noStrike" kern="1200" cap="none" spc="0" normalizeH="0" baseline="0" noProof="0" dirty="0">
              <a:ln>
                <a:noFill/>
              </a:ln>
              <a:solidFill>
                <a:srgbClr val="2B4754"/>
              </a:solidFill>
              <a:effectLst/>
              <a:uLnTx/>
              <a:uFillTx/>
              <a:latin typeface="Cambria"/>
              <a:ea typeface="+mn-ea"/>
              <a:cs typeface="+mn-cs"/>
            </a:endParaRPr>
          </a:p>
        </p:txBody>
      </p:sp>
    </p:spTree>
    <p:extLst>
      <p:ext uri="{BB962C8B-B14F-4D97-AF65-F5344CB8AC3E}">
        <p14:creationId xmlns:p14="http://schemas.microsoft.com/office/powerpoint/2010/main" val="34213136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2B05E-C764-6CA8-4ADD-2C4D203B57E9}"/>
              </a:ext>
            </a:extLst>
          </p:cNvPr>
          <p:cNvSpPr>
            <a:spLocks noGrp="1"/>
          </p:cNvSpPr>
          <p:nvPr>
            <p:ph type="title"/>
          </p:nvPr>
        </p:nvSpPr>
        <p:spPr>
          <a:xfrm>
            <a:off x="505325" y="1800726"/>
            <a:ext cx="8309811" cy="4182980"/>
          </a:xfrm>
        </p:spPr>
        <p:txBody>
          <a:bodyPr>
            <a:noAutofit/>
          </a:bodyPr>
          <a:lstStyle/>
          <a:p>
            <a:pPr marL="0" marR="0" lvl="0" indent="0" algn="l" defTabSz="914400" rtl="0" eaLnBrk="1" fontAlgn="auto" latinLnBrk="0" hangingPunct="1">
              <a:lnSpc>
                <a:spcPct val="100000"/>
              </a:lnSpc>
              <a:spcBef>
                <a:spcPct val="20000"/>
              </a:spcBef>
              <a:spcAft>
                <a:spcPts val="0"/>
              </a:spcAft>
              <a:tabLst/>
              <a:defRPr/>
            </a:pPr>
            <a:r>
              <a:rPr kumimoji="0" lang="it-IT" sz="1400" b="0" i="0" u="none" strike="noStrike" kern="1200" cap="none" spc="0" normalizeH="0" baseline="0" noProof="0" dirty="0">
                <a:ln>
                  <a:noFill/>
                </a:ln>
                <a:solidFill>
                  <a:srgbClr val="2B4754"/>
                </a:solidFill>
                <a:effectLst/>
                <a:uLnTx/>
                <a:uFillTx/>
                <a:latin typeface="+mn-lt"/>
                <a:ea typeface="Open Sans" panose="020B0606030504020204" pitchFamily="34" charset="0"/>
                <a:cs typeface="Open Sans" panose="020B0606030504020204" pitchFamily="34" charset="0"/>
              </a:rPr>
              <a:t>Qualora sia stata informata in merito a una </a:t>
            </a:r>
            <a:r>
              <a:rPr kumimoji="0" lang="it-IT" sz="1400" b="1" i="0" u="none" strike="noStrike" kern="1200" cap="none" spc="0" normalizeH="0" baseline="0" noProof="0" dirty="0">
                <a:ln>
                  <a:noFill/>
                </a:ln>
                <a:solidFill>
                  <a:srgbClr val="2B4754"/>
                </a:solidFill>
                <a:effectLst>
                  <a:outerShdw blurRad="38100" dist="38100" dir="2700000" algn="tl">
                    <a:srgbClr val="000000">
                      <a:alpha val="43137"/>
                    </a:srgbClr>
                  </a:outerShdw>
                </a:effectLst>
                <a:uLnTx/>
                <a:uFillTx/>
                <a:latin typeface="+mn-lt"/>
                <a:ea typeface="Open Sans" panose="020B0606030504020204" pitchFamily="34" charset="0"/>
                <a:cs typeface="Open Sans" panose="020B0606030504020204" pitchFamily="34" charset="0"/>
              </a:rPr>
              <a:t>decisione di restituzione dei beni congelati</a:t>
            </a:r>
            <a:r>
              <a:rPr kumimoji="0" lang="it-IT" sz="1400" b="0" i="0" u="none" strike="noStrike" kern="1200" cap="none" spc="0" normalizeH="0" baseline="0" noProof="0" dirty="0">
                <a:ln>
                  <a:noFill/>
                </a:ln>
                <a:solidFill>
                  <a:srgbClr val="2B4754"/>
                </a:solidFill>
                <a:effectLst/>
                <a:uLnTx/>
                <a:uFillTx/>
                <a:latin typeface="+mn-lt"/>
                <a:ea typeface="Open Sans" panose="020B0606030504020204" pitchFamily="34" charset="0"/>
                <a:cs typeface="Open Sans" panose="020B0606030504020204" pitchFamily="34" charset="0"/>
              </a:rPr>
              <a:t>, l'autorità di esecuzione adotta le misure necessarie per garantire che, nel caso in cui siano congelati, i beni interessati siano restituiti al più presto alla vittima conformemente alle norme procedurali dello Stato di esecuzione, se necessario, tramite lo Stato di emissione, a condizione che:</a:t>
            </a:r>
            <a:br>
              <a:rPr kumimoji="0" lang="it-IT" sz="1400" b="0" i="0" u="none" strike="noStrike" kern="1200" cap="none" spc="0" normalizeH="0" baseline="0" noProof="0" dirty="0">
                <a:ln>
                  <a:noFill/>
                </a:ln>
                <a:solidFill>
                  <a:srgbClr val="2B4754"/>
                </a:solidFill>
                <a:effectLst/>
                <a:uLnTx/>
                <a:uFillTx/>
                <a:latin typeface="+mn-lt"/>
                <a:ea typeface="Open Sans" panose="020B0606030504020204" pitchFamily="34" charset="0"/>
                <a:cs typeface="Open Sans" panose="020B0606030504020204" pitchFamily="34" charset="0"/>
              </a:rPr>
            </a:br>
            <a:br>
              <a:rPr kumimoji="0" lang="it-IT" sz="900" b="0" i="0" u="none" strike="noStrike" kern="1200" cap="none" spc="0" normalizeH="0" baseline="0" noProof="0" dirty="0">
                <a:ln>
                  <a:noFill/>
                </a:ln>
                <a:solidFill>
                  <a:srgbClr val="2B4754"/>
                </a:solidFill>
                <a:effectLst/>
                <a:uLnTx/>
                <a:uFillTx/>
                <a:latin typeface="+mn-lt"/>
                <a:ea typeface="Open Sans" panose="020B0606030504020204" pitchFamily="34" charset="0"/>
                <a:cs typeface="Open Sans" panose="020B0606030504020204" pitchFamily="34" charset="0"/>
              </a:rPr>
            </a:br>
            <a:r>
              <a:rPr kumimoji="0" lang="it-IT" sz="900" b="0" i="0" u="none" strike="noStrike" kern="1200" cap="none" spc="0" normalizeH="0" baseline="0" noProof="0" dirty="0">
                <a:ln>
                  <a:noFill/>
                </a:ln>
                <a:solidFill>
                  <a:srgbClr val="2B4754"/>
                </a:solidFill>
                <a:effectLst/>
                <a:uLnTx/>
                <a:uFillTx/>
                <a:latin typeface="+mn-lt"/>
                <a:ea typeface="Open Sans" panose="020B0606030504020204" pitchFamily="34" charset="0"/>
                <a:cs typeface="Open Sans" panose="020B0606030504020204" pitchFamily="34" charset="0"/>
              </a:rPr>
              <a:t>                            </a:t>
            </a:r>
            <a:r>
              <a:rPr kumimoji="0" lang="it-IT" sz="1400" b="1" i="0" u="none" strike="noStrike" kern="1200" cap="none" spc="0" normalizeH="0" baseline="0" noProof="0" dirty="0">
                <a:ln>
                  <a:noFill/>
                </a:ln>
                <a:solidFill>
                  <a:srgbClr val="2B4754"/>
                </a:solidFill>
                <a:effectLst/>
                <a:uLnTx/>
                <a:uFillTx/>
                <a:latin typeface="+mn-lt"/>
                <a:ea typeface="Open Sans" panose="020B0606030504020204" pitchFamily="34" charset="0"/>
                <a:cs typeface="Open Sans" panose="020B0606030504020204" pitchFamily="34" charset="0"/>
              </a:rPr>
              <a:t>il titolo della vittima sui beni non sia contestato</a:t>
            </a:r>
            <a:r>
              <a:rPr kumimoji="0" lang="it-IT" sz="1400" b="0" i="0" u="none" strike="noStrike" kern="1200" cap="none" spc="0" normalizeH="0" baseline="0" noProof="0" dirty="0">
                <a:ln>
                  <a:noFill/>
                </a:ln>
                <a:solidFill>
                  <a:srgbClr val="2B4754"/>
                </a:solidFill>
                <a:effectLst/>
                <a:uLnTx/>
                <a:uFillTx/>
                <a:latin typeface="+mn-lt"/>
                <a:ea typeface="Open Sans" panose="020B0606030504020204" pitchFamily="34" charset="0"/>
                <a:cs typeface="Open Sans" panose="020B0606030504020204" pitchFamily="34" charset="0"/>
              </a:rPr>
              <a:t>;</a:t>
            </a:r>
            <a:br>
              <a:rPr kumimoji="0" lang="it-IT" sz="1400" b="0" i="0" u="none" strike="noStrike" kern="1200" cap="none" spc="0" normalizeH="0" baseline="0" noProof="0" dirty="0">
                <a:ln>
                  <a:noFill/>
                </a:ln>
                <a:solidFill>
                  <a:srgbClr val="2B4754"/>
                </a:solidFill>
                <a:effectLst/>
                <a:uLnTx/>
                <a:uFillTx/>
                <a:latin typeface="+mn-lt"/>
                <a:ea typeface="Open Sans" panose="020B0606030504020204" pitchFamily="34" charset="0"/>
                <a:cs typeface="Open Sans" panose="020B0606030504020204" pitchFamily="34" charset="0"/>
              </a:rPr>
            </a:br>
            <a:br>
              <a:rPr kumimoji="0" lang="it-IT" sz="1400" b="0" i="0" u="none" strike="noStrike" kern="1200" cap="none" spc="0" normalizeH="0" baseline="0" noProof="0" dirty="0">
                <a:ln>
                  <a:noFill/>
                </a:ln>
                <a:solidFill>
                  <a:srgbClr val="2B4754"/>
                </a:solidFill>
                <a:effectLst/>
                <a:uLnTx/>
                <a:uFillTx/>
                <a:latin typeface="+mn-lt"/>
                <a:ea typeface="Open Sans" panose="020B0606030504020204" pitchFamily="34" charset="0"/>
                <a:cs typeface="Open Sans" panose="020B0606030504020204" pitchFamily="34" charset="0"/>
              </a:rPr>
            </a:br>
            <a:r>
              <a:rPr kumimoji="0" lang="it-IT" sz="1400" b="0" i="0" u="none" strike="noStrike" kern="1200" cap="none" spc="0" normalizeH="0" baseline="0" noProof="0" dirty="0">
                <a:ln>
                  <a:noFill/>
                </a:ln>
                <a:solidFill>
                  <a:srgbClr val="2B4754"/>
                </a:solidFill>
                <a:effectLst/>
                <a:uLnTx/>
                <a:uFillTx/>
                <a:latin typeface="+mn-lt"/>
                <a:ea typeface="Open Sans" panose="020B0606030504020204" pitchFamily="34" charset="0"/>
                <a:cs typeface="Open Sans" panose="020B0606030504020204" pitchFamily="34" charset="0"/>
              </a:rPr>
              <a:t>                  i beni non costituiscano elementi di prova in un procedimento penale nello Stato di esecuzione; </a:t>
            </a:r>
            <a:br>
              <a:rPr kumimoji="0" lang="it-IT" sz="1400" b="0" i="0" u="none" strike="noStrike" kern="1200" cap="none" spc="0" normalizeH="0" baseline="0" noProof="0" dirty="0">
                <a:ln>
                  <a:noFill/>
                </a:ln>
                <a:solidFill>
                  <a:srgbClr val="2B4754"/>
                </a:solidFill>
                <a:effectLst/>
                <a:uLnTx/>
                <a:uFillTx/>
                <a:latin typeface="+mn-lt"/>
                <a:ea typeface="Open Sans" panose="020B0606030504020204" pitchFamily="34" charset="0"/>
                <a:cs typeface="Open Sans" panose="020B0606030504020204" pitchFamily="34" charset="0"/>
              </a:rPr>
            </a:br>
            <a:br>
              <a:rPr kumimoji="0" lang="it-IT" sz="1400" b="0" i="0" u="none" strike="noStrike" kern="1200" cap="none" spc="0" normalizeH="0" baseline="0" noProof="0" dirty="0">
                <a:ln>
                  <a:noFill/>
                </a:ln>
                <a:solidFill>
                  <a:srgbClr val="2B4754"/>
                </a:solidFill>
                <a:effectLst/>
                <a:uLnTx/>
                <a:uFillTx/>
                <a:latin typeface="+mn-lt"/>
                <a:ea typeface="Open Sans" panose="020B0606030504020204" pitchFamily="34" charset="0"/>
                <a:cs typeface="Open Sans" panose="020B0606030504020204" pitchFamily="34" charset="0"/>
              </a:rPr>
            </a:br>
            <a:r>
              <a:rPr kumimoji="0" lang="it-IT" sz="1400" b="0" i="0" u="none" strike="noStrike" kern="1200" cap="none" spc="0" normalizeH="0" baseline="0" noProof="0" dirty="0">
                <a:ln>
                  <a:noFill/>
                </a:ln>
                <a:solidFill>
                  <a:srgbClr val="2B4754"/>
                </a:solidFill>
                <a:effectLst/>
                <a:uLnTx/>
                <a:uFillTx/>
                <a:latin typeface="+mn-lt"/>
                <a:ea typeface="Open Sans" panose="020B0606030504020204" pitchFamily="34" charset="0"/>
                <a:cs typeface="Open Sans" panose="020B0606030504020204" pitchFamily="34" charset="0"/>
              </a:rPr>
              <a:t>                   </a:t>
            </a:r>
            <a:r>
              <a:rPr kumimoji="0" lang="it-IT" sz="1400" b="1" i="0" u="none" strike="noStrike" kern="1200" cap="none" spc="0" normalizeH="0" baseline="0" noProof="0" dirty="0">
                <a:ln>
                  <a:noFill/>
                </a:ln>
                <a:solidFill>
                  <a:srgbClr val="2B4754"/>
                </a:solidFill>
                <a:effectLst/>
                <a:uLnTx/>
                <a:uFillTx/>
                <a:latin typeface="+mn-lt"/>
                <a:ea typeface="Open Sans" panose="020B0606030504020204" pitchFamily="34" charset="0"/>
                <a:cs typeface="Open Sans" panose="020B0606030504020204" pitchFamily="34" charset="0"/>
              </a:rPr>
              <a:t>non siano pregiudicati i diritti dei soggetti colpiti.</a:t>
            </a:r>
            <a:br>
              <a:rPr kumimoji="0" lang="it-IT" sz="1400" b="1" i="0" u="none" strike="noStrike" kern="1200" cap="none" spc="0" normalizeH="0" baseline="0" noProof="0" dirty="0">
                <a:ln>
                  <a:noFill/>
                </a:ln>
                <a:solidFill>
                  <a:srgbClr val="2B4754"/>
                </a:solidFill>
                <a:effectLst/>
                <a:uLnTx/>
                <a:uFillTx/>
                <a:latin typeface="+mn-lt"/>
                <a:ea typeface="Open Sans" panose="020B0606030504020204" pitchFamily="34" charset="0"/>
                <a:cs typeface="Open Sans" panose="020B0606030504020204" pitchFamily="34" charset="0"/>
              </a:rPr>
            </a:br>
            <a:br>
              <a:rPr kumimoji="0" lang="it-IT" sz="1400" b="0" i="0" u="none" strike="noStrike" kern="1200" cap="none" spc="0" normalizeH="0" baseline="0" noProof="0" dirty="0">
                <a:ln>
                  <a:noFill/>
                </a:ln>
                <a:solidFill>
                  <a:srgbClr val="2B4754"/>
                </a:solidFill>
                <a:effectLst/>
                <a:uLnTx/>
                <a:uFillTx/>
                <a:latin typeface="+mn-lt"/>
                <a:ea typeface="Open Sans" panose="020B0606030504020204" pitchFamily="34" charset="0"/>
                <a:cs typeface="Open Sans" panose="020B0606030504020204" pitchFamily="34" charset="0"/>
              </a:rPr>
            </a:br>
            <a:r>
              <a:rPr kumimoji="0" lang="it-IT" sz="1400" b="0" i="0" u="none" strike="noStrike" kern="1200" cap="none" spc="0" normalizeH="0" baseline="0" noProof="0" dirty="0">
                <a:ln>
                  <a:noFill/>
                </a:ln>
                <a:solidFill>
                  <a:srgbClr val="2B4754"/>
                </a:solidFill>
                <a:effectLst/>
                <a:uLnTx/>
                <a:uFillTx/>
                <a:latin typeface="+mn-lt"/>
                <a:ea typeface="Open Sans" panose="020B0606030504020204" pitchFamily="34" charset="0"/>
                <a:cs typeface="Open Sans" panose="020B0606030504020204" pitchFamily="34" charset="0"/>
              </a:rPr>
              <a:t>L'autorità di esecuzione informa l'autorità di emissione in caso di trasferimento diretto di beni alla vittima.</a:t>
            </a:r>
            <a:br>
              <a:rPr kumimoji="0" lang="en-GB" sz="1600" b="0" i="0" u="none" strike="noStrike" kern="1200" cap="none" spc="0" normalizeH="0" baseline="0" noProof="0" dirty="0">
                <a:ln>
                  <a:noFill/>
                </a:ln>
                <a:solidFill>
                  <a:srgbClr val="2B4754"/>
                </a:solidFill>
                <a:effectLst/>
                <a:uLnTx/>
                <a:uFillTx/>
                <a:latin typeface="+mn-lt"/>
                <a:ea typeface="Open Sans" panose="020B0606030504020204" pitchFamily="34" charset="0"/>
                <a:cs typeface="Open Sans" panose="020B0606030504020204" pitchFamily="34" charset="0"/>
              </a:rPr>
            </a:br>
            <a:endParaRPr lang="it-IT" sz="3600" dirty="0">
              <a:latin typeface="+mn-lt"/>
            </a:endParaRPr>
          </a:p>
        </p:txBody>
      </p:sp>
      <p:sp>
        <p:nvSpPr>
          <p:cNvPr id="3" name="Arrow: Right 2">
            <a:extLst>
              <a:ext uri="{FF2B5EF4-FFF2-40B4-BE49-F238E27FC236}">
                <a16:creationId xmlns:a16="http://schemas.microsoft.com/office/drawing/2014/main" id="{FC38C15B-10D1-7DB2-46FD-B18DF84CFC2A}"/>
              </a:ext>
            </a:extLst>
          </p:cNvPr>
          <p:cNvSpPr/>
          <p:nvPr/>
        </p:nvSpPr>
        <p:spPr>
          <a:xfrm>
            <a:off x="818147" y="3453063"/>
            <a:ext cx="304800" cy="5614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Arrow: Right 3">
            <a:extLst>
              <a:ext uri="{FF2B5EF4-FFF2-40B4-BE49-F238E27FC236}">
                <a16:creationId xmlns:a16="http://schemas.microsoft.com/office/drawing/2014/main" id="{3331E73A-EAEF-30E8-C9E2-3BAC0DBD6C27}"/>
              </a:ext>
            </a:extLst>
          </p:cNvPr>
          <p:cNvSpPr/>
          <p:nvPr/>
        </p:nvSpPr>
        <p:spPr>
          <a:xfrm>
            <a:off x="818147" y="3930315"/>
            <a:ext cx="304800" cy="5614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Arrow: Right 4">
            <a:extLst>
              <a:ext uri="{FF2B5EF4-FFF2-40B4-BE49-F238E27FC236}">
                <a16:creationId xmlns:a16="http://schemas.microsoft.com/office/drawing/2014/main" id="{2B84B62B-3338-4C85-A522-46581B90A6B8}"/>
              </a:ext>
            </a:extLst>
          </p:cNvPr>
          <p:cNvSpPr/>
          <p:nvPr/>
        </p:nvSpPr>
        <p:spPr>
          <a:xfrm>
            <a:off x="818147" y="4351419"/>
            <a:ext cx="304800" cy="5614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TextBox 6">
            <a:extLst>
              <a:ext uri="{FF2B5EF4-FFF2-40B4-BE49-F238E27FC236}">
                <a16:creationId xmlns:a16="http://schemas.microsoft.com/office/drawing/2014/main" id="{D2768A8B-F377-374F-E48C-5106C043C486}"/>
              </a:ext>
            </a:extLst>
          </p:cNvPr>
          <p:cNvSpPr txBox="1"/>
          <p:nvPr/>
        </p:nvSpPr>
        <p:spPr>
          <a:xfrm>
            <a:off x="2594811" y="992813"/>
            <a:ext cx="5041232" cy="807913"/>
          </a:xfrm>
          <a:prstGeom prst="rect">
            <a:avLst/>
          </a:prstGeom>
          <a:noFill/>
        </p:spPr>
        <p:txBody>
          <a:bodyPr wrap="square">
            <a:spAutoFit/>
          </a:bodyPr>
          <a:lstStyle/>
          <a:p>
            <a:pPr algn="ctr"/>
            <a:r>
              <a:rPr lang="it-IT" sz="1800" b="1" dirty="0">
                <a:effectLst>
                  <a:outerShdw blurRad="38100" dist="38100" dir="2700000" algn="tl">
                    <a:srgbClr val="000000">
                      <a:alpha val="43137"/>
                    </a:srgbClr>
                  </a:outerShdw>
                </a:effectLst>
              </a:rPr>
              <a:t>La protezione delle vittime di reati  transfrontalieri</a:t>
            </a:r>
            <a:br>
              <a:rPr lang="it-IT" sz="1800" b="1" dirty="0">
                <a:effectLst>
                  <a:outerShdw blurRad="38100" dist="38100" dir="2700000" algn="tl">
                    <a:srgbClr val="000000">
                      <a:alpha val="43137"/>
                    </a:srgbClr>
                  </a:outerShdw>
                </a:effectLst>
              </a:rPr>
            </a:br>
            <a:r>
              <a:rPr lang="it-IT" sz="1100" dirty="0"/>
              <a:t>(considerando 45 e 46 e artt. 29 e 30 del Regolamento)</a:t>
            </a:r>
            <a:endParaRPr lang="it-IT" sz="1600" dirty="0"/>
          </a:p>
        </p:txBody>
      </p:sp>
    </p:spTree>
    <p:extLst>
      <p:ext uri="{BB962C8B-B14F-4D97-AF65-F5344CB8AC3E}">
        <p14:creationId xmlns:p14="http://schemas.microsoft.com/office/powerpoint/2010/main" val="20678724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A4C1CB8-C625-8453-2775-935A6AF1FBE8}"/>
              </a:ext>
            </a:extLst>
          </p:cNvPr>
          <p:cNvSpPr txBox="1"/>
          <p:nvPr/>
        </p:nvSpPr>
        <p:spPr>
          <a:xfrm>
            <a:off x="219075" y="1831163"/>
            <a:ext cx="8796338" cy="740587"/>
          </a:xfrm>
          <a:prstGeom prst="rect">
            <a:avLst/>
          </a:prstGeom>
          <a:noFill/>
        </p:spPr>
        <p:txBody>
          <a:bodyPr wrap="square">
            <a:spAutoFit/>
          </a:bodyPr>
          <a:lstStyle/>
          <a:p>
            <a:pPr marL="0" indent="0" algn="just">
              <a:buNone/>
            </a:pPr>
            <a:r>
              <a:rPr lang="it-IT" dirty="0"/>
              <a:t>La cooperazione tra Stati membri, che si basa sul principio del </a:t>
            </a:r>
            <a:r>
              <a:rPr lang="it-IT" b="1" dirty="0">
                <a:effectLst>
                  <a:outerShdw blurRad="38100" dist="38100" dir="2700000" algn="tl">
                    <a:srgbClr val="000000">
                      <a:alpha val="43137"/>
                    </a:srgbClr>
                  </a:outerShdw>
                </a:effectLst>
              </a:rPr>
              <a:t>riconoscimento reciproco e dell'esecuzione immediata delle decisioni giudiziarie</a:t>
            </a:r>
            <a:r>
              <a:rPr lang="it-IT" dirty="0"/>
              <a:t>, presuppone che le decisioni da riconoscere ed eseguire siano presumibilmente sempre prese in conformità dei principi di legalità, sussidiarietà e proporzionalità. </a:t>
            </a:r>
          </a:p>
        </p:txBody>
      </p:sp>
      <p:sp>
        <p:nvSpPr>
          <p:cNvPr id="8" name="TextBox 7">
            <a:extLst>
              <a:ext uri="{FF2B5EF4-FFF2-40B4-BE49-F238E27FC236}">
                <a16:creationId xmlns:a16="http://schemas.microsoft.com/office/drawing/2014/main" id="{081FF64F-D941-367F-AB9E-56C7807B31E9}"/>
              </a:ext>
            </a:extLst>
          </p:cNvPr>
          <p:cNvSpPr txBox="1"/>
          <p:nvPr/>
        </p:nvSpPr>
        <p:spPr>
          <a:xfrm>
            <a:off x="190500" y="2716934"/>
            <a:ext cx="8853488" cy="524503"/>
          </a:xfrm>
          <a:prstGeom prst="rect">
            <a:avLst/>
          </a:prstGeom>
          <a:noFill/>
        </p:spPr>
        <p:txBody>
          <a:bodyPr wrap="square">
            <a:spAutoFit/>
          </a:bodyPr>
          <a:lstStyle/>
          <a:p>
            <a:pPr algn="just"/>
            <a:r>
              <a:rPr lang="it-IT" dirty="0"/>
              <a:t>Tale cooperazione presuppone, inoltre, che siano </a:t>
            </a:r>
            <a:r>
              <a:rPr lang="it-IT" b="1" dirty="0">
                <a:effectLst>
                  <a:outerShdw blurRad="38100" dist="38100" dir="2700000" algn="tl">
                    <a:srgbClr val="000000">
                      <a:alpha val="43137"/>
                    </a:srgbClr>
                  </a:outerShdw>
                </a:effectLst>
              </a:rPr>
              <a:t>garantiti i diritti dei soggetti colpiti dal provvedimento </a:t>
            </a:r>
            <a:r>
              <a:rPr lang="it-IT" dirty="0"/>
              <a:t>di congelamento o dal provvedimento di confisca</a:t>
            </a:r>
          </a:p>
        </p:txBody>
      </p:sp>
      <p:sp>
        <p:nvSpPr>
          <p:cNvPr id="10" name="TextBox 9">
            <a:extLst>
              <a:ext uri="{FF2B5EF4-FFF2-40B4-BE49-F238E27FC236}">
                <a16:creationId xmlns:a16="http://schemas.microsoft.com/office/drawing/2014/main" id="{39239CD5-5567-C529-747C-BEAB9494DD93}"/>
              </a:ext>
            </a:extLst>
          </p:cNvPr>
          <p:cNvSpPr txBox="1"/>
          <p:nvPr/>
        </p:nvSpPr>
        <p:spPr>
          <a:xfrm>
            <a:off x="219073" y="3294192"/>
            <a:ext cx="8924925" cy="956672"/>
          </a:xfrm>
          <a:prstGeom prst="rect">
            <a:avLst/>
          </a:prstGeom>
          <a:noFill/>
        </p:spPr>
        <p:txBody>
          <a:bodyPr wrap="square">
            <a:spAutoFit/>
          </a:bodyPr>
          <a:lstStyle/>
          <a:p>
            <a:pPr marL="0" indent="0" algn="just">
              <a:buNone/>
            </a:pPr>
            <a:r>
              <a:rPr lang="it-IT" dirty="0"/>
              <a:t>Tra i soggetti colpiti, che possono essere persone fisiche o giuridiche, vengono annoverati </a:t>
            </a:r>
            <a:r>
              <a:rPr lang="it-IT" b="1" dirty="0">
                <a:effectLst>
                  <a:outerShdw blurRad="38100" dist="38100" dir="2700000" algn="tl">
                    <a:srgbClr val="000000">
                      <a:alpha val="43137"/>
                    </a:srgbClr>
                  </a:outerShdw>
                </a:effectLst>
              </a:rPr>
              <a:t>il soggetto contro il quale è stato emesso il provvedimento di congelamento o il provvedimento di confisca, o il soggetto che è proprietario dei beni oggetto di tale provvedimento, nonché i terzi i cui diritti relativi a questi beni sono direttamente lesi da detto provvedimento, ivi compresi i terzi in buona fede</a:t>
            </a:r>
            <a:r>
              <a:rPr lang="it-IT" dirty="0"/>
              <a:t>. </a:t>
            </a:r>
          </a:p>
        </p:txBody>
      </p:sp>
      <p:sp>
        <p:nvSpPr>
          <p:cNvPr id="12" name="TextBox 11">
            <a:extLst>
              <a:ext uri="{FF2B5EF4-FFF2-40B4-BE49-F238E27FC236}">
                <a16:creationId xmlns:a16="http://schemas.microsoft.com/office/drawing/2014/main" id="{F4DD7183-CE7F-F854-FFE5-0B1BF9AAC0C4}"/>
              </a:ext>
            </a:extLst>
          </p:cNvPr>
          <p:cNvSpPr txBox="1"/>
          <p:nvPr/>
        </p:nvSpPr>
        <p:spPr>
          <a:xfrm>
            <a:off x="219074" y="4381405"/>
            <a:ext cx="8924925" cy="523220"/>
          </a:xfrm>
          <a:prstGeom prst="rect">
            <a:avLst/>
          </a:prstGeom>
          <a:noFill/>
        </p:spPr>
        <p:txBody>
          <a:bodyPr wrap="square">
            <a:spAutoFit/>
          </a:bodyPr>
          <a:lstStyle/>
          <a:p>
            <a:pPr marL="0" indent="0" algn="just">
              <a:buNone/>
            </a:pPr>
            <a:r>
              <a:rPr lang="it-IT" sz="1400" b="1" u="sng" dirty="0">
                <a:effectLst>
                  <a:outerShdw blurRad="38100" dist="38100" dir="2700000" algn="tl">
                    <a:srgbClr val="000000">
                      <a:alpha val="43137"/>
                    </a:srgbClr>
                  </a:outerShdw>
                </a:effectLst>
              </a:rPr>
              <a:t>Se tali terzi siano o meno direttamente lesi dal provvedimento di congelamento o dal provvedimento di confisca è determinato in base alla legge dello Stato di esecuzione.</a:t>
            </a:r>
            <a:endParaRPr lang="en-GB" sz="1400" b="1" u="sng" dirty="0">
              <a:effectLst>
                <a:outerShdw blurRad="38100" dist="38100" dir="2700000" algn="tl">
                  <a:srgbClr val="000000">
                    <a:alpha val="43137"/>
                  </a:srgbClr>
                </a:outerShdw>
              </a:effectLst>
            </a:endParaRPr>
          </a:p>
        </p:txBody>
      </p:sp>
      <p:sp>
        <p:nvSpPr>
          <p:cNvPr id="14" name="TextBox 13">
            <a:extLst>
              <a:ext uri="{FF2B5EF4-FFF2-40B4-BE49-F238E27FC236}">
                <a16:creationId xmlns:a16="http://schemas.microsoft.com/office/drawing/2014/main" id="{20111193-4BCA-9C4C-6DE9-54431BDE7164}"/>
              </a:ext>
            </a:extLst>
          </p:cNvPr>
          <p:cNvSpPr txBox="1"/>
          <p:nvPr/>
        </p:nvSpPr>
        <p:spPr>
          <a:xfrm>
            <a:off x="2986087" y="645826"/>
            <a:ext cx="4591050" cy="707886"/>
          </a:xfrm>
          <a:prstGeom prst="rect">
            <a:avLst/>
          </a:prstGeom>
          <a:noFill/>
        </p:spPr>
        <p:txBody>
          <a:bodyPr wrap="square">
            <a:spAutoFit/>
          </a:bodyPr>
          <a:lstStyle/>
          <a:p>
            <a:pPr algn="ctr"/>
            <a:r>
              <a:rPr lang="it-IT" sz="2000" dirty="0"/>
              <a:t>La tutela dei </a:t>
            </a:r>
            <a:r>
              <a:rPr lang="it-IT" sz="2000" b="1" dirty="0">
                <a:effectLst>
                  <a:outerShdw blurRad="38100" dist="38100" dir="2700000" algn="tl">
                    <a:srgbClr val="000000">
                      <a:alpha val="43137"/>
                    </a:srgbClr>
                  </a:outerShdw>
                </a:effectLst>
              </a:rPr>
              <a:t>terzi di buona fede </a:t>
            </a:r>
            <a:r>
              <a:rPr lang="it-IT" sz="2000" dirty="0"/>
              <a:t>nel Regolamento -</a:t>
            </a:r>
            <a:r>
              <a:rPr lang="it-IT" sz="2000" b="1" dirty="0">
                <a:effectLst>
                  <a:outerShdw blurRad="38100" dist="38100" dir="2700000" algn="tl">
                    <a:srgbClr val="000000">
                      <a:alpha val="43137"/>
                    </a:srgbClr>
                  </a:outerShdw>
                </a:effectLst>
              </a:rPr>
              <a:t>Considerando n. 15 </a:t>
            </a:r>
            <a:endParaRPr lang="it-IT" sz="1800" dirty="0"/>
          </a:p>
        </p:txBody>
      </p:sp>
    </p:spTree>
    <p:extLst>
      <p:ext uri="{BB962C8B-B14F-4D97-AF65-F5344CB8AC3E}">
        <p14:creationId xmlns:p14="http://schemas.microsoft.com/office/powerpoint/2010/main" val="14830700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AF5ACE2-AC6D-AA23-D856-619C93922B9E}"/>
              </a:ext>
            </a:extLst>
          </p:cNvPr>
          <p:cNvSpPr txBox="1"/>
          <p:nvPr/>
        </p:nvSpPr>
        <p:spPr>
          <a:xfrm>
            <a:off x="685802" y="2158008"/>
            <a:ext cx="7996238" cy="2554545"/>
          </a:xfrm>
          <a:prstGeom prst="rect">
            <a:avLst/>
          </a:prstGeom>
          <a:noFill/>
        </p:spPr>
        <p:txBody>
          <a:bodyPr wrap="square">
            <a:spAutoFit/>
          </a:bodyPr>
          <a:lstStyle/>
          <a:p>
            <a:pPr marL="0" marR="0" lvl="0" indent="0" algn="ctr" defTabSz="713232"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2B4754"/>
                </a:solidFill>
                <a:effectLst>
                  <a:outerShdw blurRad="38100" dist="38100" dir="2700000" algn="tl">
                    <a:srgbClr val="000000">
                      <a:alpha val="43137"/>
                    </a:srgbClr>
                  </a:outerShdw>
                </a:effectLst>
                <a:uLnTx/>
                <a:uFillTx/>
                <a:latin typeface="Cambria"/>
                <a:ea typeface="+mn-ea"/>
                <a:cs typeface="+mn-cs"/>
              </a:rPr>
              <a:t>Gestione e destinazione dei beni sottoposti a congelamento e a confisca</a:t>
            </a:r>
          </a:p>
          <a:p>
            <a:pPr marL="0" marR="0" lvl="0" indent="0" algn="ctr" defTabSz="713232" rtl="0" eaLnBrk="1" fontAlgn="auto" latinLnBrk="0" hangingPunct="1">
              <a:lnSpc>
                <a:spcPct val="100000"/>
              </a:lnSpc>
              <a:spcBef>
                <a:spcPts val="0"/>
              </a:spcBef>
              <a:spcAft>
                <a:spcPts val="0"/>
              </a:spcAft>
              <a:buClrTx/>
              <a:buSzTx/>
              <a:buFontTx/>
              <a:buNone/>
              <a:tabLst/>
              <a:defRPr/>
            </a:pPr>
            <a:endParaRPr kumimoji="0" lang="it-IT" sz="1000" b="1" i="0" u="none" strike="noStrike" kern="1200" cap="none" spc="0" normalizeH="0" baseline="0" noProof="0" dirty="0">
              <a:ln>
                <a:noFill/>
              </a:ln>
              <a:solidFill>
                <a:srgbClr val="2B4754"/>
              </a:solidFill>
              <a:effectLst>
                <a:outerShdw blurRad="38100" dist="38100" dir="2700000" algn="tl">
                  <a:srgbClr val="000000">
                    <a:alpha val="43137"/>
                  </a:srgbClr>
                </a:outerShdw>
              </a:effectLst>
              <a:uLnTx/>
              <a:uFillTx/>
              <a:latin typeface="Cambria"/>
              <a:ea typeface="+mn-ea"/>
              <a:cs typeface="+mn-cs"/>
            </a:endParaRPr>
          </a:p>
          <a:p>
            <a:pPr marL="0" marR="0" lvl="0" indent="0" algn="just" defTabSz="713232"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2B4754"/>
                </a:solidFill>
                <a:effectLst/>
                <a:uLnTx/>
                <a:uFillTx/>
                <a:latin typeface="Cambria"/>
                <a:ea typeface="+mn-ea"/>
                <a:cs typeface="+mn-cs"/>
              </a:rPr>
              <a:t>La gestione dei beni sottoposti a congelamento e a confisca è disciplinata dalla legge dello Stato di esecuzione. Lo Stato di esecuzione gestisce i beni congelati o confiscati </a:t>
            </a:r>
            <a:r>
              <a:rPr kumimoji="0" lang="it-IT" sz="1200" b="1" i="0" u="none" strike="noStrike" kern="1200" cap="none" spc="0" normalizeH="0" baseline="0" noProof="0" dirty="0">
                <a:ln>
                  <a:noFill/>
                </a:ln>
                <a:solidFill>
                  <a:srgbClr val="2B4754"/>
                </a:solidFill>
                <a:effectLst/>
                <a:uLnTx/>
                <a:uFillTx/>
                <a:latin typeface="Cambria"/>
                <a:ea typeface="+mn-ea"/>
                <a:cs typeface="+mn-cs"/>
              </a:rPr>
              <a:t>per evitarne la diminuzione di valore. </a:t>
            </a:r>
          </a:p>
          <a:p>
            <a:pPr marL="0" marR="0" lvl="0" indent="0" algn="just" defTabSz="713232" rtl="0" eaLnBrk="1" fontAlgn="auto" latinLnBrk="0" hangingPunct="1">
              <a:lnSpc>
                <a:spcPct val="100000"/>
              </a:lnSpc>
              <a:spcBef>
                <a:spcPts val="0"/>
              </a:spcBef>
              <a:spcAft>
                <a:spcPts val="0"/>
              </a:spcAft>
              <a:buClrTx/>
              <a:buSzTx/>
              <a:buFontTx/>
              <a:buNone/>
              <a:tabLst/>
              <a:defRPr/>
            </a:pPr>
            <a:endParaRPr kumimoji="0" lang="it-IT" sz="1200" b="1" i="0" u="none" strike="noStrike" kern="1200" cap="none" spc="0" normalizeH="0" baseline="0" noProof="0" dirty="0">
              <a:ln>
                <a:noFill/>
              </a:ln>
              <a:solidFill>
                <a:srgbClr val="2B4754"/>
              </a:solidFill>
              <a:effectLst/>
              <a:uLnTx/>
              <a:uFillTx/>
              <a:latin typeface="Cambria"/>
              <a:ea typeface="+mn-ea"/>
              <a:cs typeface="+mn-cs"/>
            </a:endParaRPr>
          </a:p>
          <a:p>
            <a:pPr marL="0" marR="0" lvl="0" indent="0" algn="just" defTabSz="713232"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2B4754"/>
                </a:solidFill>
                <a:effectLst/>
                <a:uLnTx/>
                <a:uFillTx/>
                <a:latin typeface="Cambria"/>
                <a:ea typeface="+mn-ea"/>
                <a:cs typeface="+mn-cs"/>
              </a:rPr>
              <a:t>I beni congelati e le somme di denaro derivanti dalla vendita di tali beni conformemente al paragrafo 2, </a:t>
            </a:r>
            <a:r>
              <a:rPr kumimoji="0" lang="it-IT" sz="1200" b="0" i="0" u="sng" strike="noStrike" kern="1200" cap="none" spc="0" normalizeH="0" baseline="0" noProof="0" dirty="0">
                <a:ln>
                  <a:noFill/>
                </a:ln>
                <a:solidFill>
                  <a:srgbClr val="2B4754"/>
                </a:solidFill>
                <a:effectLst/>
                <a:uLnTx/>
                <a:uFillTx/>
                <a:latin typeface="Cambria"/>
                <a:ea typeface="+mn-ea"/>
                <a:cs typeface="+mn-cs"/>
              </a:rPr>
              <a:t>rimangono nello Stato di esecuzione fino alla presentazione di un certificato di confisca e alla sua esecuzione</a:t>
            </a:r>
            <a:r>
              <a:rPr kumimoji="0" lang="it-IT" sz="1200" b="0" i="0" u="none" strike="noStrike" kern="1200" cap="none" spc="0" normalizeH="0" baseline="0" noProof="0" dirty="0">
                <a:ln>
                  <a:noFill/>
                </a:ln>
                <a:solidFill>
                  <a:srgbClr val="2B4754"/>
                </a:solidFill>
                <a:effectLst/>
                <a:uLnTx/>
                <a:uFillTx/>
                <a:latin typeface="Cambria"/>
                <a:ea typeface="+mn-ea"/>
                <a:cs typeface="+mn-cs"/>
              </a:rPr>
              <a:t>.</a:t>
            </a:r>
          </a:p>
          <a:p>
            <a:pPr marL="0" marR="0" lvl="0" indent="0" algn="just" defTabSz="713232" rtl="0" eaLnBrk="1" fontAlgn="auto" latinLnBrk="0" hangingPunct="1">
              <a:lnSpc>
                <a:spcPct val="100000"/>
              </a:lnSpc>
              <a:spcBef>
                <a:spcPts val="0"/>
              </a:spcBef>
              <a:spcAft>
                <a:spcPts val="0"/>
              </a:spcAft>
              <a:buClrTx/>
              <a:buSzTx/>
              <a:buFontTx/>
              <a:buNone/>
              <a:tabLst/>
              <a:defRPr/>
            </a:pPr>
            <a:endParaRPr kumimoji="0" lang="it-IT" sz="1200" b="0" i="0" u="none" strike="noStrike" kern="1200" cap="none" spc="0" normalizeH="0" baseline="0" noProof="0" dirty="0">
              <a:ln>
                <a:noFill/>
              </a:ln>
              <a:solidFill>
                <a:srgbClr val="2B4754"/>
              </a:solidFill>
              <a:effectLst/>
              <a:uLnTx/>
              <a:uFillTx/>
              <a:latin typeface="Cambria"/>
              <a:ea typeface="+mn-ea"/>
              <a:cs typeface="+mn-cs"/>
            </a:endParaRPr>
          </a:p>
          <a:p>
            <a:pPr marL="0" marR="0" lvl="0" indent="0" algn="ctr" defTabSz="713232"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2B4754"/>
                </a:solidFill>
                <a:effectLst>
                  <a:outerShdw blurRad="38100" dist="38100" dir="2700000" algn="tl">
                    <a:srgbClr val="000000">
                      <a:alpha val="43137"/>
                    </a:srgbClr>
                  </a:outerShdw>
                </a:effectLst>
                <a:uLnTx/>
                <a:uFillTx/>
                <a:latin typeface="Cambria"/>
                <a:ea typeface="+mn-ea"/>
                <a:cs typeface="+mn-cs"/>
              </a:rPr>
              <a:t>4. Lo Stato di esecuzione non è tenuto a vendere o restituire beni specifici oggetto di un provvedimento di confisca che costituiscano beni culturali quali definiti all'articolo 2, paragrafo 1, della direttiva 2014/60/UE del Parlamento europeo e del Consiglio. </a:t>
            </a:r>
          </a:p>
          <a:p>
            <a:pPr marL="0" marR="0" lvl="0" indent="0" algn="ctr" defTabSz="713232" rtl="0" eaLnBrk="1" fontAlgn="auto" latinLnBrk="0" hangingPunct="1">
              <a:lnSpc>
                <a:spcPct val="100000"/>
              </a:lnSpc>
              <a:spcBef>
                <a:spcPts val="0"/>
              </a:spcBef>
              <a:spcAft>
                <a:spcPts val="0"/>
              </a:spcAft>
              <a:buClrTx/>
              <a:buSzTx/>
              <a:buFontTx/>
              <a:buNone/>
              <a:tabLst/>
              <a:defRPr/>
            </a:pPr>
            <a:endParaRPr kumimoji="0" lang="it-IT" sz="1200" b="1" i="0" u="none" strike="noStrike" kern="1200" cap="none" spc="0" normalizeH="0" baseline="0" noProof="0" dirty="0">
              <a:ln>
                <a:noFill/>
              </a:ln>
              <a:solidFill>
                <a:srgbClr val="2B4754"/>
              </a:solidFill>
              <a:effectLst>
                <a:outerShdw blurRad="38100" dist="38100" dir="2700000" algn="tl">
                  <a:srgbClr val="000000">
                    <a:alpha val="43137"/>
                  </a:srgbClr>
                </a:outerShdw>
              </a:effectLst>
              <a:uLnTx/>
              <a:uFillTx/>
              <a:latin typeface="Cambria"/>
              <a:ea typeface="+mn-ea"/>
              <a:cs typeface="+mn-cs"/>
            </a:endParaRPr>
          </a:p>
          <a:p>
            <a:pPr marL="0" marR="0" lvl="0" indent="0" algn="ctr" defTabSz="713232" rtl="0" eaLnBrk="1" fontAlgn="auto" latinLnBrk="0" hangingPunct="1">
              <a:lnSpc>
                <a:spcPct val="100000"/>
              </a:lnSpc>
              <a:spcBef>
                <a:spcPts val="0"/>
              </a:spcBef>
              <a:spcAft>
                <a:spcPts val="0"/>
              </a:spcAft>
              <a:buClrTx/>
              <a:buSzTx/>
              <a:buFontTx/>
              <a:buNone/>
              <a:tabLst/>
              <a:defRPr/>
            </a:pPr>
            <a:r>
              <a:rPr kumimoji="0" lang="it-IT" sz="1200" b="1" i="0" u="sng" strike="noStrike" kern="1200" cap="none" spc="0" normalizeH="0" baseline="0" noProof="0" dirty="0">
                <a:ln>
                  <a:noFill/>
                </a:ln>
                <a:solidFill>
                  <a:srgbClr val="2B4754"/>
                </a:solidFill>
                <a:effectLst>
                  <a:outerShdw blurRad="38100" dist="38100" dir="2700000" algn="tl">
                    <a:srgbClr val="000000">
                      <a:alpha val="43137"/>
                    </a:srgbClr>
                  </a:outerShdw>
                </a:effectLst>
                <a:uLnTx/>
                <a:uFillTx/>
                <a:latin typeface="Cambria"/>
                <a:ea typeface="+mn-ea"/>
                <a:cs typeface="+mn-cs"/>
              </a:rPr>
              <a:t>Il presente regolamento non pregiudica l'obbligo di restituire beni culturali in virtù di tale </a:t>
            </a:r>
            <a:r>
              <a:rPr kumimoji="0" lang="en-GB" sz="1200" b="1" i="0" u="sng" strike="noStrike" kern="1200" cap="none" spc="0" normalizeH="0" baseline="0" noProof="0" dirty="0" err="1">
                <a:ln>
                  <a:noFill/>
                </a:ln>
                <a:solidFill>
                  <a:srgbClr val="2B4754"/>
                </a:solidFill>
                <a:effectLst>
                  <a:outerShdw blurRad="38100" dist="38100" dir="2700000" algn="tl">
                    <a:srgbClr val="000000">
                      <a:alpha val="43137"/>
                    </a:srgbClr>
                  </a:outerShdw>
                </a:effectLst>
                <a:uLnTx/>
                <a:uFillTx/>
                <a:latin typeface="Cambria"/>
                <a:ea typeface="+mn-ea"/>
                <a:cs typeface="+mn-cs"/>
              </a:rPr>
              <a:t>direttiva</a:t>
            </a:r>
            <a:r>
              <a:rPr kumimoji="0" lang="en-GB" sz="1200" b="1" i="0" u="none" strike="noStrike" kern="1200" cap="none" spc="0" normalizeH="0" baseline="0" noProof="0" dirty="0">
                <a:ln>
                  <a:noFill/>
                </a:ln>
                <a:solidFill>
                  <a:srgbClr val="2B4754"/>
                </a:solidFill>
                <a:effectLst>
                  <a:outerShdw blurRad="38100" dist="38100" dir="2700000" algn="tl">
                    <a:srgbClr val="000000">
                      <a:alpha val="43137"/>
                    </a:srgbClr>
                  </a:outerShdw>
                </a:effectLst>
                <a:uLnTx/>
                <a:uFillTx/>
                <a:latin typeface="Cambria"/>
                <a:ea typeface="+mn-ea"/>
                <a:cs typeface="+mn-cs"/>
              </a:rPr>
              <a:t>.</a:t>
            </a:r>
          </a:p>
        </p:txBody>
      </p:sp>
      <p:sp>
        <p:nvSpPr>
          <p:cNvPr id="6" name="TextBox 5">
            <a:extLst>
              <a:ext uri="{FF2B5EF4-FFF2-40B4-BE49-F238E27FC236}">
                <a16:creationId xmlns:a16="http://schemas.microsoft.com/office/drawing/2014/main" id="{18DEA33F-25D4-CA56-B999-778473FB2198}"/>
              </a:ext>
            </a:extLst>
          </p:cNvPr>
          <p:cNvSpPr txBox="1"/>
          <p:nvPr/>
        </p:nvSpPr>
        <p:spPr>
          <a:xfrm>
            <a:off x="3148015" y="869728"/>
            <a:ext cx="4572000" cy="584775"/>
          </a:xfrm>
          <a:prstGeom prst="rect">
            <a:avLst/>
          </a:prstGeom>
          <a:noFill/>
        </p:spPr>
        <p:txBody>
          <a:bodyPr wrap="square">
            <a:spAutoFit/>
          </a:bodyPr>
          <a:lstStyle/>
          <a:p>
            <a:pPr marL="0" marR="0" lvl="0" indent="0" algn="ctr" defTabSz="713232" rtl="0" eaLnBrk="1" fontAlgn="auto" latinLnBrk="0" hangingPunct="1">
              <a:lnSpc>
                <a:spcPct val="100000"/>
              </a:lnSpc>
              <a:spcBef>
                <a:spcPts val="0"/>
              </a:spcBef>
              <a:spcAft>
                <a:spcPts val="0"/>
              </a:spcAft>
              <a:buClrTx/>
              <a:buSzTx/>
              <a:buFontTx/>
              <a:buNone/>
              <a:tabLst/>
              <a:defRPr/>
            </a:pPr>
            <a:r>
              <a:rPr kumimoji="0" lang="it-IT" sz="3200" b="0" i="0" u="none" strike="noStrike" kern="1200" cap="none" spc="0" normalizeH="0" baseline="0" noProof="0" dirty="0">
                <a:ln>
                  <a:noFill/>
                </a:ln>
                <a:solidFill>
                  <a:srgbClr val="2B4754"/>
                </a:solidFill>
                <a:effectLst>
                  <a:outerShdw blurRad="38100" dist="38100" dir="2700000" algn="tl">
                    <a:srgbClr val="000000">
                      <a:alpha val="43137"/>
                    </a:srgbClr>
                  </a:outerShdw>
                </a:effectLst>
                <a:uLnTx/>
                <a:uFillTx/>
                <a:latin typeface="Cambria"/>
                <a:ea typeface="+mn-ea"/>
                <a:cs typeface="+mn-cs"/>
              </a:rPr>
              <a:t>Art. 28 Regolamento</a:t>
            </a:r>
          </a:p>
        </p:txBody>
      </p:sp>
    </p:spTree>
    <p:extLst>
      <p:ext uri="{BB962C8B-B14F-4D97-AF65-F5344CB8AC3E}">
        <p14:creationId xmlns:p14="http://schemas.microsoft.com/office/powerpoint/2010/main" val="31555631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87CBB-8A1D-2706-3010-16D1C58AAD7C}"/>
              </a:ext>
            </a:extLst>
          </p:cNvPr>
          <p:cNvSpPr>
            <a:spLocks noGrp="1"/>
          </p:cNvSpPr>
          <p:nvPr>
            <p:ph type="title"/>
          </p:nvPr>
        </p:nvSpPr>
        <p:spPr>
          <a:xfrm>
            <a:off x="555171" y="891946"/>
            <a:ext cx="8229600" cy="483792"/>
          </a:xfrm>
        </p:spPr>
        <p:txBody>
          <a:bodyPr>
            <a:normAutofit fontScale="90000"/>
          </a:bodyPr>
          <a:lstStyle/>
          <a:p>
            <a:r>
              <a:rPr lang="it-IT" sz="3600" dirty="0">
                <a:effectLst>
                  <a:outerShdw blurRad="38100" dist="38100" dir="2700000" algn="tl">
                    <a:srgbClr val="000000">
                      <a:alpha val="43137"/>
                    </a:srgbClr>
                  </a:outerShdw>
                </a:effectLst>
              </a:rPr>
              <a:t>Il ruolo di Eurojust</a:t>
            </a:r>
          </a:p>
        </p:txBody>
      </p:sp>
      <p:sp>
        <p:nvSpPr>
          <p:cNvPr id="3" name="Arrow: Right 2">
            <a:extLst>
              <a:ext uri="{FF2B5EF4-FFF2-40B4-BE49-F238E27FC236}">
                <a16:creationId xmlns:a16="http://schemas.microsoft.com/office/drawing/2014/main" id="{AE1EB978-D4F8-CBC9-F746-94823FC9F656}"/>
              </a:ext>
            </a:extLst>
          </p:cNvPr>
          <p:cNvSpPr/>
          <p:nvPr/>
        </p:nvSpPr>
        <p:spPr>
          <a:xfrm>
            <a:off x="267380" y="2162691"/>
            <a:ext cx="216354"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713232" rtl="0" eaLnBrk="1" fontAlgn="auto" latinLnBrk="0" hangingPunct="1">
              <a:lnSpc>
                <a:spcPct val="100000"/>
              </a:lnSpc>
              <a:spcBef>
                <a:spcPts val="0"/>
              </a:spcBef>
              <a:spcAft>
                <a:spcPts val="0"/>
              </a:spcAft>
              <a:buClrTx/>
              <a:buSzTx/>
              <a:buFontTx/>
              <a:buNone/>
              <a:tabLst/>
              <a:defRPr/>
            </a:pPr>
            <a:endParaRPr kumimoji="0" lang="it-IT" sz="1404" b="0" i="0" u="none" strike="noStrike" kern="1200" cap="none" spc="0" normalizeH="0" baseline="0" noProof="0">
              <a:ln>
                <a:noFill/>
              </a:ln>
              <a:solidFill>
                <a:prstClr val="white"/>
              </a:solidFill>
              <a:effectLst/>
              <a:uLnTx/>
              <a:uFillTx/>
              <a:latin typeface="Cambria"/>
              <a:ea typeface="+mn-ea"/>
              <a:cs typeface="+mn-cs"/>
            </a:endParaRPr>
          </a:p>
        </p:txBody>
      </p:sp>
      <p:sp>
        <p:nvSpPr>
          <p:cNvPr id="5" name="TextBox 4">
            <a:extLst>
              <a:ext uri="{FF2B5EF4-FFF2-40B4-BE49-F238E27FC236}">
                <a16:creationId xmlns:a16="http://schemas.microsoft.com/office/drawing/2014/main" id="{543C122A-D46F-F8C3-6BAA-E47262A89799}"/>
              </a:ext>
            </a:extLst>
          </p:cNvPr>
          <p:cNvSpPr txBox="1"/>
          <p:nvPr/>
        </p:nvSpPr>
        <p:spPr>
          <a:xfrm>
            <a:off x="457200" y="1991028"/>
            <a:ext cx="4821010" cy="308418"/>
          </a:xfrm>
          <a:prstGeom prst="rect">
            <a:avLst/>
          </a:prstGeom>
          <a:noFill/>
        </p:spPr>
        <p:txBody>
          <a:bodyPr wrap="square">
            <a:spAutoFit/>
          </a:bodyPr>
          <a:lstStyle/>
          <a:p>
            <a:pPr marL="0" marR="0" lvl="0" indent="0" algn="l" defTabSz="713232" rtl="0" eaLnBrk="1" fontAlgn="auto" latinLnBrk="0" hangingPunct="1">
              <a:lnSpc>
                <a:spcPct val="100000"/>
              </a:lnSpc>
              <a:spcBef>
                <a:spcPts val="0"/>
              </a:spcBef>
              <a:spcAft>
                <a:spcPts val="0"/>
              </a:spcAft>
              <a:buClrTx/>
              <a:buSzTx/>
              <a:buFontTx/>
              <a:buNone/>
              <a:tabLst/>
              <a:defRPr/>
            </a:pPr>
            <a:r>
              <a:rPr kumimoji="0" lang="it-IT" sz="1404" b="0" i="0" u="none" strike="noStrike" kern="1200" cap="none" spc="0" normalizeH="0" baseline="0" noProof="0" dirty="0">
                <a:ln>
                  <a:noFill/>
                </a:ln>
                <a:solidFill>
                  <a:srgbClr val="2B4754"/>
                </a:solidFill>
                <a:effectLst/>
                <a:uLnTx/>
                <a:uFillTx/>
                <a:latin typeface="Cambria"/>
                <a:ea typeface="+mn-ea"/>
                <a:cs typeface="+mn-cs"/>
              </a:rPr>
              <a:t>Quali i beni oggetto di effettiva tutela? Quali le conseguenze?</a:t>
            </a:r>
          </a:p>
        </p:txBody>
      </p:sp>
      <p:sp>
        <p:nvSpPr>
          <p:cNvPr id="6" name="Arrow: Right 5">
            <a:extLst>
              <a:ext uri="{FF2B5EF4-FFF2-40B4-BE49-F238E27FC236}">
                <a16:creationId xmlns:a16="http://schemas.microsoft.com/office/drawing/2014/main" id="{85830EA2-C2CA-C31E-AA1C-1076370940DD}"/>
              </a:ext>
            </a:extLst>
          </p:cNvPr>
          <p:cNvSpPr/>
          <p:nvPr/>
        </p:nvSpPr>
        <p:spPr>
          <a:xfrm>
            <a:off x="267380" y="2587032"/>
            <a:ext cx="216354"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713232" rtl="0" eaLnBrk="1" fontAlgn="auto" latinLnBrk="0" hangingPunct="1">
              <a:lnSpc>
                <a:spcPct val="100000"/>
              </a:lnSpc>
              <a:spcBef>
                <a:spcPts val="0"/>
              </a:spcBef>
              <a:spcAft>
                <a:spcPts val="0"/>
              </a:spcAft>
              <a:buClrTx/>
              <a:buSzTx/>
              <a:buFontTx/>
              <a:buNone/>
              <a:tabLst/>
              <a:defRPr/>
            </a:pPr>
            <a:endParaRPr kumimoji="0" lang="it-IT" sz="1404" b="0" i="0" u="none" strike="noStrike" kern="1200" cap="none" spc="0" normalizeH="0" baseline="0" noProof="0">
              <a:ln>
                <a:noFill/>
              </a:ln>
              <a:solidFill>
                <a:prstClr val="white"/>
              </a:solidFill>
              <a:effectLst/>
              <a:uLnTx/>
              <a:uFillTx/>
              <a:latin typeface="Cambria"/>
              <a:ea typeface="+mn-ea"/>
              <a:cs typeface="+mn-cs"/>
            </a:endParaRPr>
          </a:p>
        </p:txBody>
      </p:sp>
      <p:sp>
        <p:nvSpPr>
          <p:cNvPr id="8" name="TextBox 7">
            <a:extLst>
              <a:ext uri="{FF2B5EF4-FFF2-40B4-BE49-F238E27FC236}">
                <a16:creationId xmlns:a16="http://schemas.microsoft.com/office/drawing/2014/main" id="{75C64BDD-7844-9F1B-3061-54F9B659C3D6}"/>
              </a:ext>
            </a:extLst>
          </p:cNvPr>
          <p:cNvSpPr txBox="1"/>
          <p:nvPr/>
        </p:nvSpPr>
        <p:spPr>
          <a:xfrm>
            <a:off x="483734" y="2380072"/>
            <a:ext cx="7764236" cy="308418"/>
          </a:xfrm>
          <a:prstGeom prst="rect">
            <a:avLst/>
          </a:prstGeom>
          <a:noFill/>
        </p:spPr>
        <p:txBody>
          <a:bodyPr wrap="square">
            <a:spAutoFit/>
          </a:bodyPr>
          <a:lstStyle/>
          <a:p>
            <a:pPr marL="0" marR="0" lvl="0" indent="0" algn="l" defTabSz="713232" rtl="0" eaLnBrk="1" fontAlgn="auto" latinLnBrk="0" hangingPunct="1">
              <a:lnSpc>
                <a:spcPct val="100000"/>
              </a:lnSpc>
              <a:spcBef>
                <a:spcPts val="0"/>
              </a:spcBef>
              <a:spcAft>
                <a:spcPts val="0"/>
              </a:spcAft>
              <a:buClrTx/>
              <a:buSzTx/>
              <a:buFontTx/>
              <a:buNone/>
              <a:tabLst/>
              <a:defRPr/>
            </a:pPr>
            <a:r>
              <a:rPr kumimoji="0" lang="it-IT" sz="1404" b="0" i="0" u="none" strike="noStrike" kern="1200" cap="none" spc="0" normalizeH="0" baseline="0" noProof="0" dirty="0">
                <a:ln>
                  <a:noFill/>
                </a:ln>
                <a:solidFill>
                  <a:srgbClr val="2B4754"/>
                </a:solidFill>
                <a:effectLst/>
                <a:uLnTx/>
                <a:uFillTx/>
                <a:latin typeface="Cambria"/>
                <a:ea typeface="+mn-ea"/>
                <a:cs typeface="+mn-cs"/>
              </a:rPr>
              <a:t>Le peculiarità di cui tenere conto nella cooperazione finalizzata anche al recupero dei beni culturali. </a:t>
            </a:r>
          </a:p>
        </p:txBody>
      </p:sp>
      <p:sp>
        <p:nvSpPr>
          <p:cNvPr id="10" name="Arrow: Right 9">
            <a:extLst>
              <a:ext uri="{FF2B5EF4-FFF2-40B4-BE49-F238E27FC236}">
                <a16:creationId xmlns:a16="http://schemas.microsoft.com/office/drawing/2014/main" id="{A6B01828-0809-4398-1830-5DE1C22CB4B3}"/>
              </a:ext>
            </a:extLst>
          </p:cNvPr>
          <p:cNvSpPr/>
          <p:nvPr/>
        </p:nvSpPr>
        <p:spPr>
          <a:xfrm>
            <a:off x="267380" y="2986096"/>
            <a:ext cx="216354"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713232" rtl="0" eaLnBrk="1" fontAlgn="auto" latinLnBrk="0" hangingPunct="1">
              <a:lnSpc>
                <a:spcPct val="100000"/>
              </a:lnSpc>
              <a:spcBef>
                <a:spcPts val="0"/>
              </a:spcBef>
              <a:spcAft>
                <a:spcPts val="0"/>
              </a:spcAft>
              <a:buClrTx/>
              <a:buSzTx/>
              <a:buFontTx/>
              <a:buNone/>
              <a:tabLst/>
              <a:defRPr/>
            </a:pPr>
            <a:endParaRPr kumimoji="0" lang="it-IT" sz="1404" b="0" i="0" u="none" strike="noStrike" kern="1200" cap="none" spc="0" normalizeH="0" baseline="0" noProof="0">
              <a:ln>
                <a:noFill/>
              </a:ln>
              <a:solidFill>
                <a:prstClr val="white"/>
              </a:solidFill>
              <a:effectLst/>
              <a:uLnTx/>
              <a:uFillTx/>
              <a:latin typeface="Cambria"/>
              <a:ea typeface="+mn-ea"/>
              <a:cs typeface="+mn-cs"/>
            </a:endParaRPr>
          </a:p>
        </p:txBody>
      </p:sp>
      <p:sp>
        <p:nvSpPr>
          <p:cNvPr id="11" name="TextBox 10">
            <a:extLst>
              <a:ext uri="{FF2B5EF4-FFF2-40B4-BE49-F238E27FC236}">
                <a16:creationId xmlns:a16="http://schemas.microsoft.com/office/drawing/2014/main" id="{9A812302-6D57-2465-37F0-31FF05495D15}"/>
              </a:ext>
            </a:extLst>
          </p:cNvPr>
          <p:cNvSpPr txBox="1"/>
          <p:nvPr/>
        </p:nvSpPr>
        <p:spPr>
          <a:xfrm>
            <a:off x="483734" y="2824855"/>
            <a:ext cx="7764236" cy="308418"/>
          </a:xfrm>
          <a:prstGeom prst="rect">
            <a:avLst/>
          </a:prstGeom>
          <a:noFill/>
        </p:spPr>
        <p:txBody>
          <a:bodyPr wrap="square">
            <a:spAutoFit/>
          </a:bodyPr>
          <a:lstStyle/>
          <a:p>
            <a:pPr marL="0" marR="0" lvl="0" indent="0" algn="l" defTabSz="713232" rtl="0" eaLnBrk="1" fontAlgn="auto" latinLnBrk="0" hangingPunct="1">
              <a:lnSpc>
                <a:spcPct val="100000"/>
              </a:lnSpc>
              <a:spcBef>
                <a:spcPts val="0"/>
              </a:spcBef>
              <a:spcAft>
                <a:spcPts val="0"/>
              </a:spcAft>
              <a:buClrTx/>
              <a:buSzTx/>
              <a:buFontTx/>
              <a:buNone/>
              <a:tabLst/>
              <a:defRPr/>
            </a:pPr>
            <a:r>
              <a:rPr kumimoji="0" lang="it-IT" sz="1404" b="0" i="0" u="none" strike="noStrike" kern="1200" cap="none" spc="0" normalizeH="0" baseline="0" noProof="0" dirty="0">
                <a:ln>
                  <a:noFill/>
                </a:ln>
                <a:solidFill>
                  <a:srgbClr val="2B4754"/>
                </a:solidFill>
                <a:effectLst/>
                <a:uLnTx/>
                <a:uFillTx/>
                <a:latin typeface="Cambria"/>
                <a:ea typeface="+mn-ea"/>
                <a:cs typeface="+mn-cs"/>
              </a:rPr>
              <a:t>L’utilizzo dell’ordine europeo d’indagine per la sola finalità di acquisizione della prova. </a:t>
            </a:r>
          </a:p>
        </p:txBody>
      </p:sp>
      <p:sp>
        <p:nvSpPr>
          <p:cNvPr id="14" name="Arrow: Right 13">
            <a:extLst>
              <a:ext uri="{FF2B5EF4-FFF2-40B4-BE49-F238E27FC236}">
                <a16:creationId xmlns:a16="http://schemas.microsoft.com/office/drawing/2014/main" id="{4310473A-5637-7464-0A26-92A99A9A1DBA}"/>
              </a:ext>
            </a:extLst>
          </p:cNvPr>
          <p:cNvSpPr/>
          <p:nvPr/>
        </p:nvSpPr>
        <p:spPr>
          <a:xfrm>
            <a:off x="269421" y="3430879"/>
            <a:ext cx="216354"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713232" rtl="0" eaLnBrk="1" fontAlgn="auto" latinLnBrk="0" hangingPunct="1">
              <a:lnSpc>
                <a:spcPct val="100000"/>
              </a:lnSpc>
              <a:spcBef>
                <a:spcPts val="0"/>
              </a:spcBef>
              <a:spcAft>
                <a:spcPts val="0"/>
              </a:spcAft>
              <a:buClrTx/>
              <a:buSzTx/>
              <a:buFontTx/>
              <a:buNone/>
              <a:tabLst/>
              <a:defRPr/>
            </a:pPr>
            <a:endParaRPr kumimoji="0" lang="it-IT" sz="1404" b="0" i="0" u="none" strike="noStrike" kern="1200" cap="none" spc="0" normalizeH="0" baseline="0" noProof="0">
              <a:ln>
                <a:noFill/>
              </a:ln>
              <a:solidFill>
                <a:prstClr val="white"/>
              </a:solidFill>
              <a:effectLst/>
              <a:uLnTx/>
              <a:uFillTx/>
              <a:latin typeface="Cambria"/>
              <a:ea typeface="+mn-ea"/>
              <a:cs typeface="+mn-cs"/>
            </a:endParaRPr>
          </a:p>
        </p:txBody>
      </p:sp>
      <p:sp>
        <p:nvSpPr>
          <p:cNvPr id="15" name="TextBox 14">
            <a:extLst>
              <a:ext uri="{FF2B5EF4-FFF2-40B4-BE49-F238E27FC236}">
                <a16:creationId xmlns:a16="http://schemas.microsoft.com/office/drawing/2014/main" id="{B5C508A7-C2EF-E69A-7101-97B2B84836DC}"/>
              </a:ext>
            </a:extLst>
          </p:cNvPr>
          <p:cNvSpPr txBox="1"/>
          <p:nvPr/>
        </p:nvSpPr>
        <p:spPr>
          <a:xfrm>
            <a:off x="483734" y="3294514"/>
            <a:ext cx="7764236" cy="308418"/>
          </a:xfrm>
          <a:prstGeom prst="rect">
            <a:avLst/>
          </a:prstGeom>
          <a:noFill/>
        </p:spPr>
        <p:txBody>
          <a:bodyPr wrap="square">
            <a:spAutoFit/>
          </a:bodyPr>
          <a:lstStyle/>
          <a:p>
            <a:pPr marL="0" marR="0" lvl="0" indent="0" algn="l" defTabSz="713232" rtl="0" eaLnBrk="1" fontAlgn="auto" latinLnBrk="0" hangingPunct="1">
              <a:lnSpc>
                <a:spcPct val="100000"/>
              </a:lnSpc>
              <a:spcBef>
                <a:spcPts val="0"/>
              </a:spcBef>
              <a:spcAft>
                <a:spcPts val="0"/>
              </a:spcAft>
              <a:buClrTx/>
              <a:buSzTx/>
              <a:buFontTx/>
              <a:buNone/>
              <a:tabLst/>
              <a:defRPr/>
            </a:pPr>
            <a:r>
              <a:rPr kumimoji="0" lang="it-IT" sz="1404" b="0" i="0" u="none" strike="noStrike" kern="1200" cap="none" spc="0" normalizeH="0" baseline="0" noProof="0" dirty="0">
                <a:ln>
                  <a:noFill/>
                </a:ln>
                <a:solidFill>
                  <a:srgbClr val="2B4754"/>
                </a:solidFill>
                <a:effectLst/>
                <a:uLnTx/>
                <a:uFillTx/>
                <a:latin typeface="Cambria"/>
                <a:ea typeface="+mn-ea"/>
                <a:cs typeface="+mn-cs"/>
              </a:rPr>
              <a:t>L’applicazione del Regolamento UE 2018/1805 nella materia dei beni culturali. </a:t>
            </a:r>
          </a:p>
        </p:txBody>
      </p:sp>
      <p:sp>
        <p:nvSpPr>
          <p:cNvPr id="16" name="Arrow: Right 15">
            <a:extLst>
              <a:ext uri="{FF2B5EF4-FFF2-40B4-BE49-F238E27FC236}">
                <a16:creationId xmlns:a16="http://schemas.microsoft.com/office/drawing/2014/main" id="{362F9A6E-AAF1-1479-8306-7C7D9B3DA4E8}"/>
              </a:ext>
            </a:extLst>
          </p:cNvPr>
          <p:cNvSpPr/>
          <p:nvPr/>
        </p:nvSpPr>
        <p:spPr>
          <a:xfrm>
            <a:off x="267380" y="3875662"/>
            <a:ext cx="216354"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713232" rtl="0" eaLnBrk="1" fontAlgn="auto" latinLnBrk="0" hangingPunct="1">
              <a:lnSpc>
                <a:spcPct val="100000"/>
              </a:lnSpc>
              <a:spcBef>
                <a:spcPts val="0"/>
              </a:spcBef>
              <a:spcAft>
                <a:spcPts val="0"/>
              </a:spcAft>
              <a:buClrTx/>
              <a:buSzTx/>
              <a:buFontTx/>
              <a:buNone/>
              <a:tabLst/>
              <a:defRPr/>
            </a:pPr>
            <a:endParaRPr kumimoji="0" lang="it-IT" sz="1404" b="0" i="0" u="none" strike="noStrike" kern="1200" cap="none" spc="0" normalizeH="0" baseline="0" noProof="0">
              <a:ln>
                <a:noFill/>
              </a:ln>
              <a:solidFill>
                <a:prstClr val="white"/>
              </a:solidFill>
              <a:effectLst/>
              <a:uLnTx/>
              <a:uFillTx/>
              <a:latin typeface="Cambria"/>
              <a:ea typeface="+mn-ea"/>
              <a:cs typeface="+mn-cs"/>
            </a:endParaRPr>
          </a:p>
        </p:txBody>
      </p:sp>
      <p:sp>
        <p:nvSpPr>
          <p:cNvPr id="21" name="TextBox 20">
            <a:extLst>
              <a:ext uri="{FF2B5EF4-FFF2-40B4-BE49-F238E27FC236}">
                <a16:creationId xmlns:a16="http://schemas.microsoft.com/office/drawing/2014/main" id="{F52E2132-8DFB-50B2-E402-2C27A2EFBECA}"/>
              </a:ext>
            </a:extLst>
          </p:cNvPr>
          <p:cNvSpPr txBox="1"/>
          <p:nvPr/>
        </p:nvSpPr>
        <p:spPr>
          <a:xfrm>
            <a:off x="568233" y="3744312"/>
            <a:ext cx="6772275" cy="308418"/>
          </a:xfrm>
          <a:prstGeom prst="rect">
            <a:avLst/>
          </a:prstGeom>
          <a:noFill/>
        </p:spPr>
        <p:txBody>
          <a:bodyPr wrap="square">
            <a:spAutoFit/>
          </a:bodyPr>
          <a:lstStyle/>
          <a:p>
            <a:pPr marL="0" marR="0" lvl="0" indent="0" algn="l" defTabSz="713232" rtl="0" eaLnBrk="1" fontAlgn="auto" latinLnBrk="0" hangingPunct="1">
              <a:lnSpc>
                <a:spcPct val="100000"/>
              </a:lnSpc>
              <a:spcBef>
                <a:spcPts val="0"/>
              </a:spcBef>
              <a:spcAft>
                <a:spcPts val="0"/>
              </a:spcAft>
              <a:buClrTx/>
              <a:buSzTx/>
              <a:buFontTx/>
              <a:buNone/>
              <a:tabLst/>
              <a:defRPr/>
            </a:pPr>
            <a:r>
              <a:rPr kumimoji="0" lang="it-IT" sz="1404" b="0" i="0" u="none" strike="noStrike" kern="1200" cap="none" spc="0" normalizeH="0" baseline="0" noProof="0">
                <a:ln>
                  <a:noFill/>
                </a:ln>
                <a:solidFill>
                  <a:srgbClr val="2B4754"/>
                </a:solidFill>
                <a:effectLst/>
                <a:uLnTx/>
                <a:uFillTx/>
                <a:latin typeface="Cambria"/>
                <a:ea typeface="+mn-ea"/>
                <a:cs typeface="+mn-cs"/>
              </a:rPr>
              <a:t>L’accertamento dei reati commessi oltre confine. </a:t>
            </a:r>
            <a:endParaRPr kumimoji="0" lang="it-IT" sz="1404" b="0" i="0" u="none" strike="noStrike" kern="1200" cap="none" spc="0" normalizeH="0" baseline="0" noProof="0" dirty="0">
              <a:ln>
                <a:noFill/>
              </a:ln>
              <a:solidFill>
                <a:srgbClr val="2B4754"/>
              </a:solidFill>
              <a:effectLst/>
              <a:uLnTx/>
              <a:uFillTx/>
              <a:latin typeface="Cambria"/>
              <a:ea typeface="+mn-ea"/>
              <a:cs typeface="+mn-cs"/>
            </a:endParaRPr>
          </a:p>
        </p:txBody>
      </p:sp>
    </p:spTree>
    <p:extLst>
      <p:ext uri="{BB962C8B-B14F-4D97-AF65-F5344CB8AC3E}">
        <p14:creationId xmlns:p14="http://schemas.microsoft.com/office/powerpoint/2010/main" val="23107087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A254E81-D30F-4BEC-EF7E-7E7FC7A84F6A}"/>
              </a:ext>
            </a:extLst>
          </p:cNvPr>
          <p:cNvSpPr txBox="1">
            <a:spLocks noGrp="1"/>
          </p:cNvSpPr>
          <p:nvPr>
            <p:ph type="title"/>
          </p:nvPr>
        </p:nvSpPr>
        <p:spPr>
          <a:xfrm>
            <a:off x="747713" y="1876393"/>
            <a:ext cx="8229600" cy="400110"/>
          </a:xfrm>
          <a:prstGeom prst="rect">
            <a:avLst/>
          </a:prstGeom>
          <a:noFill/>
        </p:spPr>
        <p:txBody>
          <a:bodyPr wrap="square">
            <a:spAutoFit/>
          </a:bodyPr>
          <a:lstStyle/>
          <a:p>
            <a:r>
              <a:rPr lang="it-IT" sz="2000" dirty="0">
                <a:effectLst>
                  <a:outerShdw blurRad="38100" dist="38100" dir="2700000" algn="tl">
                    <a:srgbClr val="000000">
                      <a:alpha val="43137"/>
                    </a:srgbClr>
                  </a:outerShdw>
                </a:effectLst>
                <a:latin typeface="+mn-lt"/>
              </a:rPr>
              <a:t>Il Ministero della Cultura e il suo rapporto con l’Ufficio italiano di Eurojust.</a:t>
            </a:r>
          </a:p>
        </p:txBody>
      </p:sp>
      <p:sp>
        <p:nvSpPr>
          <p:cNvPr id="7" name="TextBox 6">
            <a:extLst>
              <a:ext uri="{FF2B5EF4-FFF2-40B4-BE49-F238E27FC236}">
                <a16:creationId xmlns:a16="http://schemas.microsoft.com/office/drawing/2014/main" id="{37DAF5A6-2C67-1458-FA7E-88F07631EEAD}"/>
              </a:ext>
            </a:extLst>
          </p:cNvPr>
          <p:cNvSpPr txBox="1"/>
          <p:nvPr/>
        </p:nvSpPr>
        <p:spPr>
          <a:xfrm>
            <a:off x="95250" y="2866998"/>
            <a:ext cx="8882063" cy="2469266"/>
          </a:xfrm>
          <a:prstGeom prst="rect">
            <a:avLst/>
          </a:prstGeom>
          <a:noFill/>
        </p:spPr>
        <p:txBody>
          <a:bodyPr wrap="square">
            <a:spAutoFit/>
          </a:bodyPr>
          <a:lstStyle/>
          <a:p>
            <a:r>
              <a:rPr lang="it-IT" dirty="0"/>
              <a:t>Il Comitato tecnico presso il Ministero dei Beni culturali istituito ai sensi della Direttiva del 20014/60</a:t>
            </a:r>
          </a:p>
          <a:p>
            <a:endParaRPr lang="it-IT" dirty="0"/>
          </a:p>
          <a:p>
            <a:r>
              <a:rPr lang="it-IT" dirty="0"/>
              <a:t>La notifica agli Stati membri interessati il ritrovamento nel territorio nazionale di un bene la cui illecita uscita da uno Stato membro possa presumersi per indizi precisi e concordanti;</a:t>
            </a:r>
          </a:p>
          <a:p>
            <a:r>
              <a:rPr lang="it-IT" dirty="0"/>
              <a:t>Agevola le operazioni che lo Stato membro interessato esegue per verificare la sussistenza dei presupposti e delle condizioni indicati all’articolo 75;</a:t>
            </a:r>
          </a:p>
          <a:p>
            <a:r>
              <a:rPr lang="it-IT" dirty="0"/>
              <a:t>Dispone, ove necessario, la rimozione del bene e la sua temporanea custodia presso istituti pubblici nonché ogni altra misura necessaria per assicurarne la conservazione ed impedirne la sottrazione alla procedura di restituzione;</a:t>
            </a:r>
          </a:p>
          <a:p>
            <a:r>
              <a:rPr lang="it-IT" dirty="0"/>
              <a:t>Favorisce l’amichevole composizione, tra Stato richiedente e possessore o detentore a qualsiasi titolo del bene, di ogni controversia concernente la restituzione. </a:t>
            </a:r>
          </a:p>
        </p:txBody>
      </p:sp>
    </p:spTree>
    <p:extLst>
      <p:ext uri="{BB962C8B-B14F-4D97-AF65-F5344CB8AC3E}">
        <p14:creationId xmlns:p14="http://schemas.microsoft.com/office/powerpoint/2010/main" val="4858259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C028EC9-BEB7-18EF-1445-8DBA2A2269F9}"/>
              </a:ext>
            </a:extLst>
          </p:cNvPr>
          <p:cNvSpPr txBox="1"/>
          <p:nvPr/>
        </p:nvSpPr>
        <p:spPr>
          <a:xfrm>
            <a:off x="-42863" y="1825328"/>
            <a:ext cx="9186863" cy="2469266"/>
          </a:xfrm>
          <a:prstGeom prst="rect">
            <a:avLst/>
          </a:prstGeom>
          <a:noFill/>
        </p:spPr>
        <p:txBody>
          <a:bodyPr wrap="square">
            <a:spAutoFit/>
          </a:bodyPr>
          <a:lstStyle/>
          <a:p>
            <a:pPr algn="just"/>
            <a:r>
              <a:rPr lang="it-IT" dirty="0"/>
              <a:t>E’ quindi opportuno informare il Min</a:t>
            </a:r>
            <a:r>
              <a:rPr lang="it-IT" b="1" dirty="0"/>
              <a:t>i</a:t>
            </a:r>
            <a:r>
              <a:rPr lang="it-IT" dirty="0"/>
              <a:t>stero per i Beni e le Attività Culturali degli elementi utili a formulare le domanda di restituzione previste dagli artt. 75 e ss. del </a:t>
            </a:r>
            <a:r>
              <a:rPr lang="it-IT" dirty="0" err="1"/>
              <a:t>D.Lgs.</a:t>
            </a:r>
            <a:r>
              <a:rPr lang="it-IT" dirty="0"/>
              <a:t> n. 42/2004, al fine di consentire al predetto Ministero, da una parte di </a:t>
            </a:r>
            <a:r>
              <a:rPr lang="it-IT" b="1" dirty="0">
                <a:effectLst>
                  <a:outerShdw blurRad="38100" dist="38100" dir="2700000" algn="tl">
                    <a:srgbClr val="000000">
                      <a:alpha val="43137"/>
                    </a:srgbClr>
                  </a:outerShdw>
                </a:effectLst>
              </a:rPr>
              <a:t>adempiere ai propri compiti nel termine decadenziale di tre anni dal  giorno  in  cui   l’Autorità dello Stato  richiedente  ha  avuto  conoscenza  che  il  bene  uscito illecitamente si trova in un determinato luogo e ne  ha  identificato il possessore o detentore a qualsiasi titolo e dall’altra cooperare al recupero del bene oggetto di procedimento penale.</a:t>
            </a:r>
          </a:p>
          <a:p>
            <a:pPr algn="just"/>
            <a:endParaRPr lang="en-GB" b="1" dirty="0">
              <a:effectLst>
                <a:outerShdw blurRad="38100" dist="38100" dir="2700000" algn="tl">
                  <a:srgbClr val="000000">
                    <a:alpha val="43137"/>
                  </a:srgbClr>
                </a:outerShdw>
              </a:effectLst>
            </a:endParaRPr>
          </a:p>
          <a:p>
            <a:pPr algn="just"/>
            <a:r>
              <a:rPr lang="it-IT" dirty="0"/>
              <a:t>L’iniziativa penale e quella amministrativa sono complementari nell’ottica del recupero del bene culturale.</a:t>
            </a:r>
          </a:p>
          <a:p>
            <a:pPr algn="just"/>
            <a:endParaRPr lang="it-IT" dirty="0"/>
          </a:p>
          <a:p>
            <a:pPr algn="just"/>
            <a:r>
              <a:rPr lang="it-IT" dirty="0"/>
              <a:t>La via del recupero amministrativo, infine, rimane l’ultima percorribile quando lo </a:t>
            </a:r>
            <a:r>
              <a:rPr lang="it-IT" dirty="0">
                <a:effectLst>
                  <a:outerShdw blurRad="38100" dist="38100" dir="2700000" algn="tl">
                    <a:srgbClr val="000000">
                      <a:alpha val="43137"/>
                    </a:srgbClr>
                  </a:outerShdw>
                </a:effectLst>
              </a:rPr>
              <a:t>strumento di recupero penale trovi l’ostacolo della buona fede dei terzi interessati.</a:t>
            </a:r>
            <a:endParaRPr lang="en-GB" dirty="0">
              <a:effectLst>
                <a:outerShdw blurRad="38100" dist="38100" dir="2700000" algn="tl">
                  <a:srgbClr val="000000">
                    <a:alpha val="43137"/>
                  </a:srgbClr>
                </a:outerShdw>
              </a:effectLst>
            </a:endParaRPr>
          </a:p>
        </p:txBody>
      </p:sp>
      <p:sp>
        <p:nvSpPr>
          <p:cNvPr id="6" name="TextBox 5">
            <a:extLst>
              <a:ext uri="{FF2B5EF4-FFF2-40B4-BE49-F238E27FC236}">
                <a16:creationId xmlns:a16="http://schemas.microsoft.com/office/drawing/2014/main" id="{A42AAA18-C752-940B-95EF-650905FAE8F5}"/>
              </a:ext>
            </a:extLst>
          </p:cNvPr>
          <p:cNvSpPr txBox="1"/>
          <p:nvPr/>
        </p:nvSpPr>
        <p:spPr>
          <a:xfrm>
            <a:off x="3159918" y="703041"/>
            <a:ext cx="4624386" cy="461665"/>
          </a:xfrm>
          <a:prstGeom prst="rect">
            <a:avLst/>
          </a:prstGeom>
          <a:noFill/>
        </p:spPr>
        <p:txBody>
          <a:bodyPr wrap="square">
            <a:spAutoFit/>
          </a:bodyPr>
          <a:lstStyle/>
          <a:p>
            <a:pPr algn="ctr"/>
            <a:r>
              <a:rPr lang="it-IT" sz="2400" dirty="0">
                <a:effectLst>
                  <a:outerShdw blurRad="38100" dist="38100" dir="2700000" algn="tl">
                    <a:srgbClr val="000000">
                      <a:alpha val="43137"/>
                    </a:srgbClr>
                  </a:outerShdw>
                </a:effectLst>
              </a:rPr>
              <a:t>Doppio canale</a:t>
            </a:r>
          </a:p>
        </p:txBody>
      </p:sp>
    </p:spTree>
    <p:extLst>
      <p:ext uri="{BB962C8B-B14F-4D97-AF65-F5344CB8AC3E}">
        <p14:creationId xmlns:p14="http://schemas.microsoft.com/office/powerpoint/2010/main" val="9952156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6632723-015C-8725-2C4B-A8588508964B}"/>
              </a:ext>
            </a:extLst>
          </p:cNvPr>
          <p:cNvSpPr>
            <a:spLocks noGrp="1"/>
          </p:cNvSpPr>
          <p:nvPr>
            <p:ph type="title"/>
          </p:nvPr>
        </p:nvSpPr>
        <p:spPr/>
        <p:txBody>
          <a:bodyPr>
            <a:normAutofit fontScale="90000"/>
          </a:bodyPr>
          <a:lstStyle/>
          <a:p>
            <a:br>
              <a:rPr lang="it-IT" dirty="0"/>
            </a:br>
            <a:br>
              <a:rPr lang="it-IT" dirty="0"/>
            </a:br>
            <a:r>
              <a:rPr lang="it-IT" dirty="0"/>
              <a:t>Conclusioni </a:t>
            </a:r>
            <a:br>
              <a:rPr lang="it-IT" dirty="0"/>
            </a:br>
            <a:r>
              <a:rPr lang="it-IT" dirty="0"/>
              <a:t>la sentenza della Corte europea dei diritti dell’uomo del 2 maggio 2024 sul caso dell’ Atleta vittorioso  </a:t>
            </a:r>
          </a:p>
        </p:txBody>
      </p:sp>
    </p:spTree>
    <p:extLst>
      <p:ext uri="{BB962C8B-B14F-4D97-AF65-F5344CB8AC3E}">
        <p14:creationId xmlns:p14="http://schemas.microsoft.com/office/powerpoint/2010/main" val="15310398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EC12F-3911-D156-1327-6451E88AEC3F}"/>
              </a:ext>
            </a:extLst>
          </p:cNvPr>
          <p:cNvSpPr>
            <a:spLocks noGrp="1"/>
          </p:cNvSpPr>
          <p:nvPr>
            <p:ph type="title"/>
          </p:nvPr>
        </p:nvSpPr>
        <p:spPr/>
        <p:txBody>
          <a:bodyPr>
            <a:normAutofit fontScale="90000"/>
          </a:bodyPr>
          <a:lstStyle/>
          <a:p>
            <a:r>
              <a:rPr lang="en-GB" sz="4000" dirty="0" err="1">
                <a:effectLst>
                  <a:outerShdw blurRad="38100" dist="38100" dir="2700000" algn="tl">
                    <a:srgbClr val="000000">
                      <a:alpha val="43137"/>
                    </a:srgbClr>
                  </a:outerShdw>
                </a:effectLst>
              </a:rPr>
              <a:t>Grazie</a:t>
            </a:r>
            <a:r>
              <a:rPr lang="en-GB" sz="4000" dirty="0">
                <a:effectLst>
                  <a:outerShdw blurRad="38100" dist="38100" dir="2700000" algn="tl">
                    <a:srgbClr val="000000">
                      <a:alpha val="43137"/>
                    </a:srgbClr>
                  </a:outerShdw>
                </a:effectLst>
              </a:rPr>
              <a:t> per </a:t>
            </a:r>
            <a:r>
              <a:rPr lang="en-GB" sz="4000" dirty="0" err="1">
                <a:effectLst>
                  <a:outerShdw blurRad="38100" dist="38100" dir="2700000" algn="tl">
                    <a:srgbClr val="000000">
                      <a:alpha val="43137"/>
                    </a:srgbClr>
                  </a:outerShdw>
                </a:effectLst>
              </a:rPr>
              <a:t>l’attenzione</a:t>
            </a:r>
            <a:r>
              <a:rPr lang="en-GB" sz="4000" dirty="0">
                <a:effectLst>
                  <a:outerShdw blurRad="38100" dist="38100" dir="2700000" algn="tl">
                    <a:srgbClr val="000000">
                      <a:alpha val="43137"/>
                    </a:srgbClr>
                  </a:outerShdw>
                </a:effectLst>
              </a:rPr>
              <a:t>!</a:t>
            </a:r>
            <a:br>
              <a:rPr lang="en-GB" sz="4000" dirty="0">
                <a:effectLst>
                  <a:outerShdw blurRad="38100" dist="38100" dir="2700000" algn="tl">
                    <a:srgbClr val="000000">
                      <a:alpha val="43137"/>
                    </a:srgbClr>
                  </a:outerShdw>
                </a:effectLst>
              </a:rPr>
            </a:br>
            <a:endParaRPr lang="it-IT" dirty="0"/>
          </a:p>
        </p:txBody>
      </p:sp>
    </p:spTree>
    <p:extLst>
      <p:ext uri="{BB962C8B-B14F-4D97-AF65-F5344CB8AC3E}">
        <p14:creationId xmlns:p14="http://schemas.microsoft.com/office/powerpoint/2010/main" val="2998699003"/>
      </p:ext>
    </p:extLst>
  </p:cSld>
  <p:clrMapOvr>
    <a:masterClrMapping/>
  </p:clrMapOvr>
</p:sld>
</file>

<file path=ppt/theme/theme1.xml><?xml version="1.0" encoding="utf-8"?>
<a:theme xmlns:a="http://schemas.openxmlformats.org/drawingml/2006/main" name="EJ Presentation 16:9 Light">
  <a:themeElements>
    <a:clrScheme name="Eurojust">
      <a:dk1>
        <a:srgbClr val="2B4754"/>
      </a:dk1>
      <a:lt1>
        <a:sysClr val="window" lastClr="FFFFFF"/>
      </a:lt1>
      <a:dk2>
        <a:srgbClr val="000000"/>
      </a:dk2>
      <a:lt2>
        <a:srgbClr val="EFF2E5"/>
      </a:lt2>
      <a:accent1>
        <a:srgbClr val="2B4754"/>
      </a:accent1>
      <a:accent2>
        <a:srgbClr val="C18172"/>
      </a:accent2>
      <a:accent3>
        <a:srgbClr val="ADA634"/>
      </a:accent3>
      <a:accent4>
        <a:srgbClr val="8E6969"/>
      </a:accent4>
      <a:accent5>
        <a:srgbClr val="466570"/>
      </a:accent5>
      <a:accent6>
        <a:srgbClr val="C1BFBC"/>
      </a:accent6>
      <a:hlink>
        <a:srgbClr val="155773"/>
      </a:hlink>
      <a:folHlink>
        <a:srgbClr val="800080"/>
      </a:folHlink>
    </a:clrScheme>
    <a:fontScheme name="Eurojust">
      <a:majorFont>
        <a:latin typeface="Calibri"/>
        <a:ea typeface=""/>
        <a:cs typeface=""/>
      </a:majorFont>
      <a:minorFont>
        <a:latin typeface="Cambr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J_Presentation_Light_Widescreen" id="{99155EC4-C176-4DB8-A234-C7CF48AE83BF}" vid="{0511ACAF-07D2-447A-B1C0-08337DC36A73}"/>
    </a:ext>
  </a:extLst>
</a:theme>
</file>

<file path=ppt/theme/theme2.xml><?xml version="1.0" encoding="utf-8"?>
<a:theme xmlns:a="http://schemas.openxmlformats.org/drawingml/2006/main" name="EJ Presentation 16:9 Light - Content">
  <a:themeElements>
    <a:clrScheme name="Eurojust">
      <a:dk1>
        <a:srgbClr val="2B4754"/>
      </a:dk1>
      <a:lt1>
        <a:sysClr val="window" lastClr="FFFFFF"/>
      </a:lt1>
      <a:dk2>
        <a:srgbClr val="000000"/>
      </a:dk2>
      <a:lt2>
        <a:srgbClr val="EFF2E5"/>
      </a:lt2>
      <a:accent1>
        <a:srgbClr val="2B4754"/>
      </a:accent1>
      <a:accent2>
        <a:srgbClr val="C18172"/>
      </a:accent2>
      <a:accent3>
        <a:srgbClr val="ADA634"/>
      </a:accent3>
      <a:accent4>
        <a:srgbClr val="8E6969"/>
      </a:accent4>
      <a:accent5>
        <a:srgbClr val="466570"/>
      </a:accent5>
      <a:accent6>
        <a:srgbClr val="C1BFBC"/>
      </a:accent6>
      <a:hlink>
        <a:srgbClr val="155773"/>
      </a:hlink>
      <a:folHlink>
        <a:srgbClr val="800080"/>
      </a:folHlink>
    </a:clrScheme>
    <a:fontScheme name="Eurojust">
      <a:majorFont>
        <a:latin typeface="Calibri"/>
        <a:ea typeface=""/>
        <a:cs typeface=""/>
      </a:majorFont>
      <a:minorFont>
        <a:latin typeface="Cambr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J_Presentation_Light_Widescreen" id="{99155EC4-C176-4DB8-A234-C7CF48AE83BF}" vid="{133844E9-95F0-4FAB-B877-F92C46F0C26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e8cff81d-ddf6-4d21-b34d-0a6e33fce77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C6E5AA70F8B90C42872152FEB5C1618C" ma:contentTypeVersion="12" ma:contentTypeDescription="Creare un nuovo documento." ma:contentTypeScope="" ma:versionID="87e308200a3a0b47c6fd07ae7e19b817">
  <xsd:schema xmlns:xsd="http://www.w3.org/2001/XMLSchema" xmlns:xs="http://www.w3.org/2001/XMLSchema" xmlns:p="http://schemas.microsoft.com/office/2006/metadata/properties" xmlns:ns3="e8cff81d-ddf6-4d21-b34d-0a6e33fce772" xmlns:ns4="94864897-b93d-474a-a76d-7f295c5d87ce" targetNamespace="http://schemas.microsoft.com/office/2006/metadata/properties" ma:root="true" ma:fieldsID="e9311518df5922c674a0351cb5bc5599" ns3:_="" ns4:_="">
    <xsd:import namespace="e8cff81d-ddf6-4d21-b34d-0a6e33fce772"/>
    <xsd:import namespace="94864897-b93d-474a-a76d-7f295c5d87ce"/>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_activity" minOccurs="0"/>
                <xsd:element ref="ns4:SharedWithUsers" minOccurs="0"/>
                <xsd:element ref="ns4:SharedWithDetails" minOccurs="0"/>
                <xsd:element ref="ns4:SharingHintHash" minOccurs="0"/>
                <xsd:element ref="ns3:MediaServiceSearchProperties" minOccurs="0"/>
                <xsd:element ref="ns3:MediaServiceDateTaken" minOccurs="0"/>
                <xsd:element ref="ns3:MediaServiceGenerationTime" minOccurs="0"/>
                <xsd:element ref="ns3:MediaServiceEventHashCode"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cff81d-ddf6-4d21-b34d-0a6e33fce7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_activity" ma:index="11" nillable="true" ma:displayName="_activity" ma:hidden="true" ma:internalName="_activity">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ystemTags" ma:index="19"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4864897-b93d-474a-a76d-7f295c5d87ce" elementFormDefault="qualified">
    <xsd:import namespace="http://schemas.microsoft.com/office/2006/documentManagement/types"/>
    <xsd:import namespace="http://schemas.microsoft.com/office/infopath/2007/PartnerControls"/>
    <xsd:element name="SharedWithUsers" ma:index="12"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Condiviso con dettagli" ma:internalName="SharedWithDetails" ma:readOnly="true">
      <xsd:simpleType>
        <xsd:restriction base="dms:Note">
          <xsd:maxLength value="255"/>
        </xsd:restriction>
      </xsd:simpleType>
    </xsd:element>
    <xsd:element name="SharingHintHash" ma:index="14" nillable="true" ma:displayName="Hash suggerimento condivisione"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EC77807-7788-455C-9359-512995CA6428}">
  <ds:schemaRefs>
    <ds:schemaRef ds:uri="http://schemas.microsoft.com/sharepoint/v3/contenttype/forms"/>
  </ds:schemaRefs>
</ds:datastoreItem>
</file>

<file path=customXml/itemProps2.xml><?xml version="1.0" encoding="utf-8"?>
<ds:datastoreItem xmlns:ds="http://schemas.openxmlformats.org/officeDocument/2006/customXml" ds:itemID="{A893C0F4-8449-4B03-86FA-CCEBAEFDFDC3}">
  <ds:schemaRefs>
    <ds:schemaRef ds:uri="http://schemas.microsoft.com/office/2006/documentManagement/types"/>
    <ds:schemaRef ds:uri="http://purl.org/dc/elements/1.1/"/>
    <ds:schemaRef ds:uri="http://schemas.microsoft.com/office/infopath/2007/PartnerControls"/>
    <ds:schemaRef ds:uri="http://schemas.microsoft.com/office/2006/metadata/properties"/>
    <ds:schemaRef ds:uri="http://schemas.openxmlformats.org/package/2006/metadata/core-properties"/>
    <ds:schemaRef ds:uri="94864897-b93d-474a-a76d-7f295c5d87ce"/>
    <ds:schemaRef ds:uri="e8cff81d-ddf6-4d21-b34d-0a6e33fce772"/>
    <ds:schemaRef ds:uri="http://www.w3.org/XML/1998/namespace"/>
    <ds:schemaRef ds:uri="http://purl.org/dc/dcmitype/"/>
    <ds:schemaRef ds:uri="http://purl.org/dc/terms/"/>
  </ds:schemaRefs>
</ds:datastoreItem>
</file>

<file path=customXml/itemProps3.xml><?xml version="1.0" encoding="utf-8"?>
<ds:datastoreItem xmlns:ds="http://schemas.openxmlformats.org/officeDocument/2006/customXml" ds:itemID="{F5120986-1A73-4A01-920E-2279B1CDE21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8cff81d-ddf6-4d21-b34d-0a6e33fce772"/>
    <ds:schemaRef ds:uri="94864897-b93d-474a-a76d-7f295c5d87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EJ_Presentation_Light_Widescreen</Template>
  <TotalTime>50</TotalTime>
  <Words>3804</Words>
  <Application>Microsoft Office PowerPoint</Application>
  <PresentationFormat>Presentazione su schermo (16:9)</PresentationFormat>
  <Paragraphs>191</Paragraphs>
  <Slides>35</Slides>
  <Notes>35</Notes>
  <HiddenSlides>0</HiddenSlides>
  <MMClips>0</MMClips>
  <ScaleCrop>false</ScaleCrop>
  <HeadingPairs>
    <vt:vector size="6" baseType="variant">
      <vt:variant>
        <vt:lpstr>Caratteri utilizzati</vt:lpstr>
      </vt:variant>
      <vt:variant>
        <vt:i4>8</vt:i4>
      </vt:variant>
      <vt:variant>
        <vt:lpstr>Tema</vt:lpstr>
      </vt:variant>
      <vt:variant>
        <vt:i4>2</vt:i4>
      </vt:variant>
      <vt:variant>
        <vt:lpstr>Titoli diapositive</vt:lpstr>
      </vt:variant>
      <vt:variant>
        <vt:i4>35</vt:i4>
      </vt:variant>
    </vt:vector>
  </HeadingPairs>
  <TitlesOfParts>
    <vt:vector size="45" baseType="lpstr">
      <vt:lpstr>Aptos</vt:lpstr>
      <vt:lpstr>Arial</vt:lpstr>
      <vt:lpstr>Calibri</vt:lpstr>
      <vt:lpstr>Cambria</vt:lpstr>
      <vt:lpstr>Open Sans</vt:lpstr>
      <vt:lpstr>Times New Roman</vt:lpstr>
      <vt:lpstr>Wingdings</vt:lpstr>
      <vt:lpstr>Wingdings 3</vt:lpstr>
      <vt:lpstr>EJ Presentation 16:9 Light</vt:lpstr>
      <vt:lpstr>EJ Presentation 16:9 Light - Content</vt:lpstr>
      <vt:lpstr>Presentazione standard di PowerPoint</vt:lpstr>
      <vt:lpstr>   I beni culturali come elemento dell’identità nazionale e della cultura umana   L’Italia è, per antonomasia, il Paese della bellezza, delle arti, della cultura. Così nel resto del mondo guardano, fondatamente, verso di noi. La cultura non è il superfluo: è un elemento costitutivo dell’identità italiana»                                                      Sergio Mattarella   </vt:lpstr>
      <vt:lpstr>Il ruolo della criminalità organizzata transnazionale in un mercato a basso rischio</vt:lpstr>
      <vt:lpstr>Presentazione standard di PowerPoint</vt:lpstr>
      <vt:lpstr>   La definizione di bene culturale e la presunzione di proprietà pubblica La nozione di "bene culturale" è desumibile dall'art. 2, co. 2, e dagli artt. 10 e 11 del Codice dei beni culturali e del paesaggio (d.lgs. 42/2004). In base all'art. 2, co. 2, sono beni culturali le cose immobili e mobili che, ai sensi degli artt. 10 e 11, presentano interesse artistico, storico, archeologico, etnoantropologico, archivistico e bibliografico e le altre cose individuate dalla legge o in base alla legge quali testimonianze aventi valore di civiltà</vt:lpstr>
      <vt:lpstr>La normativa internazionale ed europea per il controllo sulla circolazione internazionale dei beni culturali</vt:lpstr>
      <vt:lpstr>Il quadro convenzionale internazionale </vt:lpstr>
      <vt:lpstr>La convenzione dell’Aja del 1954</vt:lpstr>
      <vt:lpstr>La convenzione UNESCO (Parigi 1970) </vt:lpstr>
      <vt:lpstr>La convenzione UNIDROIT (Roma – 1995)</vt:lpstr>
      <vt:lpstr>La convenzione di Nicosia del Consiglio d’Europa del 2017 (la legge 9 Marzo 2022 n.22, recante «Disposizioni in materia di reati contro il patrimonio culturale»</vt:lpstr>
      <vt:lpstr>          La riforma del codice penale – attraverso l’introduzione di un apposito titolo dedicato ai delitti contro il patrimonio culturale – ha rafforzato i principi fissati nell’articolo 9 della Costituzione, secondo cui la Repubblica tutela il paesaggio e il patrimonio storico e artistico della Nazione.  La normativa ha dato autonoma rilevanza penale ai reati contro il patrimonio culturale, introducendo nel codice penale il titolo VIII-bis «Dei delitti contro il patrimonio culturale», parte dei quali di nuova previsione (si pensi al reato di importazione illecita) ed altri corrispondenti alle figure delittuose prima collocate nel d.lgs. 22 gennaio 2004, n. 42 “Codice dei beni culturali e del paesaggio”, che pertanto sono state abrogate (vedi  reati dagli artt. 518 bis a a 518 undevicies).  </vt:lpstr>
      <vt:lpstr>Presentazione standard di PowerPoint</vt:lpstr>
      <vt:lpstr>Il quadro europeo</vt:lpstr>
      <vt:lpstr>L’ esportazione dei beni culturali dal territorio dell’Unione europea il regolamento (CE) 116/2009 </vt:lpstr>
      <vt:lpstr>La restituzione dei beni culturali illecitamente sottratti:  la Direttiva 2014/60/UE</vt:lpstr>
      <vt:lpstr>La citata direttiva prevede due procedure volte al recupero dei beni culturali illecitamente sottratti:     a) art. 5(«Le autorità centrali degli Stati membri cooperano e promuovono la consultazione tra le autorità competenti degli Stati membri»), che disciplina la cosiddetta «collaborazione amministrativa»;  b) art. 6 («Lo Stato membro richiedente può proporre contro il possessore e, in mancanza di questo, contro il detentore, davanti al giudice competente dello Stato membro richiesto, l'azione di restituzione del bene culturale uscito illecitamente dal suo territorio») che disciplina il ricorso dello Stato richiedente presso un’autorità giudiziaria dello Stato richiesto, </vt:lpstr>
      <vt:lpstr>Il canale amministrativo:</vt:lpstr>
      <vt:lpstr>Presentazione standard di PowerPoint</vt:lpstr>
      <vt:lpstr>   Il Regolamento (UE) 2018/1805 del 14 novembre 2018, relativo al riconoscimento reciproco dei provvedimenti di congelamento e di confisca, entrato in vigore il 19 dicembre 2020, si applica, secondo il suo “considerando” n. 13, a tutti i provvedimenti di congelamento e a tutti i provvedimenti di confisca emessi “nel quadro di un procedimento in materia penale”.Si tratta di un concetto che ricomprende tutti i tipi di sequestro e di confisca “emessi in seguito a “procedimenti connessi ad un reato”.     </vt:lpstr>
      <vt:lpstr>Presentazione standard di PowerPoint</vt:lpstr>
      <vt:lpstr>Il concetto di procedimento in materia penale  Il congelamento e la confisca dei beni strumentali e dei proventi di reato sono tra gli strumenti più efficaci per combattere la criminalità.   L'Unione si è impegnata a garantire una più efficace identificazione, confisca e riutilizzazione dei beni di origine criminosa. </vt:lpstr>
      <vt:lpstr>  L’ambito di tale regolamento è esteso espressamente anche ai reati in tema di traffico illecito di beni culturali, compresi gli oggetti d'antiquariato e le opere d'arte [articolo 3, comma 19].  </vt:lpstr>
      <vt:lpstr>Presentazione standard di PowerPoint</vt:lpstr>
      <vt:lpstr>Presentazione standard di PowerPoint</vt:lpstr>
      <vt:lpstr>Presentazione standard di PowerPoint</vt:lpstr>
      <vt:lpstr>Presentazione standard di PowerPoint</vt:lpstr>
      <vt:lpstr>Qualora sia stata informata in merito a una decisione di restituzione dei beni congelati, l'autorità di esecuzione adotta le misure necessarie per garantire che, nel caso in cui siano congelati, i beni interessati siano restituiti al più presto alla vittima conformemente alle norme procedurali dello Stato di esecuzione, se necessario, tramite lo Stato di emissione, a condizione che:                              il titolo della vittima sui beni non sia contestato;                    i beni non costituiscano elementi di prova in un procedimento penale nello Stato di esecuzione;                      non siano pregiudicati i diritti dei soggetti colpiti.  L'autorità di esecuzione informa l'autorità di emissione in caso di trasferimento diretto di beni alla vittima. </vt:lpstr>
      <vt:lpstr>Presentazione standard di PowerPoint</vt:lpstr>
      <vt:lpstr>Presentazione standard di PowerPoint</vt:lpstr>
      <vt:lpstr>Il ruolo di Eurojust</vt:lpstr>
      <vt:lpstr>Il Ministero della Cultura e il suo rapporto con l’Ufficio italiano di Eurojust.</vt:lpstr>
      <vt:lpstr>Presentazione standard di PowerPoint</vt:lpstr>
      <vt:lpstr>  Conclusioni  la sentenza della Corte europea dei diritti dell’uomo del 2 maggio 2024 sul caso dell’ Atleta vittorioso  </vt:lpstr>
      <vt:lpstr>Grazie per l’attenzione! </vt:lpstr>
    </vt:vector>
  </TitlesOfParts>
  <Company>Eurojust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EUROJUST</dc:title>
  <dc:creator>Canepa, C.</dc:creator>
  <cp:lastModifiedBy>Fondazione per la Formazione Forense Fondazione per la Formazione Forense</cp:lastModifiedBy>
  <cp:revision>60</cp:revision>
  <cp:lastPrinted>2021-03-23T07:47:48Z</cp:lastPrinted>
  <dcterms:created xsi:type="dcterms:W3CDTF">2021-03-19T16:18:51Z</dcterms:created>
  <dcterms:modified xsi:type="dcterms:W3CDTF">2026-05-08T12:55:01Z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cb20254c-5595-432b-986c-fe95c2d3b554</vt:lpwstr>
  </property>
  <property fmtid="{D5CDD505-2E9C-101B-9397-08002B2CF9AE}" pid="3" name="ContentTypeId">
    <vt:lpwstr>0x010100C6E5AA70F8B90C42872152FEB5C1618C</vt:lpwstr>
  </property>
</Properties>
</file>