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84" r:id="rId5"/>
    <p:sldId id="289" r:id="rId6"/>
    <p:sldId id="285" r:id="rId7"/>
    <p:sldId id="288" r:id="rId8"/>
    <p:sldId id="290" r:id="rId9"/>
    <p:sldId id="291" r:id="rId10"/>
    <p:sldId id="286" r:id="rId11"/>
    <p:sldId id="287" r:id="rId12"/>
    <p:sldId id="297" r:id="rId13"/>
    <p:sldId id="292" r:id="rId14"/>
    <p:sldId id="283" r:id="rId15"/>
    <p:sldId id="260" r:id="rId16"/>
    <p:sldId id="299" r:id="rId17"/>
    <p:sldId id="300" r:id="rId18"/>
    <p:sldId id="301" r:id="rId19"/>
    <p:sldId id="302" r:id="rId20"/>
    <p:sldId id="305" r:id="rId21"/>
    <p:sldId id="303" r:id="rId22"/>
    <p:sldId id="304" r:id="rId23"/>
  </p:sldIdLst>
  <p:sldSz cx="12192000" cy="6858000"/>
  <p:notesSz cx="6705600" cy="97234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82" d="100"/>
          <a:sy n="82" d="100"/>
        </p:scale>
        <p:origin x="8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05125" cy="487363"/>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798888" y="0"/>
            <a:ext cx="2905125" cy="487363"/>
          </a:xfrm>
          <a:prstGeom prst="rect">
            <a:avLst/>
          </a:prstGeom>
        </p:spPr>
        <p:txBody>
          <a:bodyPr vert="horz" lIns="91440" tIns="45720" rIns="91440" bIns="45720" rtlCol="0"/>
          <a:lstStyle>
            <a:lvl1pPr algn="r">
              <a:defRPr sz="1200"/>
            </a:lvl1pPr>
          </a:lstStyle>
          <a:p>
            <a:fld id="{4D93537A-E61A-4A17-84DC-7E8C2BA79177}" type="datetimeFigureOut">
              <a:rPr lang="it-IT" smtClean="0"/>
              <a:t>08/05/2026</a:t>
            </a:fld>
            <a:endParaRPr lang="it-IT"/>
          </a:p>
        </p:txBody>
      </p:sp>
      <p:sp>
        <p:nvSpPr>
          <p:cNvPr id="4" name="Segnaposto immagine diapositiva 3"/>
          <p:cNvSpPr>
            <a:spLocks noGrp="1" noRot="1" noChangeAspect="1"/>
          </p:cNvSpPr>
          <p:nvPr>
            <p:ph type="sldImg" idx="2"/>
          </p:nvPr>
        </p:nvSpPr>
        <p:spPr>
          <a:xfrm>
            <a:off x="436563" y="1216025"/>
            <a:ext cx="5832475" cy="3281363"/>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69925" y="4679950"/>
            <a:ext cx="5365750" cy="3827463"/>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236075"/>
            <a:ext cx="2905125" cy="487363"/>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798888" y="9236075"/>
            <a:ext cx="2905125" cy="487363"/>
          </a:xfrm>
          <a:prstGeom prst="rect">
            <a:avLst/>
          </a:prstGeom>
        </p:spPr>
        <p:txBody>
          <a:bodyPr vert="horz" lIns="91440" tIns="45720" rIns="91440" bIns="45720" rtlCol="0" anchor="b"/>
          <a:lstStyle>
            <a:lvl1pPr algn="r">
              <a:defRPr sz="1200"/>
            </a:lvl1pPr>
          </a:lstStyle>
          <a:p>
            <a:fld id="{5734D3F7-9CB7-41C1-86EF-EE4A736BFA6D}" type="slidenum">
              <a:rPr lang="it-IT" smtClean="0"/>
              <a:t>‹N›</a:t>
            </a:fld>
            <a:endParaRPr lang="it-IT"/>
          </a:p>
        </p:txBody>
      </p:sp>
    </p:spTree>
    <p:extLst>
      <p:ext uri="{BB962C8B-B14F-4D97-AF65-F5344CB8AC3E}">
        <p14:creationId xmlns:p14="http://schemas.microsoft.com/office/powerpoint/2010/main" val="3867115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734D3F7-9CB7-41C1-86EF-EE4A736BFA6D}" type="slidenum">
              <a:rPr lang="it-IT" smtClean="0"/>
              <a:t>21</a:t>
            </a:fld>
            <a:endParaRPr lang="it-IT"/>
          </a:p>
        </p:txBody>
      </p:sp>
    </p:spTree>
    <p:extLst>
      <p:ext uri="{BB962C8B-B14F-4D97-AF65-F5344CB8AC3E}">
        <p14:creationId xmlns:p14="http://schemas.microsoft.com/office/powerpoint/2010/main" val="2666478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8E6E66-4B19-0280-AFA1-55F34799315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2EFD102C-D908-01CF-C5B2-4BE855A76F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02DB3AE-A4AD-F3F5-33E9-B3EFEA79117D}"/>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5" name="Segnaposto piè di pagina 4">
            <a:extLst>
              <a:ext uri="{FF2B5EF4-FFF2-40B4-BE49-F238E27FC236}">
                <a16:creationId xmlns:a16="http://schemas.microsoft.com/office/drawing/2014/main" id="{A5F8CE06-12F0-C356-3841-A2607784FBB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19E3F32-2682-46EB-2D0F-3A6489061062}"/>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4059625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6914B9-DF7B-3AB0-6A3D-CE9AB0139AA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3F929C7-AAC4-D07A-39F1-ADFB7023DA9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1686FB0-EB9A-2ACF-687D-0C3862A23817}"/>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5" name="Segnaposto piè di pagina 4">
            <a:extLst>
              <a:ext uri="{FF2B5EF4-FFF2-40B4-BE49-F238E27FC236}">
                <a16:creationId xmlns:a16="http://schemas.microsoft.com/office/drawing/2014/main" id="{97DDA929-A5F0-FC21-CF66-9A2E6B57A09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F9A5481-7C21-7C36-5E11-113EF04B4498}"/>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153678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39BFC7-B293-A2A4-20C7-D8A3A0A9BC71}"/>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F21DFD5A-9783-E7BA-CBCA-D6CE148EA3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C54230D-C394-074F-9637-5EC7D049C6C0}"/>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5" name="Segnaposto piè di pagina 4">
            <a:extLst>
              <a:ext uri="{FF2B5EF4-FFF2-40B4-BE49-F238E27FC236}">
                <a16:creationId xmlns:a16="http://schemas.microsoft.com/office/drawing/2014/main" id="{543282C9-E570-8243-C609-4CB0415945F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2FDB74C-7260-6222-B3CE-70EB78498967}"/>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54098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1D76D9-FC5F-A6A4-23DB-BAD8242A06A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6794265-5DD8-821F-2DAC-249CABEB87B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47068371-6F5F-87A3-85E5-DDCDE522DD6E}"/>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EACD45A-76E8-27C9-FC45-217AEE0D8FFB}"/>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6" name="Segnaposto piè di pagina 5">
            <a:extLst>
              <a:ext uri="{FF2B5EF4-FFF2-40B4-BE49-F238E27FC236}">
                <a16:creationId xmlns:a16="http://schemas.microsoft.com/office/drawing/2014/main" id="{1783388A-0872-D1EB-5465-A431722CECA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04D1D1D-584A-432B-D5A5-673B29131563}"/>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2755373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994472-7DCB-07EC-C2D0-80DE0ECB238D}"/>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D66DC3E-4079-D8C6-A1B5-A58E37AFC4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98EA5C9-4D51-C55E-F8B5-35ACBB7EEBFC}"/>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E2AA4AB9-763A-1BE2-C419-63DDB8C62E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4658353-5829-834D-CB25-218841FD6E10}"/>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A0D2633-1CCD-4714-6045-398FD80C0B55}"/>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8" name="Segnaposto piè di pagina 7">
            <a:extLst>
              <a:ext uri="{FF2B5EF4-FFF2-40B4-BE49-F238E27FC236}">
                <a16:creationId xmlns:a16="http://schemas.microsoft.com/office/drawing/2014/main" id="{B3B5B749-73CF-83A0-6284-B16F73F90E2F}"/>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426D6D20-2943-BB7B-7B48-26DB7A7D5CCB}"/>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305297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95FD56-3C6C-0258-23F3-A6754048997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92731FC-3DAA-9E74-7135-721C16A8D131}"/>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4" name="Segnaposto piè di pagina 3">
            <a:extLst>
              <a:ext uri="{FF2B5EF4-FFF2-40B4-BE49-F238E27FC236}">
                <a16:creationId xmlns:a16="http://schemas.microsoft.com/office/drawing/2014/main" id="{9F28B6A6-4A45-CF83-7B2F-19F15147C4B6}"/>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747DCFEB-AEED-2EDB-8979-2364FFABB106}"/>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1740921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A15064F-0168-BB7F-7FFE-9B3A47610616}"/>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3" name="Segnaposto piè di pagina 2">
            <a:extLst>
              <a:ext uri="{FF2B5EF4-FFF2-40B4-BE49-F238E27FC236}">
                <a16:creationId xmlns:a16="http://schemas.microsoft.com/office/drawing/2014/main" id="{1100804D-9127-E059-673C-B9B4915214F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B269F88-C6B7-3229-564B-837473DAA803}"/>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188466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1B320D-D543-7992-56BA-0426E4EEFAD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0105746-EF1A-3238-BAED-3B72F24D0D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64852F1-AABF-D5D1-5935-E2295EDC92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4A64CB6-2AE3-33B3-C3EE-A82D4C6D0B65}"/>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6" name="Segnaposto piè di pagina 5">
            <a:extLst>
              <a:ext uri="{FF2B5EF4-FFF2-40B4-BE49-F238E27FC236}">
                <a16:creationId xmlns:a16="http://schemas.microsoft.com/office/drawing/2014/main" id="{E8DC26E3-2968-741A-8F01-2DAF5426C4B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57E8F1D-B6E3-A858-6240-CB28C87BA582}"/>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223126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7353DA-E828-6D6F-6EBA-A54144E3B60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0B5C2278-5535-DDCE-775E-F396A32A14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E897BE9E-8F58-6908-F949-F6095D95B5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3DD4787-30E4-3447-42F7-8B41F0267A24}"/>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6" name="Segnaposto piè di pagina 5">
            <a:extLst>
              <a:ext uri="{FF2B5EF4-FFF2-40B4-BE49-F238E27FC236}">
                <a16:creationId xmlns:a16="http://schemas.microsoft.com/office/drawing/2014/main" id="{2A6CAAF9-B983-3951-CD1E-0F2561AB93B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58FCEBF-BEB7-6546-1308-EEDED4A78D87}"/>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1077379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0FB92B-C768-C20A-E7B7-98DEC7BAAD42}"/>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18CC8BC-D39E-3878-8A82-9D1E851DF40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FDED795-EE76-AE49-6C01-99576D2E3A5F}"/>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5" name="Segnaposto piè di pagina 4">
            <a:extLst>
              <a:ext uri="{FF2B5EF4-FFF2-40B4-BE49-F238E27FC236}">
                <a16:creationId xmlns:a16="http://schemas.microsoft.com/office/drawing/2014/main" id="{663FDE55-0320-2CA1-B316-C1545F962D1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69DBFD5-B567-7C9D-9B78-34C86C1FAD38}"/>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2611504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E0087C9-A8F4-1E3D-C10F-E50AE57B98EC}"/>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6EBD6B5-1B83-BE57-2EF8-325154AFCF2F}"/>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412FF83-1F7C-1017-EBF6-6EA9F97B2EBD}"/>
              </a:ext>
            </a:extLst>
          </p:cNvPr>
          <p:cNvSpPr>
            <a:spLocks noGrp="1"/>
          </p:cNvSpPr>
          <p:nvPr>
            <p:ph type="dt" sz="half" idx="10"/>
          </p:nvPr>
        </p:nvSpPr>
        <p:spPr/>
        <p:txBody>
          <a:bodyPr/>
          <a:lstStyle/>
          <a:p>
            <a:fld id="{C69614CD-8EC2-4CEC-8956-5E46142D64BA}" type="datetimeFigureOut">
              <a:rPr lang="it-IT" smtClean="0"/>
              <a:t>08/05/2026</a:t>
            </a:fld>
            <a:endParaRPr lang="it-IT"/>
          </a:p>
        </p:txBody>
      </p:sp>
      <p:sp>
        <p:nvSpPr>
          <p:cNvPr id="5" name="Segnaposto piè di pagina 4">
            <a:extLst>
              <a:ext uri="{FF2B5EF4-FFF2-40B4-BE49-F238E27FC236}">
                <a16:creationId xmlns:a16="http://schemas.microsoft.com/office/drawing/2014/main" id="{A12392B7-21C1-2D87-E2D6-EDC66AFEEBD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BCE6FF3-3103-6E81-0DC9-2DDAAE6972D1}"/>
              </a:ext>
            </a:extLst>
          </p:cNvPr>
          <p:cNvSpPr>
            <a:spLocks noGrp="1"/>
          </p:cNvSpPr>
          <p:nvPr>
            <p:ph type="sldNum" sz="quarter" idx="12"/>
          </p:nvPr>
        </p:nvSpPr>
        <p:spPr/>
        <p:txBody>
          <a:bodyPr/>
          <a:lstStyle/>
          <a:p>
            <a:fld id="{FF185DFB-C32B-4971-91D3-9BCF88868778}" type="slidenum">
              <a:rPr lang="it-IT" smtClean="0"/>
              <a:t>‹N›</a:t>
            </a:fld>
            <a:endParaRPr lang="it-IT"/>
          </a:p>
        </p:txBody>
      </p:sp>
    </p:spTree>
    <p:extLst>
      <p:ext uri="{BB962C8B-B14F-4D97-AF65-F5344CB8AC3E}">
        <p14:creationId xmlns:p14="http://schemas.microsoft.com/office/powerpoint/2010/main" val="2774713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522B36E9-58CD-E45D-E631-8905D067D7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FEBC2E2A-9B6C-5F57-B027-8926822AE2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0A14108-7AB3-D12E-3F9E-A562DF9D95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9614CD-8EC2-4CEC-8956-5E46142D64BA}" type="datetimeFigureOut">
              <a:rPr lang="it-IT" smtClean="0"/>
              <a:t>08/05/2026</a:t>
            </a:fld>
            <a:endParaRPr lang="it-IT"/>
          </a:p>
        </p:txBody>
      </p:sp>
      <p:sp>
        <p:nvSpPr>
          <p:cNvPr id="5" name="Segnaposto piè di pagina 4">
            <a:extLst>
              <a:ext uri="{FF2B5EF4-FFF2-40B4-BE49-F238E27FC236}">
                <a16:creationId xmlns:a16="http://schemas.microsoft.com/office/drawing/2014/main" id="{5CC753EB-2C62-B2EB-1A91-D9B4EBF5E4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F6484CBC-76E1-5EF4-233C-B437965F8D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185DFB-C32B-4971-91D3-9BCF88868778}" type="slidenum">
              <a:rPr lang="it-IT" smtClean="0"/>
              <a:t>‹N›</a:t>
            </a:fld>
            <a:endParaRPr lang="it-IT"/>
          </a:p>
        </p:txBody>
      </p:sp>
    </p:spTree>
    <p:extLst>
      <p:ext uri="{BB962C8B-B14F-4D97-AF65-F5344CB8AC3E}">
        <p14:creationId xmlns:p14="http://schemas.microsoft.com/office/powerpoint/2010/main" val="392827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brocardi.it/codice-penale/libro-secondo/titolo-xiii/capo-i/art639.html#nota_12329" TargetMode="External"/><Relationship Id="rId2" Type="http://schemas.openxmlformats.org/officeDocument/2006/relationships/hyperlink" Target="https://www.brocardi.it/codice-penale/libro-secondo/titolo-xiii/capo-i/art635.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gazzettaufficiale.it/eli/gu/2022/02/07/31/sg/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www.normattiva.it/uri-res/N2Ls?urn:nir:stato:decreto.legislativo:2004-01-22;42~art177" TargetMode="External"/><Relationship Id="rId3" Type="http://schemas.openxmlformats.org/officeDocument/2006/relationships/hyperlink" Target="https://www.normattiva.it/uri-res/N2Ls?urn:nir:stato:codice.penale:1930-10-19;1398~art639-com2" TargetMode="External"/><Relationship Id="rId7" Type="http://schemas.openxmlformats.org/officeDocument/2006/relationships/hyperlink" Target="https://www.normattiva.it/uri-res/N2Ls?urn:nir:stato:decreto.legislativo:2004-01-22;42~art176" TargetMode="External"/><Relationship Id="rId2" Type="http://schemas.openxmlformats.org/officeDocument/2006/relationships/hyperlink" Target="https://www.normattiva.it/uri-res/N2Ls?urn:nir:stato:codice.penale:1930-10-19;1398~art635-com2-num1" TargetMode="External"/><Relationship Id="rId1" Type="http://schemas.openxmlformats.org/officeDocument/2006/relationships/slideLayout" Target="../slideLayouts/slideLayout2.xml"/><Relationship Id="rId6" Type="http://schemas.openxmlformats.org/officeDocument/2006/relationships/hyperlink" Target="https://www.normattiva.it/uri-res/N2Ls?urn:nir:stato:decreto.legislativo:2004-01-22;42~art174" TargetMode="External"/><Relationship Id="rId11" Type="http://schemas.openxmlformats.org/officeDocument/2006/relationships/hyperlink" Target="https://www.normattiva.it/uri-res/N2Ls?urn:nir:stato:decreto.legislativo:2004-01-22;42" TargetMode="External"/><Relationship Id="rId5" Type="http://schemas.openxmlformats.org/officeDocument/2006/relationships/hyperlink" Target="https://www.normattiva.it/uri-res/N2Ls?urn:nir:stato:decreto.legislativo:2004-01-22;42~art173" TargetMode="External"/><Relationship Id="rId10" Type="http://schemas.openxmlformats.org/officeDocument/2006/relationships/hyperlink" Target="https://www.normattiva.it/uri-res/N2Ls?urn:nir:stato:decreto.legislativo:2004-01-22;42~art179" TargetMode="External"/><Relationship Id="rId4" Type="http://schemas.openxmlformats.org/officeDocument/2006/relationships/hyperlink" Target="https://www.normattiva.it/uri-res/N2Ls?urn:nir:stato:decreto.legislativo:2004-01-22;42~art170" TargetMode="External"/><Relationship Id="rId9" Type="http://schemas.openxmlformats.org/officeDocument/2006/relationships/hyperlink" Target="https://www.normattiva.it/uri-res/N2Ls?urn:nir:stato:decreto.legislativo:2004-01-22;42~art17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A780DB-9788-6EAA-13AE-9F3FA777C707}"/>
              </a:ext>
            </a:extLst>
          </p:cNvPr>
          <p:cNvSpPr>
            <a:spLocks noGrp="1"/>
          </p:cNvSpPr>
          <p:nvPr>
            <p:ph type="ctrTitle"/>
          </p:nvPr>
        </p:nvSpPr>
        <p:spPr/>
        <p:txBody>
          <a:bodyPr>
            <a:normAutofit/>
          </a:bodyPr>
          <a:lstStyle/>
          <a:p>
            <a:r>
              <a:rPr lang="it-IT" sz="3200" dirty="0">
                <a:latin typeface="Times New Roman" panose="02020603050405020304" pitchFamily="18" charset="0"/>
                <a:cs typeface="Times New Roman" panose="02020603050405020304" pitchFamily="18" charset="0"/>
              </a:rPr>
              <a:t>Firenze 8 maggio 2026</a:t>
            </a:r>
          </a:p>
        </p:txBody>
      </p:sp>
      <p:sp>
        <p:nvSpPr>
          <p:cNvPr id="3" name="Sottotitolo 2">
            <a:extLst>
              <a:ext uri="{FF2B5EF4-FFF2-40B4-BE49-F238E27FC236}">
                <a16:creationId xmlns:a16="http://schemas.microsoft.com/office/drawing/2014/main" id="{538B85A2-9D67-CEB4-5DD6-3D0EB1CC00DF}"/>
              </a:ext>
            </a:extLst>
          </p:cNvPr>
          <p:cNvSpPr>
            <a:spLocks noGrp="1"/>
          </p:cNvSpPr>
          <p:nvPr>
            <p:ph type="subTitle" idx="1"/>
          </p:nvPr>
        </p:nvSpPr>
        <p:spPr/>
        <p:txBody>
          <a:bodyPr>
            <a:noAutofit/>
          </a:bodyPr>
          <a:lstStyle/>
          <a:p>
            <a:r>
              <a:rPr lang="it-IT" b="1" dirty="0">
                <a:latin typeface="Times New Roman" panose="02020603050405020304" pitchFamily="18" charset="0"/>
                <a:cs typeface="Times New Roman" panose="02020603050405020304" pitchFamily="18" charset="0"/>
              </a:rPr>
              <a:t>La tutela dei beni culturali: un valore che ha radici lontane</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Anna Lisa Maccari Biagi </a:t>
            </a:r>
          </a:p>
        </p:txBody>
      </p:sp>
    </p:spTree>
    <p:extLst>
      <p:ext uri="{BB962C8B-B14F-4D97-AF65-F5344CB8AC3E}">
        <p14:creationId xmlns:p14="http://schemas.microsoft.com/office/powerpoint/2010/main" val="3565191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A8255E-CDDA-26CD-F6FB-7D35E8FB3E67}"/>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Legge «Nasi del 1902 e/o «</a:t>
            </a:r>
            <a:r>
              <a:rPr lang="it-IT" sz="3200" dirty="0" err="1">
                <a:latin typeface="Times New Roman" panose="02020603050405020304" pitchFamily="18" charset="0"/>
                <a:cs typeface="Times New Roman" panose="02020603050405020304" pitchFamily="18" charset="0"/>
              </a:rPr>
              <a:t>Rosadi</a:t>
            </a:r>
            <a:r>
              <a:rPr lang="it-IT" sz="3200" dirty="0">
                <a:latin typeface="Times New Roman" panose="02020603050405020304" pitchFamily="18" charset="0"/>
                <a:cs typeface="Times New Roman" panose="02020603050405020304" pitchFamily="18" charset="0"/>
              </a:rPr>
              <a:t> del 1909»  </a:t>
            </a:r>
          </a:p>
        </p:txBody>
      </p:sp>
      <p:sp>
        <p:nvSpPr>
          <p:cNvPr id="3" name="Segnaposto contenuto 2">
            <a:extLst>
              <a:ext uri="{FF2B5EF4-FFF2-40B4-BE49-F238E27FC236}">
                <a16:creationId xmlns:a16="http://schemas.microsoft.com/office/drawing/2014/main" id="{90552FE7-B3C1-8BAE-CCA9-F3D3ED4BE6A0}"/>
              </a:ext>
            </a:extLst>
          </p:cNvPr>
          <p:cNvSpPr>
            <a:spLocks noGrp="1"/>
          </p:cNvSpPr>
          <p:nvPr>
            <p:ph idx="1"/>
          </p:nvPr>
        </p:nvSpPr>
        <p:spPr/>
        <p:txBody>
          <a:bodyPr>
            <a:normAutofit/>
          </a:bodyPr>
          <a:lstStyle/>
          <a:p>
            <a:pPr marL="0" indent="0" algn="just">
              <a:buNone/>
            </a:pPr>
            <a:r>
              <a:rPr lang="it-IT" dirty="0">
                <a:latin typeface="Times New Roman" panose="02020603050405020304" pitchFamily="18" charset="0"/>
                <a:cs typeface="Times New Roman" panose="02020603050405020304" pitchFamily="18" charset="0"/>
              </a:rPr>
              <a:t>Il legame con le antiche radici del  titolo </a:t>
            </a:r>
            <a:r>
              <a:rPr lang="it-IT" dirty="0" err="1">
                <a:latin typeface="Times New Roman" panose="02020603050405020304" pitchFamily="18" charset="0"/>
                <a:cs typeface="Times New Roman" panose="02020603050405020304" pitchFamily="18" charset="0"/>
              </a:rPr>
              <a:t>VIII</a:t>
            </a:r>
            <a:r>
              <a:rPr lang="it-IT" i="1" dirty="0" err="1">
                <a:latin typeface="Times New Roman" panose="02020603050405020304" pitchFamily="18" charset="0"/>
                <a:cs typeface="Times New Roman" panose="02020603050405020304" pitchFamily="18" charset="0"/>
              </a:rPr>
              <a:t>bis</a:t>
            </a:r>
            <a:r>
              <a:rPr lang="it-IT" dirty="0">
                <a:latin typeface="Times New Roman" panose="02020603050405020304" pitchFamily="18" charset="0"/>
                <a:cs typeface="Times New Roman" panose="02020603050405020304" pitchFamily="18" charset="0"/>
              </a:rPr>
              <a:t> del secondo libro del codice penale  non solo concerne gli strumenti tradizionali dell’interpretazione  storica in rapporto alle  norme vigenti ma costituisce un  legame attuale, per il quale  il riferimento al 1902/1909 </a:t>
            </a:r>
          </a:p>
          <a:p>
            <a:pPr marL="0" indent="0" algn="just">
              <a:buNone/>
            </a:pPr>
            <a:r>
              <a:rPr lang="it-IT" dirty="0">
                <a:latin typeface="Times New Roman" panose="02020603050405020304" pitchFamily="18" charset="0"/>
                <a:cs typeface="Times New Roman" panose="02020603050405020304" pitchFamily="18" charset="0"/>
              </a:rPr>
              <a:t>è sempre evocato per dimostrare condizioni di legittimo possesso dei </a:t>
            </a:r>
            <a:r>
              <a:rPr lang="it-IT" dirty="0" err="1">
                <a:latin typeface="Times New Roman" panose="02020603050405020304" pitchFamily="18" charset="0"/>
                <a:cs typeface="Times New Roman" panose="02020603050405020304" pitchFamily="18" charset="0"/>
              </a:rPr>
              <a:t>bbcc</a:t>
            </a:r>
            <a:r>
              <a:rPr lang="it-IT" dirty="0">
                <a:latin typeface="Times New Roman" panose="02020603050405020304" pitchFamily="18" charset="0"/>
                <a:cs typeface="Times New Roman" panose="02020603050405020304" pitchFamily="18" charset="0"/>
              </a:rPr>
              <a:t> (diatriba ancora viva sulle presunzione ed inversione dell’onere delle prova tra accusa e difesa). </a:t>
            </a:r>
          </a:p>
          <a:p>
            <a:endParaRPr lang="it-IT" dirty="0"/>
          </a:p>
        </p:txBody>
      </p:sp>
    </p:spTree>
    <p:extLst>
      <p:ext uri="{BB962C8B-B14F-4D97-AF65-F5344CB8AC3E}">
        <p14:creationId xmlns:p14="http://schemas.microsoft.com/office/powerpoint/2010/main" val="3191462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FB7F1B-91A1-1527-5833-ED67123E9893}"/>
              </a:ext>
            </a:extLst>
          </p:cNvPr>
          <p:cNvSpPr>
            <a:spLocks noGrp="1"/>
          </p:cNvSpPr>
          <p:nvPr>
            <p:ph type="title"/>
          </p:nvPr>
        </p:nvSpPr>
        <p:spPr/>
        <p:txBody>
          <a:bodyPr/>
          <a:lstStyle/>
          <a:p>
            <a:r>
              <a:rPr lang="it-IT" dirty="0"/>
              <a:t>Stati Preunitari e Stato Pontificio 1624-1701</a:t>
            </a:r>
          </a:p>
        </p:txBody>
      </p:sp>
      <p:sp>
        <p:nvSpPr>
          <p:cNvPr id="3" name="Segnaposto contenuto 2">
            <a:extLst>
              <a:ext uri="{FF2B5EF4-FFF2-40B4-BE49-F238E27FC236}">
                <a16:creationId xmlns:a16="http://schemas.microsoft.com/office/drawing/2014/main" id="{C5035BCC-8E0A-8E56-CE28-4E9E690B0DEB}"/>
              </a:ext>
            </a:extLst>
          </p:cNvPr>
          <p:cNvSpPr>
            <a:spLocks noGrp="1"/>
          </p:cNvSpPr>
          <p:nvPr>
            <p:ph idx="1"/>
          </p:nvPr>
        </p:nvSpPr>
        <p:spPr/>
        <p:txBody>
          <a:bodyPr>
            <a:normAutofit fontScale="25000" lnSpcReduction="20000"/>
          </a:bodyPr>
          <a:lstStyle/>
          <a:p>
            <a:endParaRPr lang="it-IT" b="1" dirty="0"/>
          </a:p>
          <a:p>
            <a:endParaRPr lang="it-IT" sz="4900" b="1" dirty="0">
              <a:latin typeface="Times New Roman" panose="02020603050405020304" pitchFamily="18" charset="0"/>
              <a:cs typeface="Times New Roman" panose="02020603050405020304" pitchFamily="18" charset="0"/>
            </a:endParaRPr>
          </a:p>
          <a:p>
            <a:pPr marL="0" indent="0" algn="just">
              <a:buNone/>
            </a:pPr>
            <a:r>
              <a:rPr lang="it-IT" sz="4900" b="1" dirty="0">
                <a:latin typeface="Times New Roman" panose="02020603050405020304" pitchFamily="18" charset="0"/>
                <a:cs typeface="Times New Roman" panose="02020603050405020304" pitchFamily="18" charset="0"/>
              </a:rPr>
              <a:t>N</a:t>
            </a:r>
            <a:r>
              <a:rPr lang="it-IT" sz="5600" b="1" dirty="0">
                <a:latin typeface="Times New Roman" panose="02020603050405020304" pitchFamily="18" charset="0"/>
                <a:cs typeface="Times New Roman" panose="02020603050405020304" pitchFamily="18" charset="0"/>
              </a:rPr>
              <a:t>egli Stati  </a:t>
            </a:r>
            <a:r>
              <a:rPr lang="it-IT" sz="5600" b="1" dirty="0" err="1">
                <a:latin typeface="Times New Roman" panose="02020603050405020304" pitchFamily="18" charset="0"/>
                <a:cs typeface="Times New Roman" panose="02020603050405020304" pitchFamily="18" charset="0"/>
              </a:rPr>
              <a:t>pre</a:t>
            </a:r>
            <a:r>
              <a:rPr lang="it-IT" sz="5600" b="1" dirty="0">
                <a:latin typeface="Times New Roman" panose="02020603050405020304" pitchFamily="18" charset="0"/>
                <a:cs typeface="Times New Roman" panose="02020603050405020304" pitchFamily="18" charset="0"/>
              </a:rPr>
              <a:t>-unitari e  nello  Stato Pontificio si prevedono misure a  protezione, conservazione, controllo del  commercio e dell’esportazione di cose di antichità e d’arte</a:t>
            </a:r>
            <a:r>
              <a:rPr lang="it-IT" sz="5600" dirty="0">
                <a:latin typeface="Times New Roman" panose="02020603050405020304" pitchFamily="18" charset="0"/>
                <a:cs typeface="Times New Roman" panose="02020603050405020304" pitchFamily="18" charset="0"/>
              </a:rPr>
              <a:t>. </a:t>
            </a:r>
          </a:p>
          <a:p>
            <a:pPr marL="0" indent="0" algn="just">
              <a:buNone/>
            </a:pPr>
            <a:r>
              <a:rPr lang="it-IT" sz="5600" dirty="0">
                <a:latin typeface="Times New Roman" panose="02020603050405020304" pitchFamily="18" charset="0"/>
                <a:cs typeface="Times New Roman" panose="02020603050405020304" pitchFamily="18" charset="0"/>
              </a:rPr>
              <a:t>Nello Stato Pontificio, viene attuata un’intensa politica di tutela dei propri tesori storico-artistici, mediante l’emanazione di “bolle” ed editti,</a:t>
            </a:r>
          </a:p>
          <a:p>
            <a:pPr marL="0" indent="0" algn="just">
              <a:buNone/>
            </a:pPr>
            <a:r>
              <a:rPr lang="it-IT" sz="5600" b="1" dirty="0">
                <a:latin typeface="Times New Roman" panose="02020603050405020304" pitchFamily="18" charset="0"/>
                <a:cs typeface="Times New Roman" panose="02020603050405020304" pitchFamily="18" charset="0"/>
              </a:rPr>
              <a:t> Nel 1624 l’editto del cardinale Ippolito Aldobrandini</a:t>
            </a:r>
            <a:r>
              <a:rPr lang="it-IT" sz="5600" dirty="0">
                <a:latin typeface="Times New Roman" panose="02020603050405020304" pitchFamily="18" charset="0"/>
                <a:cs typeface="Times New Roman" panose="02020603050405020304" pitchFamily="18" charset="0"/>
              </a:rPr>
              <a:t>  </a:t>
            </a:r>
            <a:r>
              <a:rPr lang="it-IT" sz="5600" b="1" u="sng" dirty="0">
                <a:latin typeface="Times New Roman" panose="02020603050405020304" pitchFamily="18" charset="0"/>
                <a:cs typeface="Times New Roman" panose="02020603050405020304" pitchFamily="18" charset="0"/>
              </a:rPr>
              <a:t>proibiva “l’estrazione di statue di marmo e di metallo, figure, antichità e simili” ,  vietava l’esportazione di oggetti di antichità ed arte senza licenza del Papa e  disponeva  pene pecuniarie per i trasgressori. Significative anche le previsioni in materia archeologica iniziando a procedimentalizzarla, introducendo la denuncia, la  licenza di scavo ed i ritrovamenti </a:t>
            </a:r>
            <a:r>
              <a:rPr lang="it-IT" sz="5600" b="1" dirty="0">
                <a:latin typeface="Times New Roman" panose="02020603050405020304" pitchFamily="18" charset="0"/>
                <a:cs typeface="Times New Roman" panose="02020603050405020304" pitchFamily="18" charset="0"/>
              </a:rPr>
              <a:t>“occasionali”. </a:t>
            </a:r>
          </a:p>
          <a:p>
            <a:pPr marL="0" indent="0" algn="just">
              <a:buNone/>
            </a:pPr>
            <a:r>
              <a:rPr lang="it-IT" sz="5600" b="1" dirty="0">
                <a:latin typeface="Times New Roman" panose="02020603050405020304" pitchFamily="18" charset="0"/>
                <a:cs typeface="Times New Roman" panose="02020603050405020304" pitchFamily="18" charset="0"/>
              </a:rPr>
              <a:t>Nel 1646 l’editto Sforza </a:t>
            </a:r>
          </a:p>
          <a:p>
            <a:pPr marL="0" indent="0" algn="just">
              <a:buNone/>
            </a:pPr>
            <a:r>
              <a:rPr lang="it-IT" sz="5600" b="1" dirty="0">
                <a:latin typeface="Times New Roman" panose="02020603050405020304" pitchFamily="18" charset="0"/>
                <a:cs typeface="Times New Roman" panose="02020603050405020304" pitchFamily="18" charset="0"/>
              </a:rPr>
              <a:t>prevedeva l’obbligo di ottenere una licenza per l’esportazione dei beni culturali dal territorio dello Stato Pontificio e ribadiva, allo stesso tempo, il divieto alla rimozione di statue dai territori romani, già prevista dal cardinale Aldobrandini. </a:t>
            </a:r>
          </a:p>
          <a:p>
            <a:pPr marL="0" indent="0" algn="just">
              <a:buNone/>
            </a:pPr>
            <a:r>
              <a:rPr lang="it-IT" sz="5600" b="1" dirty="0">
                <a:latin typeface="Times New Roman" panose="02020603050405020304" pitchFamily="18" charset="0"/>
                <a:cs typeface="Times New Roman" panose="02020603050405020304" pitchFamily="18" charset="0"/>
              </a:rPr>
              <a:t>Nel 1686 l’editto del cardinale Altieri  prevede l’ispezione di casse, imbarcazioni e di altri mezzi che potessero nascondere opere rubate, dato il dilagare degli scavi clandestini, delle esportazioni illegali di beni e della falsificazione di dipinti. </a:t>
            </a:r>
          </a:p>
          <a:p>
            <a:pPr marL="0" indent="0" algn="just">
              <a:buNone/>
            </a:pPr>
            <a:r>
              <a:rPr lang="it-IT" sz="5600" b="1" dirty="0">
                <a:latin typeface="Times New Roman" panose="02020603050405020304" pitchFamily="18" charset="0"/>
                <a:cs typeface="Times New Roman" panose="02020603050405020304" pitchFamily="18" charset="0"/>
              </a:rPr>
              <a:t>Nel 1701 arrivano gli editti del cardinale Spinola :</a:t>
            </a:r>
            <a:endParaRPr lang="it-IT" sz="5600" dirty="0">
              <a:latin typeface="Times New Roman" panose="02020603050405020304" pitchFamily="18" charset="0"/>
              <a:cs typeface="Times New Roman" panose="02020603050405020304" pitchFamily="18" charset="0"/>
            </a:endParaRPr>
          </a:p>
          <a:p>
            <a:pPr marL="0" indent="0" algn="just">
              <a:buNone/>
            </a:pPr>
            <a:r>
              <a:rPr lang="it-IT" sz="5600" dirty="0">
                <a:latin typeface="Times New Roman" panose="02020603050405020304" pitchFamily="18" charset="0"/>
                <a:cs typeface="Times New Roman" panose="02020603050405020304" pitchFamily="18" charset="0"/>
              </a:rPr>
              <a:t> “De proibizione sopra l'</a:t>
            </a:r>
            <a:r>
              <a:rPr lang="it-IT" sz="5600" dirty="0" err="1">
                <a:latin typeface="Times New Roman" panose="02020603050405020304" pitchFamily="18" charset="0"/>
                <a:cs typeface="Times New Roman" panose="02020603050405020304" pitchFamily="18" charset="0"/>
              </a:rPr>
              <a:t>estratione</a:t>
            </a:r>
            <a:r>
              <a:rPr lang="it-IT" sz="5600" dirty="0">
                <a:latin typeface="Times New Roman" panose="02020603050405020304" pitchFamily="18" charset="0"/>
                <a:cs typeface="Times New Roman" panose="02020603050405020304" pitchFamily="18" charset="0"/>
              </a:rPr>
              <a:t> di statue di marmo o metallo, figure, antichità e simili” </a:t>
            </a:r>
          </a:p>
          <a:p>
            <a:pPr marL="0" indent="0" algn="just">
              <a:buNone/>
            </a:pPr>
            <a:r>
              <a:rPr lang="it-IT" sz="5600" dirty="0">
                <a:latin typeface="Times New Roman" panose="02020603050405020304" pitchFamily="18" charset="0"/>
                <a:cs typeface="Times New Roman" panose="02020603050405020304" pitchFamily="18" charset="0"/>
              </a:rPr>
              <a:t> “Sopra le pitture, stucchi, mosaici ed altre antichità, che si trovano nelle cave, inscrizioni antiche, scritture e libri manoscritti”.</a:t>
            </a:r>
          </a:p>
          <a:p>
            <a:pPr marL="0" indent="0" algn="just">
              <a:buNone/>
            </a:pPr>
            <a:r>
              <a:rPr lang="it-IT" sz="5600" dirty="0">
                <a:latin typeface="Times New Roman" panose="02020603050405020304" pitchFamily="18" charset="0"/>
                <a:cs typeface="Times New Roman" panose="02020603050405020304" pitchFamily="18" charset="0"/>
              </a:rPr>
              <a:t>“Proibizione sopra l’estrazione di statue di marmo, o metallo, figure, antichità e simili” </a:t>
            </a:r>
          </a:p>
          <a:p>
            <a:pPr marL="0" indent="0" algn="just">
              <a:buNone/>
            </a:pPr>
            <a:r>
              <a:rPr lang="it-IT" sz="5600" dirty="0">
                <a:latin typeface="Times New Roman" panose="02020603050405020304" pitchFamily="18" charset="0"/>
                <a:cs typeface="Times New Roman" panose="02020603050405020304" pitchFamily="18" charset="0"/>
              </a:rPr>
              <a:t>Le sanzioni pecuniarie vengono inasprite anche per coloro che perpetravano “giornalmente frodi, et inganni tra compratori e venditori”. </a:t>
            </a:r>
          </a:p>
          <a:p>
            <a:endParaRPr lang="it-IT" dirty="0"/>
          </a:p>
        </p:txBody>
      </p:sp>
    </p:spTree>
    <p:extLst>
      <p:ext uri="{BB962C8B-B14F-4D97-AF65-F5344CB8AC3E}">
        <p14:creationId xmlns:p14="http://schemas.microsoft.com/office/powerpoint/2010/main" val="2128945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6F06E2-C9CA-283F-7CB5-6088C70055C8}"/>
              </a:ext>
            </a:extLst>
          </p:cNvPr>
          <p:cNvSpPr>
            <a:spLocks noGrp="1"/>
          </p:cNvSpPr>
          <p:nvPr>
            <p:ph type="title"/>
          </p:nvPr>
        </p:nvSpPr>
        <p:spPr/>
        <p:txBody>
          <a:bodyPr/>
          <a:lstStyle/>
          <a:p>
            <a:r>
              <a:rPr lang="it-IT" dirty="0">
                <a:latin typeface="Times New Roman" panose="02020603050405020304" pitchFamily="18" charset="0"/>
                <a:cs typeface="Times New Roman" panose="02020603050405020304" pitchFamily="18" charset="0"/>
              </a:rPr>
              <a:t>Stato Pontificio 1726- 1758 </a:t>
            </a:r>
          </a:p>
        </p:txBody>
      </p:sp>
      <p:sp>
        <p:nvSpPr>
          <p:cNvPr id="3" name="Segnaposto contenuto 2">
            <a:extLst>
              <a:ext uri="{FF2B5EF4-FFF2-40B4-BE49-F238E27FC236}">
                <a16:creationId xmlns:a16="http://schemas.microsoft.com/office/drawing/2014/main" id="{0BE7B272-C328-8B99-F26F-CF7BC0491116}"/>
              </a:ext>
            </a:extLst>
          </p:cNvPr>
          <p:cNvSpPr>
            <a:spLocks noGrp="1"/>
          </p:cNvSpPr>
          <p:nvPr>
            <p:ph idx="1"/>
          </p:nvPr>
        </p:nvSpPr>
        <p:spPr/>
        <p:txBody>
          <a:bodyPr>
            <a:normAutofit fontScale="47500" lnSpcReduction="20000"/>
          </a:bodyPr>
          <a:lstStyle/>
          <a:p>
            <a:endParaRPr lang="it-IT" sz="3300" b="1" dirty="0">
              <a:latin typeface="Times New Roman" panose="02020603050405020304" pitchFamily="18" charset="0"/>
              <a:cs typeface="Times New Roman" panose="02020603050405020304" pitchFamily="18" charset="0"/>
            </a:endParaRPr>
          </a:p>
          <a:p>
            <a:r>
              <a:rPr lang="it-IT" sz="3300" b="1" dirty="0">
                <a:latin typeface="Times New Roman" panose="02020603050405020304" pitchFamily="18" charset="0"/>
                <a:cs typeface="Times New Roman" panose="02020603050405020304" pitchFamily="18" charset="0"/>
              </a:rPr>
              <a:t>Nel 1726 l’editto del  Alessandro Albani “</a:t>
            </a:r>
            <a:r>
              <a:rPr lang="it-IT" sz="3300" dirty="0">
                <a:latin typeface="Times New Roman" panose="02020603050405020304" pitchFamily="18" charset="0"/>
                <a:cs typeface="Times New Roman" panose="02020603050405020304" pitchFamily="18" charset="0"/>
              </a:rPr>
              <a:t>sopra li scarpellini, segatori di marmi, cavatori, ed altri” ribadiva la necessità di possedere la licenza per lo scavo. </a:t>
            </a:r>
          </a:p>
          <a:p>
            <a:pPr algn="just"/>
            <a:r>
              <a:rPr lang="it-IT" sz="3300" i="1" dirty="0">
                <a:latin typeface="Times New Roman" panose="02020603050405020304" pitchFamily="18" charset="0"/>
                <a:cs typeface="Times New Roman" panose="02020603050405020304" pitchFamily="18" charset="0"/>
              </a:rPr>
              <a:t>“Proibiamo a qualsiasi Persona, ancorché avesse la nostra licenza per cavare, di farlo vicino agl’Edifici, e Muraglie antiche, acciò non ne restino danneggiate […] proibiamo il </a:t>
            </a:r>
            <a:r>
              <a:rPr lang="it-IT" sz="3300" b="1" i="1" dirty="0">
                <a:latin typeface="Times New Roman" panose="02020603050405020304" pitchFamily="18" charset="0"/>
                <a:cs typeface="Times New Roman" panose="02020603050405020304" pitchFamily="18" charset="0"/>
              </a:rPr>
              <a:t>guastare qualunque Edificio, o Fabbrica, o altra </a:t>
            </a:r>
            <a:r>
              <a:rPr lang="it-IT" sz="3300" i="1" dirty="0">
                <a:latin typeface="Times New Roman" panose="02020603050405020304" pitchFamily="18" charset="0"/>
                <a:cs typeface="Times New Roman" panose="02020603050405020304" pitchFamily="18" charset="0"/>
              </a:rPr>
              <a:t>opera antica sopra terra, ancorché lesa dal tempo, o rovinosa, senza nostra espressa licenza, e senza la precedente visita, ed ispezione del suddetto nostro Commissario”</a:t>
            </a:r>
            <a:endParaRPr lang="it-IT" sz="3300" dirty="0">
              <a:latin typeface="Times New Roman" panose="02020603050405020304" pitchFamily="18" charset="0"/>
              <a:cs typeface="Times New Roman" panose="02020603050405020304" pitchFamily="18" charset="0"/>
            </a:endParaRPr>
          </a:p>
          <a:p>
            <a:pPr algn="just"/>
            <a:r>
              <a:rPr lang="it-IT" sz="3300" b="1" dirty="0">
                <a:latin typeface="Times New Roman" panose="02020603050405020304" pitchFamily="18" charset="0"/>
                <a:cs typeface="Times New Roman" panose="02020603050405020304" pitchFamily="18" charset="0"/>
              </a:rPr>
              <a:t>Nel 1733  con l’editto del cardinale </a:t>
            </a:r>
            <a:r>
              <a:rPr lang="it-IT" sz="3300" b="1" i="1" dirty="0">
                <a:latin typeface="Times New Roman" panose="02020603050405020304" pitchFamily="18" charset="0"/>
                <a:cs typeface="Times New Roman" panose="02020603050405020304" pitchFamily="18" charset="0"/>
              </a:rPr>
              <a:t>Annibale Albani</a:t>
            </a:r>
            <a:r>
              <a:rPr lang="it-IT" sz="3300" i="1" dirty="0">
                <a:latin typeface="Times New Roman" panose="02020603050405020304" pitchFamily="18" charset="0"/>
                <a:cs typeface="Times New Roman" panose="02020603050405020304" pitchFamily="18" charset="0"/>
              </a:rPr>
              <a:t> </a:t>
            </a:r>
            <a:r>
              <a:rPr lang="it-IT" sz="3300" dirty="0">
                <a:latin typeface="Times New Roman" panose="02020603050405020304" pitchFamily="18" charset="0"/>
                <a:cs typeface="Times New Roman" panose="02020603050405020304" pitchFamily="18" charset="0"/>
              </a:rPr>
              <a:t>sulla “Proibizione dell’estrazione delle statue di marmo, o metallo, pitture, antichità e simili”, il divieto di esportazione dei beni culturali si estese anche alle opere pittoriche contemporanee (“Pitture, mosaici, e Quadri, e altre simili Opere tanto antiche quanto moderne”). </a:t>
            </a:r>
          </a:p>
          <a:p>
            <a:pPr algn="just"/>
            <a:r>
              <a:rPr lang="it-IT" sz="3300" b="1" dirty="0">
                <a:latin typeface="Times New Roman" panose="02020603050405020304" pitchFamily="18" charset="0"/>
                <a:cs typeface="Times New Roman" panose="02020603050405020304" pitchFamily="18" charset="0"/>
              </a:rPr>
              <a:t>L’editto, in generale, era motivato dalla necessità di conservare sculture e pitture per fini didattici e di pubblica fruizione, anche in un’ottica di turismo straniero: “ […] </a:t>
            </a:r>
            <a:r>
              <a:rPr lang="it-IT" sz="3300" b="1" i="1" dirty="0">
                <a:latin typeface="Times New Roman" panose="02020603050405020304" pitchFamily="18" charset="0"/>
                <a:cs typeface="Times New Roman" panose="02020603050405020304" pitchFamily="18" charset="0"/>
              </a:rPr>
              <a:t>più d’uno ardisce trasgredire gl’Ordini suddetti in grave pregiudizio del pubblico decoro di quest’Alma Città, a cui sommamente importa il conservarsi in essa le Opere illustri di Scoltura, e Pittura, e specialmente quelle, che si rendono più stimabili, e rare per la loro antichità, la conservazione dei quali non solo conferisce molto all’erudizione sagra, che profana, </a:t>
            </a:r>
            <a:r>
              <a:rPr lang="it-IT" sz="3300" b="1" i="1" u="sng" dirty="0">
                <a:latin typeface="Times New Roman" panose="02020603050405020304" pitchFamily="18" charset="0"/>
                <a:cs typeface="Times New Roman" panose="02020603050405020304" pitchFamily="18" charset="0"/>
              </a:rPr>
              <a:t>ma ancora porge incitamento ai </a:t>
            </a:r>
            <a:r>
              <a:rPr lang="it-IT" sz="3300" b="1" i="1" u="sng" dirty="0" err="1">
                <a:latin typeface="Times New Roman" panose="02020603050405020304" pitchFamily="18" charset="0"/>
                <a:cs typeface="Times New Roman" panose="02020603050405020304" pitchFamily="18" charset="0"/>
              </a:rPr>
              <a:t>forastieri</a:t>
            </a:r>
            <a:r>
              <a:rPr lang="it-IT" sz="3300" b="1" i="1" u="sng" dirty="0">
                <a:latin typeface="Times New Roman" panose="02020603050405020304" pitchFamily="18" charset="0"/>
                <a:cs typeface="Times New Roman" panose="02020603050405020304" pitchFamily="18" charset="0"/>
              </a:rPr>
              <a:t> di portarsi alla medesima Città per vederle ed ammirarle</a:t>
            </a:r>
            <a:r>
              <a:rPr lang="it-IT" sz="3300" b="1" u="sng" dirty="0">
                <a:latin typeface="Times New Roman" panose="02020603050405020304" pitchFamily="18" charset="0"/>
                <a:cs typeface="Times New Roman" panose="02020603050405020304" pitchFamily="18" charset="0"/>
              </a:rPr>
              <a:t> […]”.</a:t>
            </a:r>
          </a:p>
          <a:p>
            <a:pPr algn="just"/>
            <a:r>
              <a:rPr lang="it-IT" sz="3300" b="1" dirty="0">
                <a:latin typeface="Times New Roman" panose="02020603050405020304" pitchFamily="18" charset="0"/>
                <a:cs typeface="Times New Roman" panose="02020603050405020304" pitchFamily="18" charset="0"/>
              </a:rPr>
              <a:t>Nello Stato Pontificio, la legislazione settecentesca in materia di tutela raggiunse il suo apice sotto il pontificato di Benedetto XIV (1740-1758</a:t>
            </a:r>
            <a:r>
              <a:rPr lang="it-IT" sz="3300" dirty="0">
                <a:latin typeface="Times New Roman" panose="02020603050405020304" pitchFamily="18" charset="0"/>
                <a:cs typeface="Times New Roman" panose="02020603050405020304" pitchFamily="18" charset="0"/>
              </a:rPr>
              <a:t>), con l’editto del 5 gennaio 1750 del </a:t>
            </a:r>
            <a:r>
              <a:rPr lang="it-IT" sz="3300" b="1" dirty="0">
                <a:latin typeface="Times New Roman" panose="02020603050405020304" pitchFamily="18" charset="0"/>
                <a:cs typeface="Times New Roman" panose="02020603050405020304" pitchFamily="18" charset="0"/>
              </a:rPr>
              <a:t>cardinale Silvio Valenti Gonzaga</a:t>
            </a:r>
            <a:r>
              <a:rPr lang="it-IT" sz="3300" dirty="0">
                <a:latin typeface="Times New Roman" panose="02020603050405020304" pitchFamily="18" charset="0"/>
                <a:cs typeface="Times New Roman" panose="02020603050405020304" pitchFamily="18" charset="0"/>
              </a:rPr>
              <a:t>, Segretario di Stato e camerlengo dal 1747: “Proibizione della estrazione delle statue di marmo, o metallo, pitture, antichità e simili</a:t>
            </a:r>
            <a:r>
              <a:rPr lang="it-IT" dirty="0"/>
              <a:t>”. </a:t>
            </a:r>
          </a:p>
          <a:p>
            <a:endParaRPr lang="it-IT" dirty="0"/>
          </a:p>
        </p:txBody>
      </p:sp>
    </p:spTree>
    <p:extLst>
      <p:ext uri="{BB962C8B-B14F-4D97-AF65-F5344CB8AC3E}">
        <p14:creationId xmlns:p14="http://schemas.microsoft.com/office/powerpoint/2010/main" val="2994399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91CA5E-39BF-C472-9A60-5318354A4943}"/>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Editto chirografo «Chiaromonti) del cardinale Giuseppe Maria Doria Pamhilj del 1802 – Papa Pio VII (Barnaba Chiaromonti)</a:t>
            </a:r>
          </a:p>
        </p:txBody>
      </p:sp>
      <p:sp>
        <p:nvSpPr>
          <p:cNvPr id="3" name="Segnaposto contenuto 2">
            <a:extLst>
              <a:ext uri="{FF2B5EF4-FFF2-40B4-BE49-F238E27FC236}">
                <a16:creationId xmlns:a16="http://schemas.microsoft.com/office/drawing/2014/main" id="{E7928900-2730-91B8-6752-09800C63C6D7}"/>
              </a:ext>
            </a:extLst>
          </p:cNvPr>
          <p:cNvSpPr>
            <a:spLocks noGrp="1"/>
          </p:cNvSpPr>
          <p:nvPr>
            <p:ph idx="1"/>
          </p:nvPr>
        </p:nvSpPr>
        <p:spPr/>
        <p:txBody>
          <a:bodyPr>
            <a:normAutofit fontScale="92500" lnSpcReduction="20000"/>
          </a:bodyPr>
          <a:lstStyle/>
          <a:p>
            <a:pPr marL="0" indent="0" algn="just">
              <a:buNone/>
            </a:pPr>
            <a:r>
              <a:rPr lang="it-IT" dirty="0">
                <a:latin typeface="Times New Roman" panose="02020603050405020304" pitchFamily="18" charset="0"/>
                <a:cs typeface="Times New Roman" panose="02020603050405020304" pitchFamily="18" charset="0"/>
              </a:rPr>
              <a:t>Editto Doria Pamphilj (redattore </a:t>
            </a:r>
            <a:r>
              <a:rPr lang="it-IT" dirty="0" err="1">
                <a:latin typeface="Times New Roman" panose="02020603050405020304" pitchFamily="18" charset="0"/>
                <a:cs typeface="Times New Roman" panose="02020603050405020304" pitchFamily="18" charset="0"/>
              </a:rPr>
              <a:t>ful’abate</a:t>
            </a:r>
            <a:r>
              <a:rPr lang="it-IT" dirty="0">
                <a:latin typeface="Times New Roman" panose="02020603050405020304" pitchFamily="18" charset="0"/>
                <a:cs typeface="Times New Roman" panose="02020603050405020304" pitchFamily="18" charset="0"/>
              </a:rPr>
              <a:t>, avvocato Commissario delle antichità di Roma, Carlo Fea) promulgato il 2 ottobre 1802 nel quale già era stata strutturata una certa e precisa connotazione delle strutture di vigilanza dello Stato Pontificio. Il documento conferiva al cardinale camerlengo la massima autorità in materia di tutela del patrimonio artistico. Questi doveva poi essere affiancato da un Ispettore di Belle Arti, </a:t>
            </a:r>
            <a:r>
              <a:rPr lang="it-IT" u="sng" dirty="0">
                <a:latin typeface="Times New Roman" panose="02020603050405020304" pitchFamily="18" charset="0"/>
                <a:cs typeface="Times New Roman" panose="02020603050405020304" pitchFamily="18" charset="0"/>
              </a:rPr>
              <a:t>incarico affidato ad Antonio Canova, e da un “commissario di Antichità”</a:t>
            </a:r>
            <a:r>
              <a:rPr lang="it-IT" dirty="0">
                <a:latin typeface="Times New Roman" panose="02020603050405020304" pitchFamily="18" charset="0"/>
                <a:cs typeface="Times New Roman" panose="02020603050405020304" pitchFamily="18" charset="0"/>
              </a:rPr>
              <a:t>. </a:t>
            </a:r>
            <a:r>
              <a:rPr lang="it-IT" b="1" u="sng" dirty="0">
                <a:latin typeface="Times New Roman" panose="02020603050405020304" pitchFamily="18" charset="0"/>
                <a:cs typeface="Times New Roman" panose="02020603050405020304" pitchFamily="18" charset="0"/>
              </a:rPr>
              <a:t>Con il testo di Pamphili si fece divieto di demolizione di antichi ruderi, fatta salva la prerogativa del Camerlengo di concedere particolari licenze nei casi di scarso interesse storico-artistico</a:t>
            </a:r>
            <a:r>
              <a:rPr lang="it-IT" dirty="0">
                <a:latin typeface="Times New Roman" panose="02020603050405020304" pitchFamily="18" charset="0"/>
                <a:cs typeface="Times New Roman" panose="02020603050405020304" pitchFamily="18" charset="0"/>
              </a:rPr>
              <a:t>. Per scongiurare il rischio che la concessione delle licenze divenisse facile occasione di corruzione e favoritismi, al Cardinale incaricato e ai suoi collaboratori amministrativi vennero riconosciuti </a:t>
            </a:r>
            <a:r>
              <a:rPr lang="it-IT" b="1" dirty="0">
                <a:latin typeface="Times New Roman" panose="02020603050405020304" pitchFamily="18" charset="0"/>
                <a:cs typeface="Times New Roman" panose="02020603050405020304" pitchFamily="18" charset="0"/>
              </a:rPr>
              <a:t>lauti compensi</a:t>
            </a:r>
            <a:r>
              <a:rPr lang="it-IT" dirty="0">
                <a:latin typeface="Times New Roman" panose="02020603050405020304" pitchFamily="18" charset="0"/>
                <a:cs typeface="Times New Roman" panose="02020603050405020304" pitchFamily="18" charset="0"/>
              </a:rPr>
              <a:t>, ma qualunque altra fonte di guadagno fu preclusa agli interessati, sotto minaccia di severe sanzioni.</a:t>
            </a:r>
          </a:p>
        </p:txBody>
      </p:sp>
    </p:spTree>
    <p:extLst>
      <p:ext uri="{BB962C8B-B14F-4D97-AF65-F5344CB8AC3E}">
        <p14:creationId xmlns:p14="http://schemas.microsoft.com/office/powerpoint/2010/main" val="3665973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53EA9F-5906-C422-A50A-4DDC028E765F}"/>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Stato Pontificio – Editto del Cardinal Pacca 1820 </a:t>
            </a:r>
          </a:p>
        </p:txBody>
      </p:sp>
      <p:sp>
        <p:nvSpPr>
          <p:cNvPr id="3" name="Segnaposto contenuto 2">
            <a:extLst>
              <a:ext uri="{FF2B5EF4-FFF2-40B4-BE49-F238E27FC236}">
                <a16:creationId xmlns:a16="http://schemas.microsoft.com/office/drawing/2014/main" id="{AD1C62D6-1DA1-8419-8B8B-174FBEA3DC62}"/>
              </a:ext>
            </a:extLst>
          </p:cNvPr>
          <p:cNvSpPr>
            <a:spLocks noGrp="1"/>
          </p:cNvSpPr>
          <p:nvPr>
            <p:ph idx="1"/>
          </p:nvPr>
        </p:nvSpPr>
        <p:spPr/>
        <p:txBody>
          <a:bodyPr>
            <a:normAutofit fontScale="92500" lnSpcReduction="20000"/>
          </a:bodyPr>
          <a:lstStyle/>
          <a:p>
            <a:pPr algn="just"/>
            <a:r>
              <a:rPr lang="it-IT" dirty="0"/>
              <a:t> </a:t>
            </a:r>
            <a:r>
              <a:rPr lang="it-IT" dirty="0">
                <a:latin typeface="Times New Roman" panose="02020603050405020304" pitchFamily="18" charset="0"/>
                <a:cs typeface="Times New Roman" panose="02020603050405020304" pitchFamily="18" charset="0"/>
              </a:rPr>
              <a:t>L’editto del Cardinale Camerlengo Bartolomeo Pacca, emanato il 7 aprile 1820, composto di 61 precisissimi e puntuali articoli, fu il testo fondamentale da cui scaturì la legislazione pontificia in merito alla “cura degli antichi monumenti” e la “protezione delle arti”. Si apriva con le seguenti parole:</a:t>
            </a:r>
          </a:p>
          <a:p>
            <a:pPr algn="just"/>
            <a:r>
              <a:rPr lang="it-IT" i="1" dirty="0">
                <a:latin typeface="Times New Roman" panose="02020603050405020304" pitchFamily="18" charset="0"/>
                <a:cs typeface="Times New Roman" panose="02020603050405020304" pitchFamily="18" charset="0"/>
              </a:rPr>
              <a:t>“Gli antichi Monumenti hanno reso e renderanno sempre illustre, ammirabile, ed unica quest’alma Città di Roma. La riunione preziosa nel suo seno di sì auguste reliquie delle vetuste Arti, la gelosa cura di quelle che esistono, e che novellamente si dissotterrano, le vigili severe provvidenze, perché non si degradino, o si trasportino altrove lontane, sono i costanti e principali motivi, che attraggono gli Stranieri ad ammirarle, invitano la erudita curiosità degli Antiquari ad istituirne dotti confronti, ed infiammano la nobile emulazione di tanti Artisti, che d’ogni parte d’Europa quivi concorrono per farle scopo e modello de’</a:t>
            </a:r>
            <a:r>
              <a:rPr lang="it-IT" dirty="0">
                <a:latin typeface="Times New Roman" panose="02020603050405020304" pitchFamily="18" charset="0"/>
                <a:cs typeface="Times New Roman" panose="02020603050405020304" pitchFamily="18" charset="0"/>
              </a:rPr>
              <a:t> </a:t>
            </a:r>
            <a:r>
              <a:rPr lang="it-IT" i="1" dirty="0">
                <a:latin typeface="Times New Roman" panose="02020603050405020304" pitchFamily="18" charset="0"/>
                <a:cs typeface="Times New Roman" panose="02020603050405020304" pitchFamily="18" charset="0"/>
              </a:rPr>
              <a:t>loro studi.</a:t>
            </a:r>
            <a:r>
              <a:rPr lang="it-IT" dirty="0">
                <a:latin typeface="Times New Roman" panose="02020603050405020304" pitchFamily="18" charset="0"/>
                <a:cs typeface="Times New Roman" panose="02020603050405020304" pitchFamily="18" charset="0"/>
              </a:rPr>
              <a:t>”</a:t>
            </a:r>
          </a:p>
          <a:p>
            <a:pPr fontAlgn="base"/>
            <a:endParaRPr lang="it-IT" dirty="0"/>
          </a:p>
          <a:p>
            <a:pPr fontAlgn="base"/>
            <a:endParaRPr lang="it-IT" dirty="0"/>
          </a:p>
        </p:txBody>
      </p:sp>
    </p:spTree>
    <p:extLst>
      <p:ext uri="{BB962C8B-B14F-4D97-AF65-F5344CB8AC3E}">
        <p14:creationId xmlns:p14="http://schemas.microsoft.com/office/powerpoint/2010/main" val="2522358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8AC667-312A-7B62-3A13-956BB31DD572}"/>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Editto del Cardinale Pacca del 1820   </a:t>
            </a:r>
          </a:p>
        </p:txBody>
      </p:sp>
      <p:sp>
        <p:nvSpPr>
          <p:cNvPr id="3" name="Segnaposto contenuto 2">
            <a:extLst>
              <a:ext uri="{FF2B5EF4-FFF2-40B4-BE49-F238E27FC236}">
                <a16:creationId xmlns:a16="http://schemas.microsoft.com/office/drawing/2014/main" id="{E693C9A9-A8CD-E5AD-3F07-01F841C7B80C}"/>
              </a:ext>
            </a:extLst>
          </p:cNvPr>
          <p:cNvSpPr>
            <a:spLocks noGrp="1"/>
          </p:cNvSpPr>
          <p:nvPr>
            <p:ph idx="1"/>
          </p:nvPr>
        </p:nvSpPr>
        <p:spPr/>
        <p:txBody>
          <a:bodyPr>
            <a:normAutofit fontScale="85000" lnSpcReduction="20000"/>
          </a:bodyPr>
          <a:lstStyle/>
          <a:p>
            <a:pPr algn="just"/>
            <a:r>
              <a:rPr lang="it-IT" dirty="0">
                <a:latin typeface="Times New Roman" panose="02020603050405020304" pitchFamily="18" charset="0"/>
                <a:cs typeface="Times New Roman" panose="02020603050405020304" pitchFamily="18" charset="0"/>
              </a:rPr>
              <a:t>un testo normativo che è addirittura stupefacente per la sua modernità e per la sua completezza, l’editto Pacca contiene </a:t>
            </a:r>
            <a:r>
              <a:rPr lang="it-IT" i="1" dirty="0">
                <a:latin typeface="Times New Roman" panose="02020603050405020304" pitchFamily="18" charset="0"/>
                <a:cs typeface="Times New Roman" panose="02020603050405020304" pitchFamily="18" charset="0"/>
              </a:rPr>
              <a:t>in </a:t>
            </a:r>
            <a:r>
              <a:rPr lang="it-IT" i="1" dirty="0" err="1">
                <a:latin typeface="Times New Roman" panose="02020603050405020304" pitchFamily="18" charset="0"/>
                <a:cs typeface="Times New Roman" panose="02020603050405020304" pitchFamily="18" charset="0"/>
              </a:rPr>
              <a:t>nuce</a:t>
            </a:r>
            <a:r>
              <a:rPr lang="it-IT"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tutti i principi fondamentali della legislazione di tutela: </a:t>
            </a:r>
          </a:p>
          <a:p>
            <a:r>
              <a:rPr lang="it-IT" b="1" dirty="0">
                <a:latin typeface="Times New Roman" panose="02020603050405020304" pitchFamily="18" charset="0"/>
                <a:cs typeface="Times New Roman" panose="02020603050405020304" pitchFamily="18" charset="0"/>
              </a:rPr>
              <a:t>l’appartenenza allo Stato del sottosuolo archeologico (vigente art. 932 c.c.)</a:t>
            </a:r>
            <a:r>
              <a:rPr lang="it-IT" dirty="0">
                <a:latin typeface="Times New Roman" panose="02020603050405020304" pitchFamily="18" charset="0"/>
                <a:cs typeface="Times New Roman" panose="02020603050405020304" pitchFamily="18" charset="0"/>
              </a:rPr>
              <a:t>;</a:t>
            </a:r>
          </a:p>
          <a:p>
            <a:pPr algn="just"/>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la necessità di radicare al territorio le opere, la sottoposizione ad un regime autorizzativo, con il divieto di esportazione  delle  testimonianze più significative della cultura</a:t>
            </a:r>
            <a:r>
              <a:rPr lang="it-IT" dirty="0">
                <a:latin typeface="Times New Roman" panose="02020603050405020304" pitchFamily="18" charset="0"/>
                <a:cs typeface="Times New Roman" panose="02020603050405020304" pitchFamily="18" charset="0"/>
              </a:rPr>
              <a:t>; </a:t>
            </a:r>
          </a:p>
          <a:p>
            <a:pPr algn="just"/>
            <a:r>
              <a:rPr lang="it-IT" b="1" dirty="0">
                <a:latin typeface="Times New Roman" panose="02020603050405020304" pitchFamily="18" charset="0"/>
                <a:cs typeface="Times New Roman" panose="02020603050405020304" pitchFamily="18" charset="0"/>
              </a:rPr>
              <a:t>il principio della catalogazione dell’intero patrimonio culturale</a:t>
            </a:r>
            <a:r>
              <a:rPr lang="it-IT" dirty="0">
                <a:latin typeface="Times New Roman" panose="02020603050405020304" pitchFamily="18" charset="0"/>
                <a:cs typeface="Times New Roman" panose="02020603050405020304" pitchFamily="18" charset="0"/>
              </a:rPr>
              <a:t>, diede infatti impulso alle prime campagne di rilevamento delle opere d’arte delle diocesi, obbligando gli enti proprietari a presentare “una esattissima e distinta nota” delle statue, delle pitture e degli oggetti preziosi posseduti. Una delle Commissioni maggiormente prolifiche fu quella di Bologna che ottenne un risultato sbalorditivo, con la risposta di 243 enti, tra parrocchie e altre chiese e santuari della città e della diocesi. </a:t>
            </a: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8978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2271D4-09C9-D97E-4E49-3BF26D472C0B}"/>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Editto del Cardinale Pacca del 1820 </a:t>
            </a:r>
            <a:endParaRPr lang="it-IT" sz="3200" dirty="0"/>
          </a:p>
        </p:txBody>
      </p:sp>
      <p:sp>
        <p:nvSpPr>
          <p:cNvPr id="3" name="Segnaposto contenuto 2">
            <a:extLst>
              <a:ext uri="{FF2B5EF4-FFF2-40B4-BE49-F238E27FC236}">
                <a16:creationId xmlns:a16="http://schemas.microsoft.com/office/drawing/2014/main" id="{330D8C35-E1D0-98A4-7D10-DF9CF664551C}"/>
              </a:ext>
            </a:extLst>
          </p:cNvPr>
          <p:cNvSpPr>
            <a:spLocks noGrp="1"/>
          </p:cNvSpPr>
          <p:nvPr>
            <p:ph idx="1"/>
          </p:nvPr>
        </p:nvSpPr>
        <p:spPr/>
        <p:txBody>
          <a:bodyPr>
            <a:normAutofit fontScale="92500" lnSpcReduction="10000"/>
          </a:bodyPr>
          <a:lstStyle/>
          <a:p>
            <a:pPr algn="just"/>
            <a:r>
              <a:rPr lang="it-IT" dirty="0">
                <a:latin typeface="Times New Roman" panose="02020603050405020304" pitchFamily="18" charset="0"/>
                <a:cs typeface="Times New Roman" panose="02020603050405020304" pitchFamily="18" charset="0"/>
              </a:rPr>
              <a:t>Tra le principali disposizioni dell’editto Pacca, vi era il divieto di scavi clandestini, norme contro l’esportazione delle opere di pittura e contro la rimozione dei manufatti artistici dalle Chiese, con previsioni di ferree punizioni nell’eventualità di violazioni. </a:t>
            </a:r>
          </a:p>
          <a:p>
            <a:pPr algn="just"/>
            <a:r>
              <a:rPr lang="it-IT" dirty="0">
                <a:latin typeface="Times New Roman" panose="02020603050405020304" pitchFamily="18" charset="0"/>
                <a:cs typeface="Times New Roman" panose="02020603050405020304" pitchFamily="18" charset="0"/>
              </a:rPr>
              <a:t>Fu inoltre predisposto </a:t>
            </a:r>
            <a:r>
              <a:rPr lang="it-IT" b="1" u="sng" dirty="0">
                <a:latin typeface="Times New Roman" panose="02020603050405020304" pitchFamily="18" charset="0"/>
                <a:cs typeface="Times New Roman" panose="02020603050405020304" pitchFamily="18" charset="0"/>
              </a:rPr>
              <a:t>l’obbligo di segnalazione alle autorità preposte delle opere facenti parte di collezioni private</a:t>
            </a:r>
            <a:r>
              <a:rPr lang="it-IT" dirty="0">
                <a:latin typeface="Times New Roman" panose="02020603050405020304" pitchFamily="18" charset="0"/>
                <a:cs typeface="Times New Roman" panose="02020603050405020304" pitchFamily="18" charset="0"/>
              </a:rPr>
              <a:t>, al fine di catalogarle e verificarne la corretta conservazione. La rimozione dei materiali dagli antichi edifici divenne reato e venne sancito l’obbligo di denunciare ritrovamenti fortuiti, in tutti i domini pontifici istituì  Commissioni di antichità e belle arti ausiliarie, oltre a quella centrale di Roma. Fu favorito un approccio di controllo su base territoriale e locale, confermando la tradizionale amministrazione pontificia (in ottica moderna organizzazione di </a:t>
            </a:r>
            <a:r>
              <a:rPr lang="it-IT" dirty="0" err="1">
                <a:latin typeface="Times New Roman" panose="02020603050405020304" pitchFamily="18" charset="0"/>
                <a:cs typeface="Times New Roman" panose="02020603050405020304" pitchFamily="18" charset="0"/>
              </a:rPr>
              <a:t>sussidarietà</a:t>
            </a:r>
            <a:r>
              <a:rPr lang="it-IT" dirty="0">
                <a:latin typeface="Times New Roman" panose="02020603050405020304" pitchFamily="18" charset="0"/>
                <a:cs typeface="Times New Roman" panose="02020603050405020304" pitchFamily="18" charset="0"/>
              </a:rPr>
              <a:t>).</a:t>
            </a:r>
            <a:endParaRPr lang="it-IT" dirty="0"/>
          </a:p>
        </p:txBody>
      </p:sp>
    </p:spTree>
    <p:extLst>
      <p:ext uri="{BB962C8B-B14F-4D97-AF65-F5344CB8AC3E}">
        <p14:creationId xmlns:p14="http://schemas.microsoft.com/office/powerpoint/2010/main" val="3080333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DABEAA-991F-6D74-BA84-C6D080873756}"/>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Editto Pacca e l’ introduzione nozione patrimonio culturale</a:t>
            </a:r>
          </a:p>
        </p:txBody>
      </p:sp>
      <p:sp>
        <p:nvSpPr>
          <p:cNvPr id="3" name="Segnaposto contenuto 2">
            <a:extLst>
              <a:ext uri="{FF2B5EF4-FFF2-40B4-BE49-F238E27FC236}">
                <a16:creationId xmlns:a16="http://schemas.microsoft.com/office/drawing/2014/main" id="{84BA9376-E173-ECD0-B606-64C40C37138D}"/>
              </a:ext>
            </a:extLst>
          </p:cNvPr>
          <p:cNvSpPr>
            <a:spLocks noGrp="1"/>
          </p:cNvSpPr>
          <p:nvPr>
            <p:ph idx="1"/>
          </p:nvPr>
        </p:nvSpPr>
        <p:spPr/>
        <p:txBody>
          <a:bodyPr>
            <a:normAutofit fontScale="25000" lnSpcReduction="20000"/>
          </a:bodyPr>
          <a:lstStyle/>
          <a:p>
            <a:pPr algn="just"/>
            <a:endParaRPr lang="it-IT" sz="6400" dirty="0">
              <a:latin typeface="Times New Roman" panose="02020603050405020304" pitchFamily="18" charset="0"/>
              <a:cs typeface="Times New Roman" panose="02020603050405020304" pitchFamily="18" charset="0"/>
            </a:endParaRPr>
          </a:p>
          <a:p>
            <a:r>
              <a:rPr lang="it-IT" sz="6400" dirty="0">
                <a:latin typeface="Times New Roman" panose="02020603050405020304" pitchFamily="18" charset="0"/>
                <a:cs typeface="Times New Roman" panose="02020603050405020304" pitchFamily="18" charset="0"/>
              </a:rPr>
              <a:t>Inoltre, nell’editto, per la prima volta, venne introdotto il concetto di </a:t>
            </a:r>
            <a:r>
              <a:rPr lang="it-IT" sz="6400" b="1" dirty="0">
                <a:latin typeface="Times New Roman" panose="02020603050405020304" pitchFamily="18" charset="0"/>
                <a:cs typeface="Times New Roman" panose="02020603050405020304" pitchFamily="18" charset="0"/>
              </a:rPr>
              <a:t>“patrimonio culturale”, estendendo le prassi di tutela anche alle testimonianze storiche e ai beni liturgici</a:t>
            </a:r>
            <a:r>
              <a:rPr lang="it-IT" sz="6400" dirty="0">
                <a:latin typeface="Times New Roman" panose="02020603050405020304" pitchFamily="18" charset="0"/>
                <a:cs typeface="Times New Roman" panose="02020603050405020304" pitchFamily="18" charset="0"/>
              </a:rPr>
              <a:t>, considerando questi ultimi oltre il loro valore materiale. Al “bene” in oggetto fu quindi riconosciuto un valore intrinseco che prescindeva da quello effettivo.</a:t>
            </a:r>
          </a:p>
          <a:p>
            <a:r>
              <a:rPr lang="it-IT" sz="6400" dirty="0">
                <a:latin typeface="Times New Roman" panose="02020603050405020304" pitchFamily="18" charset="0"/>
                <a:cs typeface="Times New Roman" panose="02020603050405020304" pitchFamily="18" charset="0"/>
              </a:rPr>
              <a:t> Per di più era incentivato il restauro dei beni, da preferirsi alla sostituzione </a:t>
            </a:r>
            <a:r>
              <a:rPr lang="it-IT" sz="6400" dirty="0" err="1">
                <a:latin typeface="Times New Roman" panose="02020603050405020304" pitchFamily="18" charset="0"/>
                <a:cs typeface="Times New Roman" panose="02020603050405020304" pitchFamily="18" charset="0"/>
              </a:rPr>
              <a:t>poichè</a:t>
            </a:r>
            <a:r>
              <a:rPr lang="it-IT" sz="6400" dirty="0">
                <a:latin typeface="Times New Roman" panose="02020603050405020304" pitchFamily="18" charset="0"/>
                <a:cs typeface="Times New Roman" panose="02020603050405020304" pitchFamily="18" charset="0"/>
              </a:rPr>
              <a:t> </a:t>
            </a:r>
            <a:r>
              <a:rPr lang="it-IT" sz="6400" i="1" dirty="0">
                <a:latin typeface="Times New Roman" panose="02020603050405020304" pitchFamily="18" charset="0"/>
                <a:cs typeface="Times New Roman" panose="02020603050405020304" pitchFamily="18" charset="0"/>
              </a:rPr>
              <a:t>“molte volte è avvenuto, che si è fatto un pessimo nuovo ornamento a costo del vero bello che vi esisteva, il quale è stato guastato o avaramente venduto”.</a:t>
            </a:r>
            <a:endParaRPr lang="it-IT" sz="6400" dirty="0">
              <a:latin typeface="Times New Roman" panose="02020603050405020304" pitchFamily="18" charset="0"/>
              <a:cs typeface="Times New Roman" panose="02020603050405020304" pitchFamily="18" charset="0"/>
            </a:endParaRPr>
          </a:p>
          <a:p>
            <a:pPr algn="just"/>
            <a:r>
              <a:rPr lang="it-IT" sz="6400" dirty="0">
                <a:latin typeface="Times New Roman" panose="02020603050405020304" pitchFamily="18" charset="0"/>
                <a:cs typeface="Times New Roman" panose="02020603050405020304" pitchFamily="18" charset="0"/>
              </a:rPr>
              <a:t>L’editto si concludeva rammentando l’insindacabilità in merito all’osservanza delle norme prescritte e la severità delle sanzioni:</a:t>
            </a:r>
          </a:p>
          <a:p>
            <a:pPr algn="just"/>
            <a:r>
              <a:rPr lang="it-IT" sz="6400" b="1" i="1" dirty="0">
                <a:latin typeface="Times New Roman" panose="02020603050405020304" pitchFamily="18" charset="0"/>
                <a:cs typeface="Times New Roman" panose="02020603050405020304" pitchFamily="18" charset="0"/>
              </a:rPr>
              <a:t>“Comanda finalmente Sua Santità, che contro coloro che contravverranno alle presenti, o ad altre antiche prescrizioni, si possa da Noi procedere sommariamente, e colle facoltà economiche, ed anche per inquisizione e per officio, ancorché gli Oggetti, intorno ai quali cade l’inquisizione, più non esistessero nel qual caso ordina, che oltre le pene comminate nei rispettivi casi, si debba dai Contravventori pagare il prezzo alla stima, anche di credulità e di affezione, che ne</a:t>
            </a:r>
            <a:r>
              <a:rPr lang="it-IT" sz="6400" b="1" dirty="0">
                <a:latin typeface="Times New Roman" panose="02020603050405020304" pitchFamily="18" charset="0"/>
                <a:cs typeface="Times New Roman" panose="02020603050405020304" pitchFamily="18" charset="0"/>
              </a:rPr>
              <a:t> </a:t>
            </a:r>
            <a:r>
              <a:rPr lang="it-IT" sz="6400" b="1" i="1" dirty="0">
                <a:latin typeface="Times New Roman" panose="02020603050405020304" pitchFamily="18" charset="0"/>
                <a:cs typeface="Times New Roman" panose="02020603050405020304" pitchFamily="18" charset="0"/>
              </a:rPr>
              <a:t>farà la Commissione Nostra consultiva in Roma, o quelle delle Provincie, tolto di mezzo ogni ricorso, inibizione, ed appellazione, che non fosse </a:t>
            </a:r>
            <a:r>
              <a:rPr lang="it-IT" sz="6400" b="1" i="1" dirty="0" err="1">
                <a:latin typeface="Times New Roman" panose="02020603050405020304" pitchFamily="18" charset="0"/>
                <a:cs typeface="Times New Roman" panose="02020603050405020304" pitchFamily="18" charset="0"/>
              </a:rPr>
              <a:t>stragiudizialmente</a:t>
            </a:r>
            <a:r>
              <a:rPr lang="it-IT" sz="6400" b="1" i="1" dirty="0">
                <a:latin typeface="Times New Roman" panose="02020603050405020304" pitchFamily="18" charset="0"/>
                <a:cs typeface="Times New Roman" panose="02020603050405020304" pitchFamily="18" charset="0"/>
              </a:rPr>
              <a:t> segnata di Sua propria Mano, come in pari modo prescrisse ed accordò nel citato Chirografo.”</a:t>
            </a:r>
            <a:endParaRPr lang="it-IT" sz="6400" b="1"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631770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6F066D-39E0-2CA4-931E-7D3D419AA606}"/>
              </a:ext>
            </a:extLst>
          </p:cNvPr>
          <p:cNvSpPr>
            <a:spLocks noGrp="1"/>
          </p:cNvSpPr>
          <p:nvPr>
            <p:ph type="title"/>
          </p:nvPr>
        </p:nvSpPr>
        <p:spPr/>
        <p:txBody>
          <a:bodyPr/>
          <a:lstStyle/>
          <a:p>
            <a:r>
              <a:rPr lang="it-IT" dirty="0"/>
              <a:t>Stato Unitario  </a:t>
            </a:r>
          </a:p>
        </p:txBody>
      </p:sp>
      <p:sp>
        <p:nvSpPr>
          <p:cNvPr id="3" name="Segnaposto contenuto 2">
            <a:extLst>
              <a:ext uri="{FF2B5EF4-FFF2-40B4-BE49-F238E27FC236}">
                <a16:creationId xmlns:a16="http://schemas.microsoft.com/office/drawing/2014/main" id="{61E14A56-ABD6-3C85-26E7-5A6027CD688E}"/>
              </a:ext>
            </a:extLst>
          </p:cNvPr>
          <p:cNvSpPr>
            <a:spLocks noGrp="1"/>
          </p:cNvSpPr>
          <p:nvPr>
            <p:ph idx="1"/>
          </p:nvPr>
        </p:nvSpPr>
        <p:spPr/>
        <p:txBody>
          <a:bodyPr>
            <a:normAutofit fontScale="77500" lnSpcReduction="20000"/>
          </a:bodyPr>
          <a:lstStyle/>
          <a:p>
            <a:pPr algn="just"/>
            <a:r>
              <a:rPr lang="it-IT" dirty="0"/>
              <a:t>Al riguardo, l’ideologia del liberalismo ottocentesco che dominava nella classe di governo dello Stato unitario considerava con sfavore ogni ingerenza pubblica diretta che in qualche modo inficiasse il principio libero-scambista e la intangibilità della proprietà, per la quale valeva il categorico riconoscimento </a:t>
            </a:r>
            <a:r>
              <a:rPr lang="it-IT" b="1" dirty="0"/>
              <a:t>dell’art. 29 dello Statuto Albertino: Tutte le proprietà, senza alcuna eccezione, sono inviolabili.</a:t>
            </a:r>
          </a:p>
          <a:p>
            <a:pPr algn="just"/>
            <a:r>
              <a:rPr lang="it-IT" dirty="0"/>
              <a:t>Nondimeno, nell’assenza d’iniziative legislative immediatamente post unitarie, tecnicamente </a:t>
            </a:r>
            <a:r>
              <a:rPr lang="it-IT" b="1" u="sng" dirty="0"/>
              <a:t>l’efficacia delle norme previgenti nei singoli Stati preunitari  era garantita dalla  legge 28 giugno 1871 n. 286 la quale stabiliva che “finché non sia provveduto con legge generale, continueranno ad avere vigore le leggi ed i regolamenti speciali attinenti alla conservazione dei monumenti e degli oggetti d'arte” (art. 5). </a:t>
            </a:r>
          </a:p>
          <a:p>
            <a:pPr algn="just"/>
            <a:r>
              <a:rPr lang="it-IT" b="1" dirty="0"/>
              <a:t>Nel 1902</a:t>
            </a:r>
            <a:r>
              <a:rPr lang="it-IT" dirty="0"/>
              <a:t> </a:t>
            </a:r>
            <a:r>
              <a:rPr lang="it-IT" b="1" dirty="0"/>
              <a:t>viene emanata la legge Nasi (1 giugno 1902 n. 185)</a:t>
            </a:r>
            <a:r>
              <a:rPr lang="it-IT" dirty="0"/>
              <a:t> “disposizioni circa la tutela e la conservazione dei monumenti ed oggetti aventi pregio d'arte o di antichità”. La legge prevedeva disposizioni a tutela di “monumenti, agl'immobili ed agli oggetti mobili che abbiano pregio di antichità o d'arte” </a:t>
            </a:r>
            <a:r>
              <a:rPr lang="it-IT" b="1" dirty="0"/>
              <a:t>escludendo “gli edifici e gli oggetti d'arte di autori viventi, o la cui esecuzione non risalga ad oltre cinquant'anni. </a:t>
            </a:r>
          </a:p>
          <a:p>
            <a:pPr algn="just"/>
            <a:endParaRPr lang="it-IT" b="1" dirty="0"/>
          </a:p>
          <a:p>
            <a:endParaRPr lang="it-IT" dirty="0"/>
          </a:p>
        </p:txBody>
      </p:sp>
    </p:spTree>
    <p:extLst>
      <p:ext uri="{BB962C8B-B14F-4D97-AF65-F5344CB8AC3E}">
        <p14:creationId xmlns:p14="http://schemas.microsoft.com/office/powerpoint/2010/main" val="1193552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2A3364-8854-E7E2-B510-8FA1CB92DEAA}"/>
              </a:ext>
            </a:extLst>
          </p:cNvPr>
          <p:cNvSpPr>
            <a:spLocks noGrp="1"/>
          </p:cNvSpPr>
          <p:nvPr>
            <p:ph type="title"/>
          </p:nvPr>
        </p:nvSpPr>
        <p:spPr/>
        <p:txBody>
          <a:bodyPr>
            <a:normAutofit/>
          </a:bodyPr>
          <a:lstStyle/>
          <a:p>
            <a:r>
              <a:rPr lang="it-IT" dirty="0"/>
              <a:t>La legge  c.d. Nava </a:t>
            </a:r>
            <a:r>
              <a:rPr lang="it-IT" dirty="0" err="1"/>
              <a:t>Rosadi</a:t>
            </a:r>
            <a:r>
              <a:rPr lang="it-IT" dirty="0"/>
              <a:t> del 1909  e il reg. n. 363 del 1913 (ancora vigente) </a:t>
            </a:r>
          </a:p>
        </p:txBody>
      </p:sp>
      <p:sp>
        <p:nvSpPr>
          <p:cNvPr id="3" name="Segnaposto contenuto 2">
            <a:extLst>
              <a:ext uri="{FF2B5EF4-FFF2-40B4-BE49-F238E27FC236}">
                <a16:creationId xmlns:a16="http://schemas.microsoft.com/office/drawing/2014/main" id="{559339C2-A8B0-BD96-3723-829C27E5CB66}"/>
              </a:ext>
            </a:extLst>
          </p:cNvPr>
          <p:cNvSpPr>
            <a:spLocks noGrp="1"/>
          </p:cNvSpPr>
          <p:nvPr>
            <p:ph idx="1"/>
          </p:nvPr>
        </p:nvSpPr>
        <p:spPr/>
        <p:txBody>
          <a:bodyPr>
            <a:normAutofit fontScale="92500"/>
          </a:bodyPr>
          <a:lstStyle/>
          <a:p>
            <a:pPr algn="just"/>
            <a:r>
              <a:rPr lang="it-IT" dirty="0"/>
              <a:t>L’articolo 23 affermava: “</a:t>
            </a:r>
            <a:r>
              <a:rPr lang="it-IT" i="1" dirty="0"/>
              <a:t>Il Ministero della Pubblica Istruzione, con le norme che saranno indicate nel Regolamento, procederà alla formazione dei cataloghi dei monumenti e degli oggetti d'arte e di antichità. L'inscrizione d'ufficio nel catalogo di oggetti d'arte o di antichità di proprietà privata, si limiterà agli oggetti d'arte o d’antichità di sommo pregio, la cui esportazione dal Regno costituisca un danno grave per il patrimonio artistico e per la storia</a:t>
            </a:r>
            <a:endParaRPr lang="it-IT" dirty="0"/>
          </a:p>
          <a:p>
            <a:pPr algn="just"/>
            <a:r>
              <a:rPr lang="it-IT" b="1" dirty="0"/>
              <a:t>Nel 1909, con l'entrata in vigore della legge </a:t>
            </a:r>
            <a:r>
              <a:rPr lang="it-IT" b="1" dirty="0" err="1"/>
              <a:t>Rosadi</a:t>
            </a:r>
            <a:r>
              <a:rPr lang="it-IT" b="1" dirty="0"/>
              <a:t> ( n. 364 del 20 giugno 1909) si arriva al ad una prima legge organica unitaria in materia di tutela del patrimonio culturale.</a:t>
            </a:r>
            <a:endParaRPr lang="it-IT" dirty="0"/>
          </a:p>
          <a:p>
            <a:r>
              <a:rPr lang="it-IT" b="1" dirty="0"/>
              <a:t> Essa ricalca le prime due linee direttrici dell’Editto Pacca</a:t>
            </a:r>
            <a:r>
              <a:rPr lang="it-IT" dirty="0"/>
              <a:t>.</a:t>
            </a:r>
          </a:p>
          <a:p>
            <a:endParaRPr lang="it-IT" dirty="0"/>
          </a:p>
        </p:txBody>
      </p:sp>
    </p:spTree>
    <p:extLst>
      <p:ext uri="{BB962C8B-B14F-4D97-AF65-F5344CB8AC3E}">
        <p14:creationId xmlns:p14="http://schemas.microsoft.com/office/powerpoint/2010/main" val="2430847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3FCE5-04E4-4C40-C748-A1B4B99243E5}"/>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1931 Codice Penale </a:t>
            </a:r>
          </a:p>
        </p:txBody>
      </p:sp>
      <p:sp>
        <p:nvSpPr>
          <p:cNvPr id="3" name="Segnaposto contenuto 2">
            <a:extLst>
              <a:ext uri="{FF2B5EF4-FFF2-40B4-BE49-F238E27FC236}">
                <a16:creationId xmlns:a16="http://schemas.microsoft.com/office/drawing/2014/main" id="{318CA47C-0342-1071-31FA-7FC8BB5903DA}"/>
              </a:ext>
            </a:extLst>
          </p:cNvPr>
          <p:cNvSpPr>
            <a:spLocks noGrp="1"/>
          </p:cNvSpPr>
          <p:nvPr>
            <p:ph idx="1"/>
          </p:nvPr>
        </p:nvSpPr>
        <p:spPr/>
        <p:txBody>
          <a:bodyPr>
            <a:normAutofit fontScale="62500" lnSpcReduction="20000"/>
          </a:bodyPr>
          <a:lstStyle/>
          <a:p>
            <a:pPr marL="0" indent="0" algn="just">
              <a:buNone/>
            </a:pPr>
            <a:r>
              <a:rPr lang="it-IT" dirty="0">
                <a:latin typeface="Times New Roman" panose="02020603050405020304" pitchFamily="18" charset="0"/>
                <a:cs typeface="Times New Roman" panose="02020603050405020304" pitchFamily="18" charset="0"/>
              </a:rPr>
              <a:t>Art. 733 Danneggiamento al patrimonio archeologico, storico e artistico nazionale </a:t>
            </a:r>
          </a:p>
          <a:p>
            <a:pPr marL="0" indent="0" algn="just">
              <a:buNone/>
            </a:pPr>
            <a:r>
              <a:rPr lang="it-IT" dirty="0">
                <a:latin typeface="Times New Roman" panose="02020603050405020304" pitchFamily="18" charset="0"/>
                <a:cs typeface="Times New Roman" panose="02020603050405020304" pitchFamily="18" charset="0"/>
              </a:rPr>
              <a:t>Art. 734 Distruzione e deturpamento di bellezze naturali</a:t>
            </a:r>
          </a:p>
          <a:p>
            <a:pPr marL="0" indent="0" algn="just">
              <a:buNone/>
            </a:pPr>
            <a:r>
              <a:rPr lang="it-IT" dirty="0">
                <a:latin typeface="Times New Roman" panose="02020603050405020304" pitchFamily="18" charset="0"/>
                <a:cs typeface="Times New Roman" panose="02020603050405020304" pitchFamily="18" charset="0"/>
              </a:rPr>
              <a:t>Art. 635, comma 2   Danneggiamento </a:t>
            </a:r>
          </a:p>
          <a:p>
            <a:pPr marL="0" indent="0" algn="just">
              <a:buNone/>
            </a:pPr>
            <a:r>
              <a:rPr lang="it-IT" dirty="0">
                <a:latin typeface="Times New Roman" panose="02020603050405020304" pitchFamily="18" charset="0"/>
                <a:cs typeface="Times New Roman" panose="02020603050405020304" pitchFamily="18" charset="0"/>
              </a:rPr>
              <a:t>(abrogato riferimento a </a:t>
            </a:r>
            <a:r>
              <a:rPr lang="it-IT" i="1" dirty="0"/>
              <a:t>cose di interesse storico o artistico ovunque siano ubicate» sono state soppresse dall'art. 5, comma 1 della L. 9 marzo 2022, n. 22.</a:t>
            </a:r>
            <a:endParaRPr lang="it-IT" dirty="0">
              <a:latin typeface="Times New Roman" panose="02020603050405020304" pitchFamily="18" charset="0"/>
              <a:cs typeface="Times New Roman" panose="02020603050405020304" pitchFamily="18" charset="0"/>
            </a:endParaRPr>
          </a:p>
          <a:p>
            <a:pPr marL="0" indent="0" algn="just">
              <a:buNone/>
            </a:pPr>
            <a:r>
              <a:rPr lang="it-IT" dirty="0">
                <a:latin typeface="Times New Roman" panose="02020603050405020304" pitchFamily="18" charset="0"/>
                <a:cs typeface="Times New Roman" panose="02020603050405020304" pitchFamily="18" charset="0"/>
              </a:rPr>
              <a:t>Art. 639, commi 1,2 (Deturpamento e imbrattamento di cose altrui)</a:t>
            </a:r>
          </a:p>
          <a:p>
            <a:pPr marL="0" indent="0" algn="just">
              <a:buNone/>
            </a:pPr>
            <a:r>
              <a:rPr lang="it-IT" dirty="0">
                <a:latin typeface="Times New Roman" panose="02020603050405020304" pitchFamily="18" charset="0"/>
                <a:cs typeface="Times New Roman" panose="02020603050405020304" pitchFamily="18" charset="0"/>
              </a:rPr>
              <a:t>Chiunque, fuori dei casi preveduti dall'articolo </a:t>
            </a:r>
            <a:r>
              <a:rPr lang="it-IT" u="sng" dirty="0">
                <a:latin typeface="Times New Roman" panose="02020603050405020304" pitchFamily="18" charset="0"/>
                <a:cs typeface="Times New Roman" panose="02020603050405020304" pitchFamily="18" charset="0"/>
                <a:hlinkClick r:id="rId2" tooltip="Danneggiamento"/>
              </a:rPr>
              <a:t>635</a:t>
            </a:r>
            <a:r>
              <a:rPr lang="it-IT" dirty="0">
                <a:latin typeface="Times New Roman" panose="02020603050405020304" pitchFamily="18" charset="0"/>
                <a:cs typeface="Times New Roman" panose="02020603050405020304" pitchFamily="18" charset="0"/>
              </a:rPr>
              <a:t>, deturpa o imbratta cose mobili altrui è punito, a querela della persona offesa, con la multa fino a euro 309</a:t>
            </a:r>
          </a:p>
          <a:p>
            <a:pPr marL="0" indent="0" algn="just">
              <a:buNone/>
            </a:pPr>
            <a:r>
              <a:rPr lang="it-IT" baseline="30000" dirty="0">
                <a:latin typeface="Times New Roman" panose="02020603050405020304" pitchFamily="18" charset="0"/>
                <a:cs typeface="Times New Roman" panose="02020603050405020304" pitchFamily="18" charset="0"/>
                <a:hlinkClick r:id="rId3"/>
              </a:rPr>
              <a:t>1</a:t>
            </a:r>
            <a:r>
              <a:rPr lang="it-IT" dirty="0">
                <a:latin typeface="Times New Roman" panose="02020603050405020304" pitchFamily="18" charset="0"/>
                <a:cs typeface="Times New Roman" panose="02020603050405020304" pitchFamily="18" charset="0"/>
              </a:rPr>
              <a:t>Se il fatto è commesso su beni immobili o su mezzi di trasporto pubblici o privati si applica la pena della reclusione da uno a sei mesi o della multa da 300 a 1.000 euro. Se il fatto è commesso su teche, custodie e altre strutture adibite all'esposizione, protezione e conservazione di beni culturali esposti in musei, pinacoteche, gallerie e altri luoghi espositivi dello Stato, delle regioni, degli altri enti pubblici territoriali, nonché di ogni altro ente e istituto pubblico, si applica la pena della reclusione da uno a sei mesi o della multa da 300 a 1.000 euro. Se il fatto è commesso su beni mobili o immobili adibiti all'esercizio di funzioni pubbliche, con la finalità di ledere l'onore, il prestigio o il decoro dell'istituzione cui il bene appartiene, si applicano la reclusione da sei mesi a un anno e sei mesi e la multa da 1.000 a 3.000 euro</a:t>
            </a:r>
          </a:p>
          <a:p>
            <a:endParaRPr lang="it-IT" dirty="0"/>
          </a:p>
          <a:p>
            <a:endParaRPr lang="it-IT" dirty="0"/>
          </a:p>
          <a:p>
            <a:endParaRPr lang="it-IT" dirty="0"/>
          </a:p>
          <a:p>
            <a:endParaRPr lang="it-IT" dirty="0"/>
          </a:p>
          <a:p>
            <a:endParaRPr lang="it-IT" dirty="0"/>
          </a:p>
        </p:txBody>
      </p:sp>
    </p:spTree>
    <p:extLst>
      <p:ext uri="{BB962C8B-B14F-4D97-AF65-F5344CB8AC3E}">
        <p14:creationId xmlns:p14="http://schemas.microsoft.com/office/powerpoint/2010/main" val="2270581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595822-BB67-57C7-B3DB-300D7B3C9565}"/>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1939 :  LL. </a:t>
            </a:r>
            <a:r>
              <a:rPr lang="it-IT" sz="3200" dirty="0" err="1">
                <a:latin typeface="Times New Roman" panose="02020603050405020304" pitchFamily="18" charset="0"/>
                <a:cs typeface="Times New Roman" panose="02020603050405020304" pitchFamily="18" charset="0"/>
              </a:rPr>
              <a:t>nn</a:t>
            </a:r>
            <a:r>
              <a:rPr lang="it-IT" sz="3200" dirty="0">
                <a:latin typeface="Times New Roman" panose="02020603050405020304" pitchFamily="18" charset="0"/>
                <a:cs typeface="Times New Roman" panose="02020603050405020304" pitchFamily="18" charset="0"/>
              </a:rPr>
              <a:t>. 1089 e 1497 – Art. 9 Cost.</a:t>
            </a:r>
            <a:br>
              <a:rPr lang="it-IT" sz="3200" dirty="0">
                <a:latin typeface="Times New Roman" panose="02020603050405020304" pitchFamily="18" charset="0"/>
                <a:cs typeface="Times New Roman" panose="02020603050405020304" pitchFamily="18" charset="0"/>
              </a:rPr>
            </a:br>
            <a:r>
              <a:rPr lang="it-IT" sz="3200" dirty="0">
                <a:latin typeface="Times New Roman" panose="02020603050405020304" pitchFamily="18" charset="0"/>
                <a:cs typeface="Times New Roman" panose="02020603050405020304" pitchFamily="18" charset="0"/>
              </a:rPr>
              <a:t>TU 490 del 1999  </a:t>
            </a:r>
          </a:p>
        </p:txBody>
      </p:sp>
      <p:sp>
        <p:nvSpPr>
          <p:cNvPr id="3" name="Segnaposto contenuto 2">
            <a:extLst>
              <a:ext uri="{FF2B5EF4-FFF2-40B4-BE49-F238E27FC236}">
                <a16:creationId xmlns:a16="http://schemas.microsoft.com/office/drawing/2014/main" id="{654ED14B-3CC1-DD99-19F4-41C2EF34EE33}"/>
              </a:ext>
            </a:extLst>
          </p:cNvPr>
          <p:cNvSpPr>
            <a:spLocks noGrp="1"/>
          </p:cNvSpPr>
          <p:nvPr>
            <p:ph idx="1"/>
          </p:nvPr>
        </p:nvSpPr>
        <p:spPr/>
        <p:txBody>
          <a:bodyPr>
            <a:normAutofit fontScale="92500" lnSpcReduction="10000"/>
          </a:bodyPr>
          <a:lstStyle/>
          <a:p>
            <a:r>
              <a:rPr lang="it-IT" b="1" dirty="0">
                <a:latin typeface="Times New Roman" panose="02020603050405020304" pitchFamily="18" charset="0"/>
                <a:cs typeface="Times New Roman" panose="02020603050405020304" pitchFamily="18" charset="0"/>
              </a:rPr>
              <a:t>Legge 1 giugno 1939 n. 1089</a:t>
            </a:r>
            <a:r>
              <a:rPr lang="it-IT" dirty="0">
                <a:latin typeface="Times New Roman" panose="02020603050405020304" pitchFamily="18" charset="0"/>
                <a:cs typeface="Times New Roman" panose="02020603050405020304" pitchFamily="18" charset="0"/>
              </a:rPr>
              <a:t> (c.d. legge Bottai, dal nome del Ministro della Pubblica Istruzione dell'epoca - Santi Romano </a:t>
            </a:r>
            <a:r>
              <a:rPr lang="it-IT" b="1" dirty="0">
                <a:latin typeface="Times New Roman" panose="02020603050405020304" pitchFamily="18" charset="0"/>
                <a:cs typeface="Times New Roman" panose="02020603050405020304" pitchFamily="18" charset="0"/>
              </a:rPr>
              <a:t>) sulla tutela delle cose di interesse artistico e storico</a:t>
            </a:r>
          </a:p>
          <a:p>
            <a:pPr marL="0" indent="0">
              <a:buNone/>
            </a:pPr>
            <a:r>
              <a:rPr lang="it-IT" b="1" dirty="0">
                <a:latin typeface="Times New Roman" panose="02020603050405020304" pitchFamily="18" charset="0"/>
                <a:cs typeface="Times New Roman" panose="02020603050405020304" pitchFamily="18" charset="0"/>
              </a:rPr>
              <a:t> (Sanzioni capo VIII  artt. 58-70)</a:t>
            </a:r>
          </a:p>
          <a:p>
            <a:pPr algn="just"/>
            <a:r>
              <a:rPr lang="it-IT" b="1" dirty="0">
                <a:latin typeface="Times New Roman" panose="02020603050405020304" pitchFamily="18" charset="0"/>
                <a:cs typeface="Times New Roman" panose="02020603050405020304" pitchFamily="18" charset="0"/>
              </a:rPr>
              <a:t>Legge 29 giugno 1939 n. 1497 sulla protezione delle bellezze naturali</a:t>
            </a:r>
          </a:p>
          <a:p>
            <a:pPr algn="just"/>
            <a:r>
              <a:rPr lang="it-IT" b="1" dirty="0">
                <a:latin typeface="Times New Roman" panose="02020603050405020304" pitchFamily="18" charset="0"/>
                <a:cs typeface="Times New Roman" panose="02020603050405020304" pitchFamily="18" charset="0"/>
              </a:rPr>
              <a:t>Art. 9 Tutela il paesaggio ed il patrimonio storico e artistico della Nazione</a:t>
            </a:r>
          </a:p>
          <a:p>
            <a:pPr algn="just"/>
            <a:r>
              <a:rPr lang="it-IT" b="1" dirty="0">
                <a:latin typeface="Times New Roman" panose="02020603050405020304" pitchFamily="18" charset="0"/>
                <a:cs typeface="Times New Roman" panose="02020603050405020304" pitchFamily="18" charset="0"/>
              </a:rPr>
              <a:t>L . 20 novembre 1971 n. 1062 Norme penali sulla contraffazione o alterazione di opere d’arte (Legge Pieraccini)</a:t>
            </a:r>
          </a:p>
          <a:p>
            <a:r>
              <a:rPr lang="it-IT" b="1" dirty="0" err="1">
                <a:latin typeface="Times New Roman" panose="02020603050405020304" pitchFamily="18" charset="0"/>
                <a:cs typeface="Times New Roman" panose="02020603050405020304" pitchFamily="18" charset="0"/>
              </a:rPr>
              <a:t>D.lgs</a:t>
            </a:r>
            <a:r>
              <a:rPr lang="it-IT" b="1" dirty="0">
                <a:latin typeface="Times New Roman" panose="02020603050405020304" pitchFamily="18" charset="0"/>
                <a:cs typeface="Times New Roman" panose="02020603050405020304" pitchFamily="18" charset="0"/>
              </a:rPr>
              <a:t> 29 ottobre 1999 n. 490 T.U. della legislazione dei beni culturali e ambientali.</a:t>
            </a:r>
          </a:p>
        </p:txBody>
      </p:sp>
    </p:spTree>
    <p:extLst>
      <p:ext uri="{BB962C8B-B14F-4D97-AF65-F5344CB8AC3E}">
        <p14:creationId xmlns:p14="http://schemas.microsoft.com/office/powerpoint/2010/main" val="2971126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2B124B-FD6A-031A-F849-92102A4319D6}"/>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Codice dei </a:t>
            </a:r>
            <a:r>
              <a:rPr lang="it-IT" sz="3200" dirty="0" err="1">
                <a:latin typeface="Times New Roman" panose="02020603050405020304" pitchFamily="18" charset="0"/>
                <a:cs typeface="Times New Roman" panose="02020603050405020304" pitchFamily="18" charset="0"/>
              </a:rPr>
              <a:t>bbcc</a:t>
            </a:r>
            <a:r>
              <a:rPr lang="it-IT" sz="3200" dirty="0">
                <a:latin typeface="Times New Roman" panose="02020603050405020304" pitchFamily="18" charset="0"/>
                <a:cs typeface="Times New Roman" panose="02020603050405020304" pitchFamily="18" charset="0"/>
              </a:rPr>
              <a:t> e paesaggio. </a:t>
            </a:r>
            <a:r>
              <a:rPr lang="it-IT" sz="3200" dirty="0" err="1">
                <a:latin typeface="Times New Roman" panose="02020603050405020304" pitchFamily="18" charset="0"/>
                <a:cs typeface="Times New Roman" panose="02020603050405020304" pitchFamily="18" charset="0"/>
              </a:rPr>
              <a:t>D.lgs</a:t>
            </a:r>
            <a:r>
              <a:rPr lang="it-IT" sz="3200" dirty="0">
                <a:latin typeface="Times New Roman" panose="02020603050405020304" pitchFamily="18" charset="0"/>
                <a:cs typeface="Times New Roman" panose="02020603050405020304" pitchFamily="18" charset="0"/>
              </a:rPr>
              <a:t> n. 42 del 2024 </a:t>
            </a:r>
          </a:p>
        </p:txBody>
      </p:sp>
      <p:sp>
        <p:nvSpPr>
          <p:cNvPr id="3" name="Segnaposto contenuto 2">
            <a:extLst>
              <a:ext uri="{FF2B5EF4-FFF2-40B4-BE49-F238E27FC236}">
                <a16:creationId xmlns:a16="http://schemas.microsoft.com/office/drawing/2014/main" id="{CFC9A47E-0B43-D3CE-9431-CAC95CF81910}"/>
              </a:ext>
            </a:extLst>
          </p:cNvPr>
          <p:cNvSpPr>
            <a:spLocks noGrp="1"/>
          </p:cNvSpPr>
          <p:nvPr>
            <p:ph idx="1"/>
          </p:nvPr>
        </p:nvSpPr>
        <p:spPr/>
        <p:txBody>
          <a:bodyPr>
            <a:normAutofit/>
          </a:bodyPr>
          <a:lstStyle/>
          <a:p>
            <a:r>
              <a:rPr lang="it-IT" sz="2400" dirty="0">
                <a:latin typeface="Times New Roman" panose="02020603050405020304" pitchFamily="18" charset="0"/>
                <a:cs typeface="Times New Roman" panose="02020603050405020304" pitchFamily="18" charset="0"/>
              </a:rPr>
              <a:t>Art. 169 Opere illecite </a:t>
            </a:r>
          </a:p>
          <a:p>
            <a:r>
              <a:rPr lang="it-IT" sz="2400" dirty="0">
                <a:latin typeface="Times New Roman" panose="02020603050405020304" pitchFamily="18" charset="0"/>
                <a:cs typeface="Times New Roman" panose="02020603050405020304" pitchFamily="18" charset="0"/>
              </a:rPr>
              <a:t>Art. 170 Uso illecito </a:t>
            </a:r>
          </a:p>
          <a:p>
            <a:r>
              <a:rPr lang="it-IT" sz="2400" dirty="0">
                <a:latin typeface="Times New Roman" panose="02020603050405020304" pitchFamily="18" charset="0"/>
                <a:cs typeface="Times New Roman" panose="02020603050405020304" pitchFamily="18" charset="0"/>
              </a:rPr>
              <a:t>Art. 173 Alienazione senza autorizzazione (vendita senza autorizzazione ; omessa denuncia dell’atto di trasferimento; consegna della cosa in pendenza del termine relativo al diritto di prelazione)</a:t>
            </a:r>
          </a:p>
          <a:p>
            <a:r>
              <a:rPr lang="it-IT" sz="2400" dirty="0">
                <a:latin typeface="Times New Roman" panose="02020603050405020304" pitchFamily="18" charset="0"/>
                <a:cs typeface="Times New Roman" panose="02020603050405020304" pitchFamily="18" charset="0"/>
              </a:rPr>
              <a:t>Art. 174 Uscita o esportazione illecita di cose di interesse artistico</a:t>
            </a:r>
          </a:p>
          <a:p>
            <a:r>
              <a:rPr lang="it-IT" sz="2400" dirty="0">
                <a:latin typeface="Times New Roman" panose="02020603050405020304" pitchFamily="18" charset="0"/>
                <a:cs typeface="Times New Roman" panose="02020603050405020304" pitchFamily="18" charset="0"/>
              </a:rPr>
              <a:t>Art. 175 Violazioni in materia di ricerche archeologiche</a:t>
            </a:r>
          </a:p>
          <a:p>
            <a:r>
              <a:rPr lang="it-IT" sz="2400" dirty="0">
                <a:latin typeface="Times New Roman" panose="02020603050405020304" pitchFamily="18" charset="0"/>
                <a:cs typeface="Times New Roman" panose="02020603050405020304" pitchFamily="18" charset="0"/>
              </a:rPr>
              <a:t>Art. 176 Impossessamento illecito di beni culturali appartenenti allo Stato </a:t>
            </a:r>
          </a:p>
          <a:p>
            <a:r>
              <a:rPr lang="it-IT" sz="2400" dirty="0">
                <a:latin typeface="Times New Roman" panose="02020603050405020304" pitchFamily="18" charset="0"/>
                <a:cs typeface="Times New Roman" panose="02020603050405020304" pitchFamily="18" charset="0"/>
              </a:rPr>
              <a:t>Art. 178 Contraffazione di opere d’arte </a:t>
            </a:r>
            <a:endParaRPr lang="it-IT"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1080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551569-EC0C-7508-712C-4D8059851CBB}"/>
              </a:ext>
            </a:extLst>
          </p:cNvPr>
          <p:cNvSpPr>
            <a:spLocks noGrp="1"/>
          </p:cNvSpPr>
          <p:nvPr>
            <p:ph type="title"/>
          </p:nvPr>
        </p:nvSpPr>
        <p:spPr>
          <a:xfrm>
            <a:off x="838200" y="-3880337"/>
            <a:ext cx="10515600" cy="5571026"/>
          </a:xfrm>
        </p:spPr>
        <p:txBody>
          <a:bodyPr>
            <a:normAutofit/>
          </a:bodyPr>
          <a:lstStyle/>
          <a:p>
            <a:r>
              <a:rPr lang="it-IT" sz="3200" dirty="0"/>
              <a:t>Recepimento L. ..il Dl </a:t>
            </a:r>
            <a:r>
              <a:rPr lang="it-IT" sz="3200" dirty="0" err="1"/>
              <a:t>gs</a:t>
            </a:r>
            <a:r>
              <a:rPr lang="it-IT" sz="3200" dirty="0"/>
              <a:t> 9 marzo 2022 n. 22  </a:t>
            </a:r>
          </a:p>
        </p:txBody>
      </p:sp>
      <p:sp>
        <p:nvSpPr>
          <p:cNvPr id="3" name="Segnaposto contenuto 2">
            <a:extLst>
              <a:ext uri="{FF2B5EF4-FFF2-40B4-BE49-F238E27FC236}">
                <a16:creationId xmlns:a16="http://schemas.microsoft.com/office/drawing/2014/main" id="{19376E80-27EE-6AFA-9571-76243E216118}"/>
              </a:ext>
            </a:extLst>
          </p:cNvPr>
          <p:cNvSpPr>
            <a:spLocks noGrp="1"/>
          </p:cNvSpPr>
          <p:nvPr>
            <p:ph idx="1"/>
          </p:nvPr>
        </p:nvSpPr>
        <p:spPr>
          <a:xfrm>
            <a:off x="744415" y="1497379"/>
            <a:ext cx="10515600" cy="4351338"/>
          </a:xfrm>
        </p:spPr>
        <p:txBody>
          <a:bodyPr>
            <a:noAutofit/>
          </a:bodyPr>
          <a:lstStyle/>
          <a:p>
            <a:pPr algn="just"/>
            <a:r>
              <a:rPr lang="it-IT" b="1" dirty="0">
                <a:latin typeface="Times New Roman" panose="02020603050405020304" pitchFamily="18" charset="0"/>
                <a:cs typeface="Times New Roman" panose="02020603050405020304" pitchFamily="18" charset="0"/>
              </a:rPr>
              <a:t>LEGGE 21 gennaio 2022, n. 6 </a:t>
            </a:r>
            <a:r>
              <a:rPr lang="it-IT" dirty="0">
                <a:latin typeface="Times New Roman" panose="02020603050405020304" pitchFamily="18" charset="0"/>
                <a:cs typeface="Times New Roman" panose="02020603050405020304" pitchFamily="18" charset="0"/>
              </a:rPr>
              <a:t>Ratifica ed esecuzione della Convenzione del Consiglio d'Europa sulle infrazioni relative ai beni culturali, fatta a Nicosia il 19 maggio 2017. (22G00009) </a:t>
            </a:r>
            <a:r>
              <a:rPr lang="it-IT" dirty="0">
                <a:latin typeface="Times New Roman" panose="02020603050405020304" pitchFamily="18" charset="0"/>
                <a:cs typeface="Times New Roman" panose="02020603050405020304" pitchFamily="18" charset="0"/>
                <a:hlinkClick r:id="rId2"/>
              </a:rPr>
              <a:t>(GU Serie Generale n.31 del 07-02-2022)</a:t>
            </a:r>
            <a:r>
              <a:rPr lang="it-IT" dirty="0">
                <a:latin typeface="Times New Roman" panose="02020603050405020304" pitchFamily="18" charset="0"/>
                <a:cs typeface="Times New Roman" panose="02020603050405020304" pitchFamily="18" charset="0"/>
              </a:rPr>
              <a:t> –</a:t>
            </a:r>
          </a:p>
          <a:p>
            <a:pPr algn="just"/>
            <a:r>
              <a:rPr lang="it-IT" kern="100" dirty="0">
                <a:latin typeface="Times New Roman" panose="02020603050405020304" pitchFamily="18" charset="0"/>
                <a:ea typeface="Aptos" panose="020B0004020202020204" pitchFamily="34" charset="0"/>
                <a:cs typeface="Times New Roman" panose="02020603050405020304" pitchFamily="18" charset="0"/>
              </a:rPr>
              <a:t>La </a:t>
            </a:r>
            <a:r>
              <a:rPr lang="it-IT" kern="100" dirty="0" err="1">
                <a:latin typeface="Times New Roman" panose="02020603050405020304" pitchFamily="18" charset="0"/>
                <a:ea typeface="Aptos" panose="020B0004020202020204" pitchFamily="34" charset="0"/>
                <a:cs typeface="Times New Roman" panose="02020603050405020304" pitchFamily="18" charset="0"/>
              </a:rPr>
              <a:t>Conv</a:t>
            </a:r>
            <a:r>
              <a:rPr lang="it-IT" kern="100" dirty="0">
                <a:latin typeface="Times New Roman" panose="02020603050405020304" pitchFamily="18" charset="0"/>
                <a:ea typeface="Aptos" panose="020B0004020202020204" pitchFamily="34" charset="0"/>
                <a:cs typeface="Times New Roman" panose="02020603050405020304" pitchFamily="18" charset="0"/>
              </a:rPr>
              <a:t> di Nicosia è “figlia” dell'omonima convenzione di Delfi del 1985 - mai attuata perché non sottoscritta da un numero sufficiente di Stati - e delle risoluzioni del Consiglio di sicurezza delle Nazioni Unite (</a:t>
            </a:r>
            <a:r>
              <a:rPr lang="it-IT" b="1" kern="100" dirty="0">
                <a:latin typeface="Times New Roman" panose="02020603050405020304" pitchFamily="18" charset="0"/>
                <a:ea typeface="Aptos" panose="020B0004020202020204" pitchFamily="34" charset="0"/>
                <a:cs typeface="Times New Roman" panose="02020603050405020304" pitchFamily="18" charset="0"/>
              </a:rPr>
              <a:t>tra le quali ricordiamo la n. 2199 del 2015 e la n. 2347 del 2017</a:t>
            </a:r>
            <a:r>
              <a:rPr lang="it-IT" kern="100" dirty="0">
                <a:latin typeface="Times New Roman" panose="02020603050405020304" pitchFamily="18" charset="0"/>
                <a:ea typeface="Aptos" panose="020B0004020202020204" pitchFamily="34" charset="0"/>
                <a:cs typeface="Times New Roman" panose="02020603050405020304" pitchFamily="18" charset="0"/>
              </a:rPr>
              <a:t>) </a:t>
            </a:r>
            <a:r>
              <a:rPr lang="it-IT" b="1" kern="100" dirty="0">
                <a:latin typeface="Times New Roman" panose="02020603050405020304" pitchFamily="18" charset="0"/>
                <a:ea typeface="Aptos" panose="020B0004020202020204" pitchFamily="34" charset="0"/>
                <a:cs typeface="Times New Roman" panose="02020603050405020304" pitchFamily="18" charset="0"/>
              </a:rPr>
              <a:t>che hanno condannato il traffico illecito di opere d'arte specialmente quando collegato al finanziamento del terrorismo.</a:t>
            </a:r>
          </a:p>
          <a:p>
            <a:pPr algn="just"/>
            <a:endParaRPr lang="it-IT" b="1" kern="100" dirty="0">
              <a:latin typeface="Times New Roman" panose="02020603050405020304" pitchFamily="18" charset="0"/>
              <a:ea typeface="Aptos" panose="020B0004020202020204" pitchFamily="34" charset="0"/>
              <a:cs typeface="Times New Roman" panose="02020603050405020304" pitchFamily="18" charset="0"/>
            </a:endParaRPr>
          </a:p>
          <a:p>
            <a:pPr algn="just"/>
            <a:endParaRPr lang="it-IT" dirty="0"/>
          </a:p>
          <a:p>
            <a:pPr algn="just"/>
            <a:endParaRPr lang="it-IT" sz="2400" dirty="0"/>
          </a:p>
        </p:txBody>
      </p:sp>
    </p:spTree>
    <p:extLst>
      <p:ext uri="{BB962C8B-B14F-4D97-AF65-F5344CB8AC3E}">
        <p14:creationId xmlns:p14="http://schemas.microsoft.com/office/powerpoint/2010/main" val="1374577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AB8889-5F1B-CD78-19EE-E74388509F44}"/>
              </a:ext>
            </a:extLst>
          </p:cNvPr>
          <p:cNvSpPr>
            <a:spLocks noGrp="1"/>
          </p:cNvSpPr>
          <p:nvPr>
            <p:ph type="title"/>
          </p:nvPr>
        </p:nvSpPr>
        <p:spPr/>
        <p:txBody>
          <a:bodyPr>
            <a:noAutofit/>
          </a:bodyPr>
          <a:lstStyle/>
          <a:p>
            <a:r>
              <a:rPr lang="it-IT" sz="3200" dirty="0">
                <a:latin typeface="Times New Roman" panose="02020603050405020304" pitchFamily="18" charset="0"/>
                <a:cs typeface="Times New Roman" panose="02020603050405020304" pitchFamily="18" charset="0"/>
              </a:rPr>
              <a:t>Quali tipologie di beni culturali sono protette in virtù della Convenzione di Nicosia</a:t>
            </a:r>
            <a:br>
              <a:rPr lang="it-IT" sz="3200" dirty="0">
                <a:latin typeface="Times New Roman" panose="02020603050405020304" pitchFamily="18" charset="0"/>
                <a:cs typeface="Times New Roman" panose="02020603050405020304" pitchFamily="18" charset="0"/>
              </a:rPr>
            </a:br>
            <a:endParaRPr lang="it-IT" sz="320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FBE08D87-38D4-8527-6EFA-F6656F44EE7A}"/>
              </a:ext>
            </a:extLst>
          </p:cNvPr>
          <p:cNvSpPr>
            <a:spLocks noGrp="1"/>
          </p:cNvSpPr>
          <p:nvPr>
            <p:ph idx="1"/>
          </p:nvPr>
        </p:nvSpPr>
        <p:spPr/>
        <p:txBody>
          <a:bodyPr>
            <a:normAutofit/>
          </a:bodyPr>
          <a:lstStyle/>
          <a:p>
            <a:pPr marL="0" indent="0" algn="just">
              <a:buNone/>
            </a:pPr>
            <a:r>
              <a:rPr lang="it-IT" dirty="0">
                <a:latin typeface="Times New Roman" panose="02020603050405020304" pitchFamily="18" charset="0"/>
                <a:cs typeface="Times New Roman" panose="02020603050405020304" pitchFamily="18" charset="0"/>
              </a:rPr>
              <a:t>Lo scopo della Convenzione è prevenire e combattere i reati relativi ai beni culturali tangibili, mobili o immobili, che rientrano nella definizione di beni culturali della Convenzione di Nicosia. </a:t>
            </a:r>
          </a:p>
          <a:p>
            <a:pPr marL="0" indent="0" algn="just">
              <a:buNone/>
            </a:pPr>
            <a:r>
              <a:rPr lang="it-IT" dirty="0">
                <a:latin typeface="Times New Roman" panose="02020603050405020304" pitchFamily="18" charset="0"/>
                <a:cs typeface="Times New Roman" panose="02020603050405020304" pitchFamily="18" charset="0"/>
              </a:rPr>
              <a:t>► Si considerano beni culturali mobili tutti gli oggetti presenti sulla terraferma o sott’acqua o rimossi da tali ambienti, che, per motivi religiosi o laici, siano classificati, definiti o specificamente designati da qualsiasi Parte della Convenzione di Nicosia o da qualsiasi Parte della Convenzione del 1970 come importanti per l’archeologia, la preistoria, l’etnologia, la storia, la letteratura, l’arte o la scienza e che appartengano a determinate categorie2 . </a:t>
            </a:r>
          </a:p>
        </p:txBody>
      </p:sp>
    </p:spTree>
    <p:extLst>
      <p:ext uri="{BB962C8B-B14F-4D97-AF65-F5344CB8AC3E}">
        <p14:creationId xmlns:p14="http://schemas.microsoft.com/office/powerpoint/2010/main" val="1083781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946B3E-B9B2-2AD9-F2BB-56148E36836E}"/>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 Quali reati possono essere contrastati con la Convenzione di Nicosia – Reati primari  - Mercato</a:t>
            </a:r>
          </a:p>
        </p:txBody>
      </p:sp>
      <p:sp>
        <p:nvSpPr>
          <p:cNvPr id="3" name="Segnaposto contenuto 2">
            <a:extLst>
              <a:ext uri="{FF2B5EF4-FFF2-40B4-BE49-F238E27FC236}">
                <a16:creationId xmlns:a16="http://schemas.microsoft.com/office/drawing/2014/main" id="{82A041EF-574F-C781-7231-681B298CFAD5}"/>
              </a:ext>
            </a:extLst>
          </p:cNvPr>
          <p:cNvSpPr>
            <a:spLocks noGrp="1"/>
          </p:cNvSpPr>
          <p:nvPr>
            <p:ph idx="1"/>
          </p:nvPr>
        </p:nvSpPr>
        <p:spPr/>
        <p:txBody>
          <a:bodyPr>
            <a:normAutofit fontScale="55000" lnSpcReduction="20000"/>
          </a:bodyPr>
          <a:lstStyle/>
          <a:p>
            <a:pPr algn="just"/>
            <a:r>
              <a:rPr lang="it-IT" dirty="0">
                <a:latin typeface="Times New Roman" panose="02020603050405020304" pitchFamily="18" charset="0"/>
                <a:cs typeface="Times New Roman" panose="02020603050405020304" pitchFamily="18" charset="0"/>
              </a:rPr>
              <a:t>La Convenzione di Nicosia pone al centro tre atti criminali, ovvero </a:t>
            </a:r>
            <a:r>
              <a:rPr lang="it-IT" b="1" u="sng" dirty="0">
                <a:latin typeface="Times New Roman" panose="02020603050405020304" pitchFamily="18" charset="0"/>
                <a:cs typeface="Times New Roman" panose="02020603050405020304" pitchFamily="18" charset="0"/>
              </a:rPr>
              <a:t>la distruzione, il danneggiamento e il traffico illecito</a:t>
            </a:r>
            <a:r>
              <a:rPr lang="it-IT" dirty="0">
                <a:latin typeface="Times New Roman" panose="02020603050405020304" pitchFamily="18" charset="0"/>
                <a:cs typeface="Times New Roman" panose="02020603050405020304" pitchFamily="18" charset="0"/>
              </a:rPr>
              <a:t>, </a:t>
            </a:r>
          </a:p>
          <a:p>
            <a:pPr marL="0" indent="0" algn="just">
              <a:buNone/>
            </a:pPr>
            <a:r>
              <a:rPr lang="it-IT" dirty="0">
                <a:latin typeface="Times New Roman" panose="02020603050405020304" pitchFamily="18" charset="0"/>
                <a:cs typeface="Times New Roman" panose="02020603050405020304" pitchFamily="18" charset="0"/>
              </a:rPr>
              <a:t>I primi due, che sono della massima gravità data la loro natura irreversibile, sono privi di una base giuridica internazionale. A tale riguardo, la Convenzione tiene conto del fatto che i reati contro i beni culturali non si limitano al traffico illecito e avvengono in una successione di fasi strettamente legate tra loro. </a:t>
            </a:r>
          </a:p>
          <a:p>
            <a:pPr marL="0" indent="0" algn="just">
              <a:buNone/>
            </a:pP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La distruzione e il furto, compresi il saccheggio e gli scavi e la rimozione illeciti, possono essere considerati “</a:t>
            </a:r>
            <a:r>
              <a:rPr lang="it-IT" b="1" u="sng" dirty="0">
                <a:latin typeface="Times New Roman" panose="02020603050405020304" pitchFamily="18" charset="0"/>
                <a:cs typeface="Times New Roman" panose="02020603050405020304" pitchFamily="18" charset="0"/>
              </a:rPr>
              <a:t>reati primari</a:t>
            </a:r>
            <a:r>
              <a:rPr lang="it-IT" u="sng"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ovvero commessi prima che i beni raggiungano </a:t>
            </a:r>
            <a:r>
              <a:rPr lang="it-IT" b="1" dirty="0">
                <a:latin typeface="Times New Roman" panose="02020603050405020304" pitchFamily="18" charset="0"/>
                <a:cs typeface="Times New Roman" panose="02020603050405020304" pitchFamily="18" charset="0"/>
              </a:rPr>
              <a:t>il mercato, </a:t>
            </a:r>
            <a:r>
              <a:rPr lang="it-IT" dirty="0">
                <a:latin typeface="Times New Roman" panose="02020603050405020304" pitchFamily="18" charset="0"/>
                <a:cs typeface="Times New Roman" panose="02020603050405020304" pitchFamily="18" charset="0"/>
              </a:rPr>
              <a:t>ammesso che lo raggiungano. </a:t>
            </a:r>
          </a:p>
          <a:p>
            <a:pPr marL="0" indent="0" algn="just">
              <a:buNone/>
            </a:pPr>
            <a:r>
              <a:rPr lang="it-IT" dirty="0">
                <a:latin typeface="Times New Roman" panose="02020603050405020304" pitchFamily="18" charset="0"/>
                <a:cs typeface="Times New Roman" panose="02020603050405020304" pitchFamily="18" charset="0"/>
              </a:rPr>
              <a:t>Numerosi oggetti ottenuti mediante tali mezzi potrebbero rimanere nel territorio nazionale per anni prima di essere immessi sul mercato internazionale o potrebbero perfino non accedervi mai, poiché commerciati all’interno dei confini del loro paese di provenienza o abbandonati in quanto giudicati non di valore. </a:t>
            </a:r>
          </a:p>
          <a:p>
            <a:pPr marL="0" indent="0" algn="just">
              <a:buNone/>
            </a:pP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Il danneggiamento dei beni avviene per diversi motivi, legati in particolar modo al vandalismo basato su ideologie o motivazioni politiche.</a:t>
            </a:r>
            <a:r>
              <a:rPr lang="it-IT" dirty="0">
                <a:latin typeface="Times New Roman" panose="02020603050405020304" pitchFamily="18" charset="0"/>
                <a:cs typeface="Times New Roman" panose="02020603050405020304" pitchFamily="18" charset="0"/>
              </a:rPr>
              <a:t> Esistono inoltre danni collaterali che si producono quando viene commesso un altro reato come conseguenza di azioni fisiche sui beni culturali, ad esempio lo smembramento o la rimozione di parti. </a:t>
            </a:r>
          </a:p>
          <a:p>
            <a:pPr marL="0" indent="0" algn="just">
              <a:buNone/>
            </a:pP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Il traffico illecito, che si configura come seconda fase, avviene nel momento in cui i beni entrano a far parte del cosiddetto “mercato dell’arte” principalmente per i vantaggi economici che ne derivano</a:t>
            </a:r>
            <a:r>
              <a:rPr lang="it-IT" dirty="0">
                <a:latin typeface="Times New Roman" panose="02020603050405020304" pitchFamily="18" charset="0"/>
                <a:cs typeface="Times New Roman" panose="02020603050405020304" pitchFamily="18" charset="0"/>
              </a:rPr>
              <a:t>. La questione del traffico illecito internazionale dei beni culturali, a differenza del danneggiamento e della distruzione, è trattata da molto tempo nella Convenzione dell’UNESCO del 1970 e nella Convenzione dell’UNIDROIT del 1995, come anche in direttive e regolamenti dell’UE3 . . Nello specifico: Convenzione del 1970 dell’UNESCO concernente le misure da adottare per interdire e impedire l’illecita importazione, esportazione e trasferimento di proprietà dei beni culturali Convenzione dell’UNIDROIT del 1995 </a:t>
            </a:r>
            <a:r>
              <a:rPr lang="it-IT" b="1" dirty="0">
                <a:latin typeface="Times New Roman" panose="02020603050405020304" pitchFamily="18" charset="0"/>
                <a:cs typeface="Times New Roman" panose="02020603050405020304" pitchFamily="18" charset="0"/>
              </a:rPr>
              <a:t>sui beni culturali rubati o illecitamente esportati Direttiva 2014/60 dell’UE del 15 maggio 2014 relativa alla restituzione dei beni culturali usciti illecitamente dal territorio di uno Stato membro Regolamento (CE) n. 116/2009 del Consiglio, del 18 dicembre 2008, relativo all’esportazione dei beni culturali Regolamento (UE) 2019/880 del Parlamento europeo e del Consiglio, del 17 aprile 2019, relativo all’introduzione e all’importazione di beni culturali</a:t>
            </a:r>
          </a:p>
        </p:txBody>
      </p:sp>
    </p:spTree>
    <p:extLst>
      <p:ext uri="{BB962C8B-B14F-4D97-AF65-F5344CB8AC3E}">
        <p14:creationId xmlns:p14="http://schemas.microsoft.com/office/powerpoint/2010/main" val="2851842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073F79-5468-878B-D841-A1BF65D674D0}"/>
              </a:ext>
            </a:extLst>
          </p:cNvPr>
          <p:cNvSpPr>
            <a:spLocks noGrp="1"/>
          </p:cNvSpPr>
          <p:nvPr>
            <p:ph type="title"/>
          </p:nvPr>
        </p:nvSpPr>
        <p:spPr/>
        <p:txBody>
          <a:bodyPr>
            <a:normAutofit/>
          </a:bodyPr>
          <a:lstStyle/>
          <a:p>
            <a:r>
              <a:rPr lang="it-IT" sz="3200" dirty="0">
                <a:latin typeface="Times New Roman" panose="02020603050405020304" pitchFamily="18" charset="0"/>
                <a:cs typeface="Times New Roman" panose="02020603050405020304" pitchFamily="18" charset="0"/>
              </a:rPr>
              <a:t>7 paesi hanno ratificato la Convenzione d Nicosia</a:t>
            </a:r>
          </a:p>
        </p:txBody>
      </p:sp>
      <p:sp>
        <p:nvSpPr>
          <p:cNvPr id="3" name="Segnaposto contenuto 2">
            <a:extLst>
              <a:ext uri="{FF2B5EF4-FFF2-40B4-BE49-F238E27FC236}">
                <a16:creationId xmlns:a16="http://schemas.microsoft.com/office/drawing/2014/main" id="{2FDAF3E4-26C7-0885-13E9-013DA06AB59D}"/>
              </a:ext>
            </a:extLst>
          </p:cNvPr>
          <p:cNvSpPr>
            <a:spLocks noGrp="1"/>
          </p:cNvSpPr>
          <p:nvPr>
            <p:ph idx="1"/>
          </p:nvPr>
        </p:nvSpPr>
        <p:spPr/>
        <p:txBody>
          <a:bodyPr>
            <a:normAutofit lnSpcReduction="10000"/>
          </a:bodyPr>
          <a:lstStyle/>
          <a:p>
            <a:r>
              <a:rPr lang="it-IT" sz="3000" b="1" dirty="0">
                <a:latin typeface="Times New Roman" panose="02020603050405020304" pitchFamily="18" charset="0"/>
                <a:cs typeface="Times New Roman" panose="02020603050405020304" pitchFamily="18" charset="0"/>
              </a:rPr>
              <a:t>Albania , ratificata il 14/02/2025 entrata in vigore il 01/06/2025</a:t>
            </a:r>
          </a:p>
          <a:p>
            <a:r>
              <a:rPr lang="it-IT" sz="3000" dirty="0">
                <a:latin typeface="Times New Roman" panose="02020603050405020304" pitchFamily="18" charset="0"/>
                <a:cs typeface="Times New Roman" panose="02020603050405020304" pitchFamily="18" charset="0"/>
              </a:rPr>
              <a:t>Cipro , ratificata il 07/12/2017 entrata in vigore il 01/04/2022</a:t>
            </a:r>
          </a:p>
          <a:p>
            <a:r>
              <a:rPr lang="it-IT" sz="3000" dirty="0">
                <a:latin typeface="Times New Roman" panose="02020603050405020304" pitchFamily="18" charset="0"/>
                <a:cs typeface="Times New Roman" panose="02020603050405020304" pitchFamily="18" charset="0"/>
              </a:rPr>
              <a:t>Grecia, ratifica il 02/03/2021 entrata in vigore il 01/04/2022</a:t>
            </a:r>
          </a:p>
          <a:p>
            <a:r>
              <a:rPr lang="it-IT" sz="3000" dirty="0">
                <a:latin typeface="Times New Roman" panose="02020603050405020304" pitchFamily="18" charset="0"/>
                <a:cs typeface="Times New Roman" panose="02020603050405020304" pitchFamily="18" charset="0"/>
              </a:rPr>
              <a:t>Ungheria, ratifica il 02/12/2021 entrata in vigore il 01/04/2022</a:t>
            </a:r>
          </a:p>
          <a:p>
            <a:r>
              <a:rPr lang="it-IT" sz="3000" dirty="0">
                <a:latin typeface="Times New Roman" panose="02020603050405020304" pitchFamily="18" charset="0"/>
                <a:cs typeface="Times New Roman" panose="02020603050405020304" pitchFamily="18" charset="0"/>
              </a:rPr>
              <a:t>Lettonia, ratifica il 30/04/2021 entrata in vigore  il 01/04/2022</a:t>
            </a:r>
          </a:p>
          <a:p>
            <a:r>
              <a:rPr lang="it-IT" sz="3000" dirty="0">
                <a:latin typeface="Times New Roman" panose="02020603050405020304" pitchFamily="18" charset="0"/>
                <a:cs typeface="Times New Roman" panose="02020603050405020304" pitchFamily="18" charset="0"/>
              </a:rPr>
              <a:t>Messico, ratifica il 06/08/2018 entrata in vigore il 01/04/2022 </a:t>
            </a:r>
          </a:p>
          <a:p>
            <a:r>
              <a:rPr lang="it-IT" sz="3000" b="1" dirty="0">
                <a:latin typeface="Times New Roman" panose="02020603050405020304" pitchFamily="18" charset="0"/>
                <a:cs typeface="Times New Roman" panose="02020603050405020304" pitchFamily="18" charset="0"/>
              </a:rPr>
              <a:t>Italia, ratifica il 21 gennaio 2022 entrata in vigore il 01/04/2022 </a:t>
            </a:r>
            <a:endParaRPr lang="it-IT" sz="3000" dirty="0">
              <a:latin typeface="Times New Roman" panose="02020603050405020304" pitchFamily="18" charset="0"/>
              <a:cs typeface="Times New Roman" panose="02020603050405020304" pitchFamily="18" charset="0"/>
            </a:endParaRPr>
          </a:p>
          <a:p>
            <a:endParaRPr lang="it-IT" sz="3200" dirty="0"/>
          </a:p>
          <a:p>
            <a:endParaRPr lang="it-IT" sz="3200" dirty="0"/>
          </a:p>
          <a:p>
            <a:endParaRPr lang="it-IT" dirty="0"/>
          </a:p>
          <a:p>
            <a:endParaRPr lang="it-IT" dirty="0"/>
          </a:p>
        </p:txBody>
      </p:sp>
    </p:spTree>
    <p:extLst>
      <p:ext uri="{BB962C8B-B14F-4D97-AF65-F5344CB8AC3E}">
        <p14:creationId xmlns:p14="http://schemas.microsoft.com/office/powerpoint/2010/main" val="3010234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EA0A3B-465A-B757-6A2F-EFDCA722924F}"/>
              </a:ext>
            </a:extLst>
          </p:cNvPr>
          <p:cNvSpPr>
            <a:spLocks noGrp="1"/>
          </p:cNvSpPr>
          <p:nvPr>
            <p:ph type="title"/>
          </p:nvPr>
        </p:nvSpPr>
        <p:spPr/>
        <p:txBody>
          <a:bodyPr>
            <a:normAutofit/>
          </a:bodyPr>
          <a:lstStyle/>
          <a:p>
            <a:r>
              <a:rPr lang="it-IT" sz="3200" dirty="0"/>
              <a:t>La legge 9 marzo 2022 n. 22 – Titolo </a:t>
            </a:r>
            <a:r>
              <a:rPr lang="it-IT" sz="3200" dirty="0" err="1"/>
              <a:t>VIII</a:t>
            </a:r>
            <a:r>
              <a:rPr lang="it-IT" sz="3200" i="1" dirty="0" err="1"/>
              <a:t>bis</a:t>
            </a:r>
            <a:r>
              <a:rPr lang="it-IT" sz="3200" dirty="0"/>
              <a:t> </a:t>
            </a:r>
          </a:p>
        </p:txBody>
      </p:sp>
      <p:sp>
        <p:nvSpPr>
          <p:cNvPr id="3" name="Segnaposto contenuto 2">
            <a:extLst>
              <a:ext uri="{FF2B5EF4-FFF2-40B4-BE49-F238E27FC236}">
                <a16:creationId xmlns:a16="http://schemas.microsoft.com/office/drawing/2014/main" id="{188D2833-5EDC-07AE-3E28-3424A01E9DF6}"/>
              </a:ext>
            </a:extLst>
          </p:cNvPr>
          <p:cNvSpPr>
            <a:spLocks noGrp="1"/>
          </p:cNvSpPr>
          <p:nvPr>
            <p:ph idx="1"/>
          </p:nvPr>
        </p:nvSpPr>
        <p:spPr/>
        <p:txBody>
          <a:bodyPr>
            <a:normAutofit fontScale="25000" lnSpcReduction="20000"/>
          </a:bodyPr>
          <a:lstStyle/>
          <a:p>
            <a:endParaRPr lang="it-IT" dirty="0"/>
          </a:p>
          <a:p>
            <a:pPr marL="0" indent="0">
              <a:buNone/>
            </a:pPr>
            <a:r>
              <a:rPr lang="it-IT" sz="8000" dirty="0">
                <a:latin typeface="Times New Roman" panose="02020603050405020304" pitchFamily="18" charset="0"/>
                <a:cs typeface="Times New Roman" panose="02020603050405020304" pitchFamily="18" charset="0"/>
              </a:rPr>
              <a:t> Dal 2012/,015 e 2016 nei vari progetti di riforma del codice si prevede un titolo sul patrimonio culturale’</a:t>
            </a:r>
          </a:p>
          <a:p>
            <a:pPr marL="0" indent="0">
              <a:buNone/>
            </a:pPr>
            <a:r>
              <a:rPr lang="it-IT" sz="8000" dirty="0">
                <a:latin typeface="Times New Roman" panose="02020603050405020304" pitchFamily="18" charset="0"/>
                <a:cs typeface="Times New Roman" panose="02020603050405020304" pitchFamily="18" charset="0"/>
              </a:rPr>
              <a:t>2017 Governo Renzi, con Franceschini (Min BB e Attività Culturali) ed Orlando (Min. </a:t>
            </a:r>
            <a:r>
              <a:rPr lang="it-IT" sz="8000" dirty="0" err="1">
                <a:latin typeface="Times New Roman" panose="02020603050405020304" pitchFamily="18" charset="0"/>
                <a:cs typeface="Times New Roman" panose="02020603050405020304" pitchFamily="18" charset="0"/>
              </a:rPr>
              <a:t>Giust</a:t>
            </a:r>
            <a:r>
              <a:rPr lang="it-IT" sz="8000" dirty="0">
                <a:latin typeface="Times New Roman" panose="02020603050405020304" pitchFamily="18" charset="0"/>
                <a:cs typeface="Times New Roman" panose="02020603050405020304" pitchFamily="18" charset="0"/>
              </a:rPr>
              <a:t>. ) fu elaborato un  disegno di legge che modificava il codice penale</a:t>
            </a:r>
          </a:p>
          <a:p>
            <a:pPr marL="0" indent="0">
              <a:buNone/>
            </a:pPr>
            <a:r>
              <a:rPr lang="it-IT" sz="8000" dirty="0">
                <a:latin typeface="Times New Roman" panose="02020603050405020304" pitchFamily="18" charset="0"/>
                <a:cs typeface="Times New Roman" panose="02020603050405020304" pitchFamily="18" charset="0"/>
              </a:rPr>
              <a:t>Questione che </a:t>
            </a:r>
            <a:r>
              <a:rPr lang="it-IT" sz="8000" dirty="0" err="1">
                <a:latin typeface="Times New Roman" panose="02020603050405020304" pitchFamily="18" charset="0"/>
                <a:cs typeface="Times New Roman" panose="02020603050405020304" pitchFamily="18" charset="0"/>
              </a:rPr>
              <a:t>blocco’</a:t>
            </a:r>
            <a:r>
              <a:rPr lang="it-IT" sz="8000" dirty="0">
                <a:latin typeface="Times New Roman" panose="02020603050405020304" pitchFamily="18" charset="0"/>
                <a:cs typeface="Times New Roman" panose="02020603050405020304" pitchFamily="18" charset="0"/>
              </a:rPr>
              <a:t> e rallentò i lavori fu il reato proposto d’ Illecita detenzione (monstrum dell’effetto retroattivo), al Senato cadde il disegno di legge.  </a:t>
            </a:r>
          </a:p>
          <a:p>
            <a:pPr marL="0" indent="0">
              <a:buNone/>
            </a:pPr>
            <a:r>
              <a:rPr lang="it-IT" sz="8000" dirty="0">
                <a:latin typeface="Times New Roman" panose="02020603050405020304" pitchFamily="18" charset="0"/>
                <a:cs typeface="Times New Roman" panose="02020603050405020304" pitchFamily="18" charset="0"/>
              </a:rPr>
              <a:t>Cambia legislatura e l’opposizione  (segnatamente Franceschini e Orlando) presentano il disegno approvato alla Camera.</a:t>
            </a:r>
          </a:p>
          <a:p>
            <a:pPr marL="0" indent="0">
              <a:buNone/>
            </a:pPr>
            <a:r>
              <a:rPr lang="it-IT" sz="8000" dirty="0">
                <a:latin typeface="Times New Roman" panose="02020603050405020304" pitchFamily="18" charset="0"/>
                <a:cs typeface="Times New Roman" panose="02020603050405020304" pitchFamily="18" charset="0"/>
              </a:rPr>
              <a:t>Sul piano internazionale al Consiglio di Europa si lavora alla redazione della Convenzione di Nicosia</a:t>
            </a:r>
          </a:p>
          <a:p>
            <a:pPr marL="0" indent="0">
              <a:buNone/>
            </a:pPr>
            <a:r>
              <a:rPr lang="it-IT" sz="8000" dirty="0">
                <a:latin typeface="Times New Roman" panose="02020603050405020304" pitchFamily="18" charset="0"/>
                <a:cs typeface="Times New Roman" panose="02020603050405020304" pitchFamily="18" charset="0"/>
              </a:rPr>
              <a:t>Il disegno di legge (Franceschini /Orlando) -  il recepimento della Convenzione di Nicosia </a:t>
            </a:r>
          </a:p>
          <a:p>
            <a:pPr marL="0" indent="0">
              <a:buNone/>
            </a:pPr>
            <a:r>
              <a:rPr lang="it-IT" sz="8000" dirty="0">
                <a:latin typeface="Times New Roman" panose="02020603050405020304" pitchFamily="18" charset="0"/>
                <a:cs typeface="Times New Roman" panose="02020603050405020304" pitchFamily="18" charset="0"/>
              </a:rPr>
              <a:t>Con Draghi e Cartabia  si approva il disegno di legge e ratifica la Convenzione di Nicosia</a:t>
            </a:r>
          </a:p>
          <a:p>
            <a:pPr marL="0" indent="0">
              <a:buNone/>
            </a:pPr>
            <a:r>
              <a:rPr lang="it-IT" sz="8000" dirty="0">
                <a:latin typeface="Times New Roman" panose="02020603050405020304" pitchFamily="18" charset="0"/>
                <a:cs typeface="Times New Roman" panose="02020603050405020304" pitchFamily="18" charset="0"/>
              </a:rPr>
              <a:t>G20 Cultura (creazione di un gruppo permanente) </a:t>
            </a:r>
          </a:p>
          <a:p>
            <a:pPr marL="0" indent="0">
              <a:buNone/>
            </a:pPr>
            <a:r>
              <a:rPr lang="it-IT" sz="8000" dirty="0">
                <a:latin typeface="Times New Roman" panose="02020603050405020304" pitchFamily="18" charset="0"/>
                <a:cs typeface="Times New Roman" panose="02020603050405020304" pitchFamily="18" charset="0"/>
              </a:rPr>
              <a:t> </a:t>
            </a:r>
          </a:p>
          <a:p>
            <a:pPr marL="0" indent="0">
              <a:buNone/>
            </a:pPr>
            <a:endParaRPr lang="it-IT" sz="8000" dirty="0">
              <a:latin typeface="Times New Roman" panose="02020603050405020304" pitchFamily="18" charset="0"/>
              <a:cs typeface="Times New Roman" panose="02020603050405020304" pitchFamily="18" charset="0"/>
            </a:endParaRPr>
          </a:p>
          <a:p>
            <a:endParaRPr lang="it-IT" dirty="0"/>
          </a:p>
          <a:p>
            <a:endParaRPr lang="it-IT" dirty="0"/>
          </a:p>
        </p:txBody>
      </p:sp>
    </p:spTree>
    <p:extLst>
      <p:ext uri="{BB962C8B-B14F-4D97-AF65-F5344CB8AC3E}">
        <p14:creationId xmlns:p14="http://schemas.microsoft.com/office/powerpoint/2010/main" val="90829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9E4D56-6372-A090-FFA1-D6641361F193}"/>
              </a:ext>
            </a:extLst>
          </p:cNvPr>
          <p:cNvSpPr>
            <a:spLocks noGrp="1"/>
          </p:cNvSpPr>
          <p:nvPr>
            <p:ph type="title"/>
          </p:nvPr>
        </p:nvSpPr>
        <p:spPr/>
        <p:txBody>
          <a:bodyPr>
            <a:normAutofit/>
          </a:bodyPr>
          <a:lstStyle/>
          <a:p>
            <a:r>
              <a:rPr lang="it-IT" sz="3200" dirty="0" err="1">
                <a:latin typeface="Times New Roman" panose="02020603050405020304" pitchFamily="18" charset="0"/>
                <a:cs typeface="Times New Roman" panose="02020603050405020304" pitchFamily="18" charset="0"/>
              </a:rPr>
              <a:t>Conv</a:t>
            </a:r>
            <a:r>
              <a:rPr lang="it-IT" sz="3200" dirty="0">
                <a:latin typeface="Times New Roman" panose="02020603050405020304" pitchFamily="18" charset="0"/>
                <a:cs typeface="Times New Roman" panose="02020603050405020304" pitchFamily="18" charset="0"/>
              </a:rPr>
              <a:t>. Nicosia / Titolo VIII </a:t>
            </a:r>
            <a:r>
              <a:rPr lang="it-IT" sz="3200" i="1" dirty="0">
                <a:latin typeface="Times New Roman" panose="02020603050405020304" pitchFamily="18" charset="0"/>
                <a:cs typeface="Times New Roman" panose="02020603050405020304" pitchFamily="18" charset="0"/>
              </a:rPr>
              <a:t>bis</a:t>
            </a:r>
            <a:endParaRPr lang="it-IT" sz="3200" dirty="0">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E7A96AFE-0009-08E2-C719-C85487981628}"/>
              </a:ext>
            </a:extLst>
          </p:cNvPr>
          <p:cNvSpPr>
            <a:spLocks noGrp="1"/>
          </p:cNvSpPr>
          <p:nvPr>
            <p:ph idx="1"/>
          </p:nvPr>
        </p:nvSpPr>
        <p:spPr/>
        <p:txBody>
          <a:bodyPr>
            <a:normAutofit/>
          </a:bodyPr>
          <a:lstStyle/>
          <a:p>
            <a:r>
              <a:rPr lang="it-IT" dirty="0">
                <a:latin typeface="Times New Roman" panose="02020603050405020304" pitchFamily="18" charset="0"/>
                <a:cs typeface="Times New Roman" panose="02020603050405020304" pitchFamily="18" charset="0"/>
              </a:rPr>
              <a:t>Circolazione </a:t>
            </a:r>
            <a:r>
              <a:rPr lang="it-IT" dirty="0" err="1">
                <a:latin typeface="Times New Roman" panose="02020603050405020304" pitchFamily="18" charset="0"/>
                <a:cs typeface="Times New Roman" panose="02020603050405020304" pitchFamily="18" charset="0"/>
              </a:rPr>
              <a:t>transfontaliera</a:t>
            </a:r>
            <a:r>
              <a:rPr lang="it-IT" dirty="0">
                <a:latin typeface="Times New Roman" panose="02020603050405020304" pitchFamily="18" charset="0"/>
                <a:cs typeface="Times New Roman" panose="02020603050405020304" pitchFamily="18" charset="0"/>
              </a:rPr>
              <a:t> : un nuovo reato di  traffico d’illecito che  non è stato introdotto</a:t>
            </a:r>
          </a:p>
          <a:p>
            <a:r>
              <a:rPr lang="it-IT" dirty="0">
                <a:latin typeface="Times New Roman" panose="02020603050405020304" pitchFamily="18" charset="0"/>
                <a:cs typeface="Times New Roman" panose="02020603050405020304" pitchFamily="18" charset="0"/>
              </a:rPr>
              <a:t>Importazione illecita di beni culturali (518 </a:t>
            </a:r>
            <a:r>
              <a:rPr lang="it-IT" dirty="0" err="1">
                <a:latin typeface="Times New Roman" panose="02020603050405020304" pitchFamily="18" charset="0"/>
                <a:cs typeface="Times New Roman" panose="02020603050405020304" pitchFamily="18" charset="0"/>
              </a:rPr>
              <a:t>decies</a:t>
            </a:r>
            <a:r>
              <a:rPr lang="it-IT" dirty="0">
                <a:latin typeface="Times New Roman" panose="02020603050405020304" pitchFamily="18" charset="0"/>
                <a:cs typeface="Times New Roman" panose="02020603050405020304" pitchFamily="18" charset="0"/>
              </a:rPr>
              <a:t> c.p. )</a:t>
            </a:r>
          </a:p>
          <a:p>
            <a:r>
              <a:rPr lang="it-IT" dirty="0">
                <a:latin typeface="Times New Roman" panose="02020603050405020304" pitchFamily="18" charset="0"/>
                <a:cs typeface="Times New Roman" panose="02020603050405020304" pitchFamily="18" charset="0"/>
              </a:rPr>
              <a:t>Esportazione illecita (518 </a:t>
            </a:r>
            <a:r>
              <a:rPr lang="it-IT" dirty="0" err="1">
                <a:latin typeface="Times New Roman" panose="02020603050405020304" pitchFamily="18" charset="0"/>
                <a:cs typeface="Times New Roman" panose="02020603050405020304" pitchFamily="18" charset="0"/>
              </a:rPr>
              <a:t>undecies</a:t>
            </a:r>
            <a:r>
              <a:rPr lang="it-IT" dirty="0">
                <a:latin typeface="Times New Roman" panose="02020603050405020304" pitchFamily="18" charset="0"/>
                <a:cs typeface="Times New Roman" panose="02020603050405020304" pitchFamily="18" charset="0"/>
              </a:rPr>
              <a:t> c.p. ) </a:t>
            </a:r>
          </a:p>
          <a:p>
            <a:r>
              <a:rPr lang="it-IT" dirty="0">
                <a:latin typeface="Times New Roman" panose="02020603050405020304" pitchFamily="18" charset="0"/>
                <a:cs typeface="Times New Roman" panose="02020603050405020304" pitchFamily="18" charset="0"/>
              </a:rPr>
              <a:t>Fatto commesso all’estero (art. </a:t>
            </a:r>
            <a:r>
              <a:rPr lang="it-IT" i="1" dirty="0" err="1">
                <a:latin typeface="Times New Roman" panose="02020603050405020304" pitchFamily="18" charset="0"/>
                <a:cs typeface="Times New Roman" panose="02020603050405020304" pitchFamily="18" charset="0"/>
              </a:rPr>
              <a:t>undevicies</a:t>
            </a:r>
            <a:r>
              <a:rPr lang="it-IT"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c.p.)</a:t>
            </a:r>
          </a:p>
          <a:p>
            <a:r>
              <a:rPr lang="it-IT" dirty="0">
                <a:latin typeface="Times New Roman" panose="02020603050405020304" pitchFamily="18" charset="0"/>
                <a:cs typeface="Times New Roman" panose="02020603050405020304" pitchFamily="18" charset="0"/>
              </a:rPr>
              <a:t>Danneggiamenti</a:t>
            </a:r>
          </a:p>
          <a:p>
            <a:r>
              <a:rPr lang="it-IT" dirty="0">
                <a:latin typeface="Times New Roman" panose="02020603050405020304" pitchFamily="18" charset="0"/>
                <a:cs typeface="Times New Roman" panose="02020603050405020304" pitchFamily="18" charset="0"/>
              </a:rPr>
              <a:t>Strumenti di contrasto alla criminalità economica</a:t>
            </a:r>
          </a:p>
          <a:p>
            <a:r>
              <a:rPr lang="it-IT" dirty="0">
                <a:latin typeface="Times New Roman" panose="02020603050405020304" pitchFamily="18" charset="0"/>
                <a:cs typeface="Times New Roman" panose="02020603050405020304" pitchFamily="18" charset="0"/>
              </a:rPr>
              <a:t>Aggravamento Sanzionatorio (implementazione poteri investigativi, operazione </a:t>
            </a:r>
            <a:r>
              <a:rPr lang="it-IT" dirty="0" err="1">
                <a:latin typeface="Times New Roman" panose="02020603050405020304" pitchFamily="18" charset="0"/>
                <a:cs typeface="Times New Roman" panose="02020603050405020304" pitchFamily="18" charset="0"/>
              </a:rPr>
              <a:t>sottocopertura</a:t>
            </a:r>
            <a:r>
              <a:rPr lang="it-IT" dirty="0">
                <a:latin typeface="Times New Roman" panose="02020603050405020304" pitchFamily="18" charset="0"/>
                <a:cs typeface="Times New Roman" panose="02020603050405020304" pitchFamily="18" charset="0"/>
              </a:rPr>
              <a:t>) </a:t>
            </a:r>
          </a:p>
          <a:p>
            <a:endParaRPr lang="it-IT" dirty="0"/>
          </a:p>
          <a:p>
            <a:endParaRPr lang="it-IT" dirty="0"/>
          </a:p>
          <a:p>
            <a:endParaRPr lang="it-IT" dirty="0"/>
          </a:p>
          <a:p>
            <a:endParaRPr lang="it-IT" dirty="0"/>
          </a:p>
          <a:p>
            <a:endParaRPr lang="it-IT" dirty="0"/>
          </a:p>
        </p:txBody>
      </p:sp>
    </p:spTree>
    <p:extLst>
      <p:ext uri="{BB962C8B-B14F-4D97-AF65-F5344CB8AC3E}">
        <p14:creationId xmlns:p14="http://schemas.microsoft.com/office/powerpoint/2010/main" val="1215976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F5C641-56CE-E6A8-CE7B-5566FD330B90}"/>
              </a:ext>
            </a:extLst>
          </p:cNvPr>
          <p:cNvSpPr>
            <a:spLocks noGrp="1"/>
          </p:cNvSpPr>
          <p:nvPr>
            <p:ph type="title"/>
          </p:nvPr>
        </p:nvSpPr>
        <p:spPr/>
        <p:txBody>
          <a:bodyPr>
            <a:normAutofit fontScale="90000"/>
          </a:bodyPr>
          <a:lstStyle/>
          <a:p>
            <a:br>
              <a:rPr lang="it-IT" dirty="0">
                <a:latin typeface="Times New Roman" panose="02020603050405020304" pitchFamily="18" charset="0"/>
                <a:cs typeface="Times New Roman" panose="02020603050405020304" pitchFamily="18" charset="0"/>
              </a:rPr>
            </a:br>
            <a:br>
              <a:rPr lang="it-IT" dirty="0">
                <a:latin typeface="Times New Roman" panose="02020603050405020304" pitchFamily="18" charset="0"/>
                <a:cs typeface="Times New Roman" panose="02020603050405020304" pitchFamily="18" charset="0"/>
              </a:rPr>
            </a:br>
            <a:br>
              <a:rPr lang="it-IT"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Le radici  lontane  e la persistenza delle questioni interpretative</a:t>
            </a:r>
            <a:br>
              <a:rPr lang="it-IT" sz="3600" dirty="0">
                <a:latin typeface="Times New Roman" panose="02020603050405020304" pitchFamily="18" charset="0"/>
                <a:cs typeface="Times New Roman" panose="02020603050405020304" pitchFamily="18" charset="0"/>
              </a:rPr>
            </a:br>
            <a:r>
              <a:rPr lang="it-IT" sz="3600" dirty="0">
                <a:latin typeface="Times New Roman" panose="02020603050405020304" pitchFamily="18" charset="0"/>
                <a:cs typeface="Times New Roman" panose="02020603050405020304" pitchFamily="18" charset="0"/>
              </a:rPr>
              <a:t>Patrimonio Culturale/ Beni Culturali</a:t>
            </a:r>
            <a:br>
              <a:rPr lang="it-IT" sz="3600" dirty="0">
                <a:latin typeface="Times New Roman" panose="02020603050405020304" pitchFamily="18" charset="0"/>
                <a:cs typeface="Times New Roman" panose="02020603050405020304" pitchFamily="18" charset="0"/>
              </a:rPr>
            </a:br>
            <a:br>
              <a:rPr lang="it-IT" sz="3600" dirty="0">
                <a:latin typeface="Times New Roman" panose="02020603050405020304" pitchFamily="18" charset="0"/>
                <a:cs typeface="Times New Roman" panose="02020603050405020304" pitchFamily="18" charset="0"/>
              </a:rPr>
            </a:br>
            <a:br>
              <a:rPr lang="it-IT" sz="3600" dirty="0">
                <a:latin typeface="Times New Roman" panose="02020603050405020304" pitchFamily="18" charset="0"/>
                <a:cs typeface="Times New Roman" panose="02020603050405020304" pitchFamily="18" charset="0"/>
              </a:rPr>
            </a:br>
            <a:br>
              <a:rPr lang="it-IT" dirty="0">
                <a:latin typeface="Times New Roman" panose="02020603050405020304" pitchFamily="18" charset="0"/>
                <a:cs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id="{30746954-8CB1-7D29-42DE-B9AC26420DEF}"/>
              </a:ext>
            </a:extLst>
          </p:cNvPr>
          <p:cNvSpPr>
            <a:spLocks noGrp="1"/>
          </p:cNvSpPr>
          <p:nvPr>
            <p:ph idx="1"/>
          </p:nvPr>
        </p:nvSpPr>
        <p:spPr/>
        <p:txBody>
          <a:bodyPr>
            <a:normAutofit fontScale="25000" lnSpcReduction="20000"/>
          </a:bodyPr>
          <a:lstStyle/>
          <a:p>
            <a:pPr marL="0" indent="0">
              <a:buNone/>
            </a:pPr>
            <a:endParaRPr lang="it-IT" dirty="0">
              <a:latin typeface="Times New Roman" panose="02020603050405020304" pitchFamily="18" charset="0"/>
              <a:cs typeface="Times New Roman" panose="02020603050405020304" pitchFamily="18" charset="0"/>
            </a:endParaRPr>
          </a:p>
          <a:p>
            <a:pPr marL="0" indent="0">
              <a:buNone/>
            </a:pPr>
            <a:r>
              <a:rPr lang="it-IT" sz="11200" dirty="0">
                <a:latin typeface="Times New Roman" panose="02020603050405020304" pitchFamily="18" charset="0"/>
                <a:cs typeface="Times New Roman" panose="02020603050405020304" pitchFamily="18" charset="0"/>
              </a:rPr>
              <a:t>Il concetto di beni culturale del  codice penale rinvia al codice dei </a:t>
            </a:r>
            <a:r>
              <a:rPr lang="it-IT" sz="11200" dirty="0" err="1">
                <a:latin typeface="Times New Roman" panose="02020603050405020304" pitchFamily="18" charset="0"/>
                <a:cs typeface="Times New Roman" panose="02020603050405020304" pitchFamily="18" charset="0"/>
              </a:rPr>
              <a:t>bbcc</a:t>
            </a:r>
            <a:r>
              <a:rPr lang="it-IT" sz="11200" dirty="0">
                <a:latin typeface="Times New Roman" panose="02020603050405020304" pitchFamily="18" charset="0"/>
                <a:cs typeface="Times New Roman" panose="02020603050405020304" pitchFamily="18" charset="0"/>
              </a:rPr>
              <a:t> e paesaggio</a:t>
            </a:r>
          </a:p>
          <a:p>
            <a:pPr marL="0" indent="0">
              <a:buNone/>
            </a:pPr>
            <a:r>
              <a:rPr lang="it-IT" sz="11200" dirty="0">
                <a:latin typeface="Times New Roman" panose="02020603050405020304" pitchFamily="18" charset="0"/>
                <a:cs typeface="Times New Roman" panose="02020603050405020304" pitchFamily="18" charset="0"/>
              </a:rPr>
              <a:t>Tutela del patrimonio culturale reale  e no dichiarato</a:t>
            </a:r>
          </a:p>
          <a:p>
            <a:pPr marL="0" indent="0">
              <a:buNone/>
            </a:pPr>
            <a:r>
              <a:rPr lang="it-IT" sz="11200" dirty="0">
                <a:latin typeface="Times New Roman" panose="02020603050405020304" pitchFamily="18" charset="0"/>
                <a:cs typeface="Times New Roman" panose="02020603050405020304" pitchFamily="18" charset="0"/>
              </a:rPr>
              <a:t>Determinatezza/</a:t>
            </a:r>
            <a:r>
              <a:rPr lang="it-IT" sz="11200" dirty="0" err="1">
                <a:latin typeface="Times New Roman" panose="02020603050405020304" pitchFamily="18" charset="0"/>
                <a:cs typeface="Times New Roman" panose="02020603050405020304" pitchFamily="18" charset="0"/>
              </a:rPr>
              <a:t>Culturalità</a:t>
            </a:r>
            <a:r>
              <a:rPr lang="it-IT" sz="11200" dirty="0">
                <a:latin typeface="Times New Roman" panose="02020603050405020304" pitchFamily="18" charset="0"/>
                <a:cs typeface="Times New Roman" panose="02020603050405020304" pitchFamily="18" charset="0"/>
              </a:rPr>
              <a:t> e dolo </a:t>
            </a:r>
          </a:p>
          <a:p>
            <a:pPr marL="0" indent="0">
              <a:buNone/>
            </a:pPr>
            <a:r>
              <a:rPr lang="it-IT" sz="11200" dirty="0">
                <a:latin typeface="Times New Roman" panose="02020603050405020304" pitchFamily="18" charset="0"/>
                <a:cs typeface="Times New Roman" panose="02020603050405020304" pitchFamily="18" charset="0"/>
              </a:rPr>
              <a:t>Spinta sul Mercato dei </a:t>
            </a:r>
            <a:r>
              <a:rPr lang="it-IT" sz="11200" dirty="0" err="1">
                <a:latin typeface="Times New Roman" panose="02020603050405020304" pitchFamily="18" charset="0"/>
                <a:cs typeface="Times New Roman" panose="02020603050405020304" pitchFamily="18" charset="0"/>
              </a:rPr>
              <a:t>bbcc</a:t>
            </a:r>
            <a:r>
              <a:rPr lang="it-IT" sz="11200" dirty="0">
                <a:latin typeface="Times New Roman" panose="02020603050405020304" pitchFamily="18" charset="0"/>
                <a:cs typeface="Times New Roman" panose="02020603050405020304" pitchFamily="18" charset="0"/>
              </a:rPr>
              <a:t> opacità – white collars. </a:t>
            </a:r>
          </a:p>
          <a:p>
            <a:pPr marL="0" indent="0">
              <a:buNone/>
            </a:pPr>
            <a:r>
              <a:rPr lang="it-IT" sz="11200">
                <a:latin typeface="Times New Roman" panose="02020603050405020304" pitchFamily="18" charset="0"/>
                <a:cs typeface="Times New Roman" panose="02020603050405020304" pitchFamily="18" charset="0"/>
              </a:rPr>
              <a:t>Il </a:t>
            </a:r>
            <a:r>
              <a:rPr lang="it-IT" sz="11200" dirty="0">
                <a:latin typeface="Times New Roman" panose="02020603050405020304" pitchFamily="18" charset="0"/>
                <a:cs typeface="Times New Roman" panose="02020603050405020304" pitchFamily="18" charset="0"/>
              </a:rPr>
              <a:t>conio di slogan come ars crime  </a:t>
            </a:r>
          </a:p>
          <a:p>
            <a:pPr marL="0" indent="0">
              <a:buNone/>
            </a:pPr>
            <a:endParaRPr lang="it-IT" sz="11200" dirty="0">
              <a:latin typeface="Times New Roman" panose="02020603050405020304" pitchFamily="18" charset="0"/>
              <a:cs typeface="Times New Roman" panose="02020603050405020304" pitchFamily="18" charset="0"/>
            </a:endParaRPr>
          </a:p>
          <a:p>
            <a:pPr marL="0" indent="0">
              <a:buNone/>
            </a:pPr>
            <a:endParaRPr lang="it-IT" dirty="0">
              <a:latin typeface="Times New Roman" panose="02020603050405020304" pitchFamily="18" charset="0"/>
              <a:cs typeface="Times New Roman" panose="02020603050405020304" pitchFamily="18" charset="0"/>
            </a:endParaRPr>
          </a:p>
          <a:p>
            <a:endParaRPr lang="it-IT" dirty="0">
              <a:latin typeface="Times New Roman" panose="02020603050405020304" pitchFamily="18" charset="0"/>
              <a:cs typeface="Times New Roman" panose="02020603050405020304" pitchFamily="18" charset="0"/>
            </a:endParaRPr>
          </a:p>
          <a:p>
            <a:pPr marL="0" indent="0">
              <a:buNone/>
            </a:pPr>
            <a:r>
              <a:rPr lang="it-IT" dirty="0">
                <a:latin typeface="Times New Roman" panose="02020603050405020304" pitchFamily="18" charset="0"/>
                <a:cs typeface="Times New Roman" panose="02020603050405020304" pitchFamily="18" charset="0"/>
              </a:rPr>
              <a:t> </a:t>
            </a:r>
          </a:p>
          <a:p>
            <a:pPr marL="0" indent="0">
              <a:buNone/>
            </a:pPr>
            <a:r>
              <a:rPr lang="it-IT"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43817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A9140D-4B59-153A-7D1D-616B037B820E}"/>
              </a:ext>
            </a:extLst>
          </p:cNvPr>
          <p:cNvSpPr>
            <a:spLocks noGrp="1"/>
          </p:cNvSpPr>
          <p:nvPr>
            <p:ph type="title"/>
          </p:nvPr>
        </p:nvSpPr>
        <p:spPr>
          <a:xfrm>
            <a:off x="504092" y="398585"/>
            <a:ext cx="10849708" cy="1292103"/>
          </a:xfrm>
        </p:spPr>
        <p:txBody>
          <a:bodyPr>
            <a:normAutofit/>
          </a:bodyPr>
          <a:lstStyle/>
          <a:p>
            <a:r>
              <a:rPr lang="it-IT" sz="2800" dirty="0"/>
              <a:t>Sistema parallelo sanzioni penali CP/ sanzione amministrative CBBCC e paesaggio</a:t>
            </a:r>
            <a:r>
              <a:rPr lang="it-IT" dirty="0"/>
              <a:t>. </a:t>
            </a:r>
          </a:p>
        </p:txBody>
      </p:sp>
      <p:sp>
        <p:nvSpPr>
          <p:cNvPr id="3" name="Segnaposto contenuto 2">
            <a:extLst>
              <a:ext uri="{FF2B5EF4-FFF2-40B4-BE49-F238E27FC236}">
                <a16:creationId xmlns:a16="http://schemas.microsoft.com/office/drawing/2014/main" id="{0EB73581-DF2B-7CC1-E685-743F87B0A1FB}"/>
              </a:ext>
            </a:extLst>
          </p:cNvPr>
          <p:cNvSpPr>
            <a:spLocks noGrp="1"/>
          </p:cNvSpPr>
          <p:nvPr>
            <p:ph idx="1"/>
          </p:nvPr>
        </p:nvSpPr>
        <p:spPr/>
        <p:txBody>
          <a:bodyPr>
            <a:normAutofit fontScale="85000" lnSpcReduction="20000"/>
          </a:bodyPr>
          <a:lstStyle/>
          <a:p>
            <a:r>
              <a:rPr lang="it-IT" sz="3000" dirty="0">
                <a:latin typeface="Times New Roman" panose="02020603050405020304" pitchFamily="18" charset="0"/>
                <a:cs typeface="Times New Roman" panose="02020603050405020304" pitchFamily="18" charset="0"/>
              </a:rPr>
              <a:t>Abrogazioni</a:t>
            </a:r>
          </a:p>
          <a:p>
            <a:r>
              <a:rPr lang="it-IT" sz="3000" dirty="0">
                <a:latin typeface="Times New Roman" panose="02020603050405020304" pitchFamily="18" charset="0"/>
                <a:cs typeface="Times New Roman" panose="02020603050405020304" pitchFamily="18" charset="0"/>
              </a:rPr>
              <a:t>1. All'</a:t>
            </a:r>
            <a:r>
              <a:rPr lang="it-IT" sz="3000" dirty="0">
                <a:latin typeface="Times New Roman" panose="02020603050405020304" pitchFamily="18" charset="0"/>
                <a:cs typeface="Times New Roman" panose="02020603050405020304" pitchFamily="18" charset="0"/>
                <a:hlinkClick r:id="rId2"/>
              </a:rPr>
              <a:t>articolo 635, secondo comma, numero 1, del codice penale</a:t>
            </a:r>
            <a:r>
              <a:rPr lang="it-IT" sz="3000" dirty="0">
                <a:latin typeface="Times New Roman" panose="02020603050405020304" pitchFamily="18" charset="0"/>
                <a:cs typeface="Times New Roman" panose="02020603050405020304" pitchFamily="18" charset="0"/>
              </a:rPr>
              <a:t>, le parole: «o cose di interesse storico o artistico ovunque siano ubicate» sono soppresse. </a:t>
            </a:r>
            <a:br>
              <a:rPr lang="it-IT" sz="3000" dirty="0">
                <a:latin typeface="Times New Roman" panose="02020603050405020304" pitchFamily="18" charset="0"/>
                <a:cs typeface="Times New Roman" panose="02020603050405020304" pitchFamily="18" charset="0"/>
              </a:rPr>
            </a:br>
            <a:endParaRPr lang="it-IT" sz="3000" dirty="0">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2. Sono abrogate le seguenti disposizioni: </a:t>
            </a:r>
            <a:br>
              <a:rPr lang="it-IT" sz="3000" dirty="0">
                <a:latin typeface="Times New Roman" panose="02020603050405020304" pitchFamily="18" charset="0"/>
                <a:cs typeface="Times New Roman" panose="02020603050405020304" pitchFamily="18" charset="0"/>
              </a:rPr>
            </a:br>
            <a:endParaRPr lang="it-IT" sz="3000" dirty="0">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a) il secondo periodo del </a:t>
            </a:r>
            <a:r>
              <a:rPr lang="it-IT" sz="3000" dirty="0">
                <a:latin typeface="Times New Roman" panose="02020603050405020304" pitchFamily="18" charset="0"/>
                <a:cs typeface="Times New Roman" panose="02020603050405020304" pitchFamily="18" charset="0"/>
                <a:hlinkClick r:id="rId3"/>
              </a:rPr>
              <a:t>secondo comma dell'articolo 639 del codice penale</a:t>
            </a:r>
            <a:r>
              <a:rPr lang="it-IT" sz="3000" dirty="0">
                <a:latin typeface="Times New Roman" panose="02020603050405020304" pitchFamily="18" charset="0"/>
                <a:cs typeface="Times New Roman" panose="02020603050405020304" pitchFamily="18" charset="0"/>
              </a:rPr>
              <a:t>; </a:t>
            </a:r>
            <a:br>
              <a:rPr lang="it-IT" sz="3000" dirty="0">
                <a:latin typeface="Times New Roman" panose="02020603050405020304" pitchFamily="18" charset="0"/>
                <a:cs typeface="Times New Roman" panose="02020603050405020304" pitchFamily="18" charset="0"/>
              </a:rPr>
            </a:br>
            <a:endParaRPr lang="it-IT" sz="3000" dirty="0">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b) gli </a:t>
            </a:r>
            <a:r>
              <a:rPr lang="it-IT" sz="3000" dirty="0">
                <a:latin typeface="Times New Roman" panose="02020603050405020304" pitchFamily="18" charset="0"/>
                <a:cs typeface="Times New Roman" panose="02020603050405020304" pitchFamily="18" charset="0"/>
                <a:hlinkClick r:id="rId4"/>
              </a:rPr>
              <a:t>articoli 170</a:t>
            </a:r>
            <a:r>
              <a:rPr lang="it-IT" sz="3000" dirty="0">
                <a:latin typeface="Times New Roman" panose="02020603050405020304" pitchFamily="18" charset="0"/>
                <a:cs typeface="Times New Roman" panose="02020603050405020304" pitchFamily="18" charset="0"/>
              </a:rPr>
              <a:t>, </a:t>
            </a:r>
            <a:r>
              <a:rPr lang="it-IT" sz="3000" dirty="0">
                <a:latin typeface="Times New Roman" panose="02020603050405020304" pitchFamily="18" charset="0"/>
                <a:cs typeface="Times New Roman" panose="02020603050405020304" pitchFamily="18" charset="0"/>
                <a:hlinkClick r:id="rId5"/>
              </a:rPr>
              <a:t>173</a:t>
            </a:r>
            <a:r>
              <a:rPr lang="it-IT" sz="3000" dirty="0">
                <a:latin typeface="Times New Roman" panose="02020603050405020304" pitchFamily="18" charset="0"/>
                <a:cs typeface="Times New Roman" panose="02020603050405020304" pitchFamily="18" charset="0"/>
              </a:rPr>
              <a:t>, </a:t>
            </a:r>
            <a:r>
              <a:rPr lang="it-IT" sz="3000" dirty="0">
                <a:latin typeface="Times New Roman" panose="02020603050405020304" pitchFamily="18" charset="0"/>
                <a:cs typeface="Times New Roman" panose="02020603050405020304" pitchFamily="18" charset="0"/>
                <a:hlinkClick r:id="rId6"/>
              </a:rPr>
              <a:t>174</a:t>
            </a:r>
            <a:r>
              <a:rPr lang="it-IT" sz="3000" dirty="0">
                <a:latin typeface="Times New Roman" panose="02020603050405020304" pitchFamily="18" charset="0"/>
                <a:cs typeface="Times New Roman" panose="02020603050405020304" pitchFamily="18" charset="0"/>
              </a:rPr>
              <a:t>, </a:t>
            </a:r>
            <a:r>
              <a:rPr lang="it-IT" sz="3000" dirty="0">
                <a:latin typeface="Times New Roman" panose="02020603050405020304" pitchFamily="18" charset="0"/>
                <a:cs typeface="Times New Roman" panose="02020603050405020304" pitchFamily="18" charset="0"/>
                <a:hlinkClick r:id="rId7"/>
              </a:rPr>
              <a:t>176</a:t>
            </a:r>
            <a:r>
              <a:rPr lang="it-IT" sz="3000" dirty="0">
                <a:latin typeface="Times New Roman" panose="02020603050405020304" pitchFamily="18" charset="0"/>
                <a:cs typeface="Times New Roman" panose="02020603050405020304" pitchFamily="18" charset="0"/>
              </a:rPr>
              <a:t>, </a:t>
            </a:r>
            <a:r>
              <a:rPr lang="it-IT" sz="3000" dirty="0">
                <a:latin typeface="Times New Roman" panose="02020603050405020304" pitchFamily="18" charset="0"/>
                <a:cs typeface="Times New Roman" panose="02020603050405020304" pitchFamily="18" charset="0"/>
                <a:hlinkClick r:id="rId8"/>
              </a:rPr>
              <a:t>177</a:t>
            </a:r>
            <a:r>
              <a:rPr lang="it-IT" sz="3000" dirty="0">
                <a:latin typeface="Times New Roman" panose="02020603050405020304" pitchFamily="18" charset="0"/>
                <a:cs typeface="Times New Roman" panose="02020603050405020304" pitchFamily="18" charset="0"/>
              </a:rPr>
              <a:t>, </a:t>
            </a:r>
            <a:r>
              <a:rPr lang="it-IT" sz="3000" dirty="0">
                <a:latin typeface="Times New Roman" panose="02020603050405020304" pitchFamily="18" charset="0"/>
                <a:cs typeface="Times New Roman" panose="02020603050405020304" pitchFamily="18" charset="0"/>
                <a:hlinkClick r:id="rId9"/>
              </a:rPr>
              <a:t>178</a:t>
            </a:r>
            <a:r>
              <a:rPr lang="it-IT" sz="3000" dirty="0">
                <a:latin typeface="Times New Roman" panose="02020603050405020304" pitchFamily="18" charset="0"/>
                <a:cs typeface="Times New Roman" panose="02020603050405020304" pitchFamily="18" charset="0"/>
              </a:rPr>
              <a:t> e </a:t>
            </a:r>
            <a:r>
              <a:rPr lang="it-IT" sz="3000" dirty="0">
                <a:latin typeface="Times New Roman" panose="02020603050405020304" pitchFamily="18" charset="0"/>
                <a:cs typeface="Times New Roman" panose="02020603050405020304" pitchFamily="18" charset="0"/>
                <a:hlinkClick r:id="rId10"/>
              </a:rPr>
              <a:t>179 del codice dei beni culturali e del paesaggio</a:t>
            </a:r>
            <a:r>
              <a:rPr lang="it-IT" sz="3000" dirty="0">
                <a:latin typeface="Times New Roman" panose="02020603050405020304" pitchFamily="18" charset="0"/>
                <a:cs typeface="Times New Roman" panose="02020603050405020304" pitchFamily="18" charset="0"/>
              </a:rPr>
              <a:t>, di cui al </a:t>
            </a:r>
            <a:r>
              <a:rPr lang="it-IT" sz="3000" dirty="0">
                <a:latin typeface="Times New Roman" panose="02020603050405020304" pitchFamily="18" charset="0"/>
                <a:cs typeface="Times New Roman" panose="02020603050405020304" pitchFamily="18" charset="0"/>
                <a:hlinkClick r:id="rId11"/>
              </a:rPr>
              <a:t>decreto legislativo 22 gennaio 2004, n. 42</a:t>
            </a:r>
            <a:endParaRPr lang="it-IT" sz="3000"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04668306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6074</TotalTime>
  <Words>3697</Words>
  <Application>Microsoft Office PowerPoint</Application>
  <PresentationFormat>Widescreen</PresentationFormat>
  <Paragraphs>146</Paragraphs>
  <Slides>22</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22</vt:i4>
      </vt:variant>
    </vt:vector>
  </HeadingPairs>
  <TitlesOfParts>
    <vt:vector size="27" baseType="lpstr">
      <vt:lpstr>Aptos</vt:lpstr>
      <vt:lpstr>Aptos Display</vt:lpstr>
      <vt:lpstr>Arial</vt:lpstr>
      <vt:lpstr>Times New Roman</vt:lpstr>
      <vt:lpstr>Tema di Office</vt:lpstr>
      <vt:lpstr>Firenze 8 maggio 2026</vt:lpstr>
      <vt:lpstr>Legge «Nasi del 1902 e/o «Rosadi del 1909»  </vt:lpstr>
      <vt:lpstr>Stati Preunitari e Stato Pontificio 1624-1701</vt:lpstr>
      <vt:lpstr>Stato Pontificio 1726- 1758 </vt:lpstr>
      <vt:lpstr>Editto chirografo «Chiaromonti) del cardinale Giuseppe Maria Doria Pamhilj del 1802 – Papa Pio VII (Barnaba Chiaromonti)</vt:lpstr>
      <vt:lpstr>Stato Pontificio – Editto del Cardinal Pacca 1820 </vt:lpstr>
      <vt:lpstr>Editto del Cardinale Pacca del 1820   </vt:lpstr>
      <vt:lpstr>Editto del Cardinale Pacca del 1820 </vt:lpstr>
      <vt:lpstr>Editto Pacca e l’ introduzione nozione patrimonio culturale</vt:lpstr>
      <vt:lpstr>Stato Unitario  </vt:lpstr>
      <vt:lpstr>La legge  c.d. Nava Rosadi del 1909  e il reg. n. 363 del 1913 (ancora vigente) </vt:lpstr>
      <vt:lpstr>1931 Codice Penale </vt:lpstr>
      <vt:lpstr>1939 :  LL. nn. 1089 e 1497 – Art. 9 Cost. TU 490 del 1999  </vt:lpstr>
      <vt:lpstr>Codice dei bbcc e paesaggio. D.lgs n. 42 del 2024 </vt:lpstr>
      <vt:lpstr>Recepimento L. ..il Dl gs 9 marzo 2022 n. 22  </vt:lpstr>
      <vt:lpstr>Quali tipologie di beni culturali sono protette in virtù della Convenzione di Nicosia </vt:lpstr>
      <vt:lpstr> Quali reati possono essere contrastati con la Convenzione di Nicosia – Reati primari  - Mercato</vt:lpstr>
      <vt:lpstr>7 paesi hanno ratificato la Convenzione d Nicosia</vt:lpstr>
      <vt:lpstr>La legge 9 marzo 2022 n. 22 – Titolo VIIIbis </vt:lpstr>
      <vt:lpstr>Conv. Nicosia / Titolo VIII bis</vt:lpstr>
      <vt:lpstr>   Le radici  lontane  e la persistenza delle questioni interpretative Patrimonio Culturale/ Beni Culturali    </vt:lpstr>
      <vt:lpstr>Sistema parallelo sanzioni penali CP/ sanzione amministrative CBBCC e paesaggio.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Lisa Maccari</dc:creator>
  <cp:lastModifiedBy>Anna Lisa Maccari</cp:lastModifiedBy>
  <cp:revision>24</cp:revision>
  <cp:lastPrinted>2026-05-08T04:41:39Z</cp:lastPrinted>
  <dcterms:created xsi:type="dcterms:W3CDTF">2025-08-27T08:28:52Z</dcterms:created>
  <dcterms:modified xsi:type="dcterms:W3CDTF">2026-05-08T08:20:02Z</dcterms:modified>
</cp:coreProperties>
</file>