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8" r:id="rId3"/>
    <p:sldId id="279" r:id="rId4"/>
    <p:sldId id="280" r:id="rId5"/>
    <p:sldId id="282" r:id="rId6"/>
    <p:sldId id="276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77" r:id="rId18"/>
    <p:sldId id="281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3DE03C-A949-80A4-D5DE-0295C19A3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18054A7-1AA8-8214-28A5-BD5EBB433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7BB5CB-FC8F-8A30-D5E0-7B98FFBA5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BE9CB2-AB15-BF3B-31D9-5B8AB507F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FB7341-C989-7341-00CE-1D52C396B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53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77C930-9252-4F79-2095-BA7786BFD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E57C77-6759-83D6-972B-7E5F944AD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B29F48-FD4B-11CD-2917-555DC4D59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DE5747-5E20-DBC1-B275-44079559B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6FD627-4F8B-9BF9-BFD9-072137976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063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AF8AE6-1C54-0D74-A972-90FFD25F2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3E3509-23B7-43F7-7BAF-1BA446205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18EC79-1A30-A700-9C10-E313298E2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99BAFF-E6E2-3B97-3B3B-4064C7F7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36DC24-5C03-5827-D89E-8043D47B6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247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0C1120-AEDD-9547-CF22-D09B0B09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A640BE-1A47-A85E-814D-321F597A4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4829094-08E0-0F23-FB93-8309A47AB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CA0704-5699-70A5-A365-063EA3656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41E19F-4725-6F71-5116-6923EAC62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10B26E-3154-11AA-6863-4461FAD0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953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785F32-88A7-71CD-98CF-18E6887F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89DC637-B8E8-8AA6-A482-3DA62452A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3387D0-1116-A99F-4225-A59C744E7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321E477-9755-49D0-8099-57A103FF32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738AEEA-80FB-52D1-6611-703D94E44C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B24EF98-E347-F1CC-F6E7-307416CCA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726E006-526F-4BC7-A2BA-52E638741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7DDE9E0-2255-E104-6CDF-D3505950B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588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8E8A55-EDA7-239B-0CF2-3D5C1F948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73AB363-1174-3463-EA90-6F4079572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ED619E8-79A4-0968-CDB9-8A17FC0B1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F11A14B-5330-3317-28B9-37AE4891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115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9B1104B-021C-43D2-5A4B-BEA98618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CD5C871-12CC-3E2D-7695-C9B31A0D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8F28D42-DB2F-390B-D258-876BFCE19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758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C5DA0F-5E17-8489-284C-F52FAE12F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A0A38E-6D81-4DBB-CA84-E69121279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0135636-D38F-729B-6918-D67EAE468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CD7E75-9314-8EA9-0D81-11818CBE4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86DA053-57EA-B215-7ACE-3C42ACD36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984060A-72AB-B61E-A3F0-02A6BF2C3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64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92CC93-D0DF-20A4-8C6B-4367FF361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BF6D698-16E9-7571-C3B0-2E4DB2A99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4519E5F-222C-9B56-862E-C5B4C2691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79167C3-831D-151A-E508-DD90CC1D5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B00D295-2FB8-7DD8-939E-DC52386E1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C35CC8B-8509-84FC-3D81-3458D9F99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2889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5FF0C9-4554-645B-0B45-873F2D8A6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EEFE2FF-94CE-35FF-055D-59DC27D42E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F257C7-A022-2627-B2A0-8B9B1535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E78130-0759-1A21-81A1-9993EA146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63FD0F-6DED-D9A7-605C-1990CF1C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428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44F1A99-DC7E-9FB6-605B-7FCA89DCA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8010B83-6F81-63B1-35E2-C0B9B2F29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36BA70-AAC4-ED5F-3FAF-55F1D87C9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C71756-A377-9995-365E-EE5D43D2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9CAD05-209E-2E18-80E9-23C0059E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654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124FC43-7270-8AD4-A93E-159F04E93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91B751F-0572-4D80-12ED-B8ED3EB22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7F104C-12FF-A93D-46FA-341BA4C39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97BA4-1C3D-48AD-A66C-E17828E4188A}" type="datetimeFigureOut">
              <a:rPr lang="it-IT" smtClean="0"/>
              <a:t>22/04/2026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C6D33C-4AFB-1DCA-AD0E-BF8D9203A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AEBE9D-F237-F459-1488-A6B9422C2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45CC2-9C39-4777-86FA-9AA2D3513E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931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3ADF3-BFB3-1C26-5C8D-D00561BB1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B26EFC4-D6DA-5EB2-9017-9AB3F32A0948}"/>
              </a:ext>
            </a:extLst>
          </p:cNvPr>
          <p:cNvSpPr txBox="1"/>
          <p:nvPr/>
        </p:nvSpPr>
        <p:spPr>
          <a:xfrm>
            <a:off x="1057632" y="580962"/>
            <a:ext cx="931410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7200" b="1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it-IT" sz="7200" b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Dott. Massimiliano Ferrari</a:t>
            </a:r>
          </a:p>
          <a:p>
            <a:pPr algn="ctr"/>
            <a:r>
              <a:rPr lang="it-IT" sz="6600" b="1" dirty="0">
                <a:solidFill>
                  <a:srgbClr val="E11D3D"/>
                </a:solidFill>
              </a:rPr>
              <a:t>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8A53722-DF21-20A2-B642-917670EFB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4DB5BC6-1182-B04C-9CF3-D38ADC0D45B6}"/>
              </a:ext>
            </a:extLst>
          </p:cNvPr>
          <p:cNvSpPr txBox="1"/>
          <p:nvPr/>
        </p:nvSpPr>
        <p:spPr>
          <a:xfrm>
            <a:off x="2272188" y="4248855"/>
            <a:ext cx="764762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Oltre l’insolvenza: le nuove competenze dell’Avvocato</a:t>
            </a:r>
          </a:p>
          <a:p>
            <a:pPr algn="ctr"/>
            <a:endParaRPr lang="it-IT" sz="8000" b="1" dirty="0">
              <a:solidFill>
                <a:srgbClr val="E11D3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47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39622-B66D-220C-4866-5C21410CF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6E058E7-12A9-DA8F-0371-0037CD355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4BF8D6C-7841-D176-87BA-ACF154ABE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727" y="516636"/>
            <a:ext cx="4368546" cy="58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01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D4F99-B3FE-5202-6A83-F705BF7E8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7B135C1-8D5E-41E1-DAD7-424A4D27F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5842718-BA40-8C24-5B23-580DD7F1A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4" y="576931"/>
            <a:ext cx="7446211" cy="509320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699B700-0A2A-5572-EDA0-A68EF2C01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192" y="1059073"/>
            <a:ext cx="5381641" cy="414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06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9A2B8-47CC-2340-8D15-08A29CFBE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89D98A8-028E-9491-8001-9EFE21627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A26CCE8-3181-C9CA-83B4-4DCCF7018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49" y="1844168"/>
            <a:ext cx="6692080" cy="501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9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D9E41-897E-53DC-742F-F3F804277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4377C4C-4026-CF9A-1334-F22DEC01F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4E879CA-286F-1842-8534-D7C10B987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55" y="689966"/>
            <a:ext cx="7411690" cy="494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53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C9010-AECE-0A55-C0B4-72A007ED6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F318CCC-EB14-8146-3D75-984AD27289B8}"/>
              </a:ext>
            </a:extLst>
          </p:cNvPr>
          <p:cNvSpPr txBox="1"/>
          <p:nvPr/>
        </p:nvSpPr>
        <p:spPr>
          <a:xfrm>
            <a:off x="1313664" y="160338"/>
            <a:ext cx="931410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b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Il valore dei colori nel Business</a:t>
            </a:r>
          </a:p>
          <a:p>
            <a:pPr algn="ctr"/>
            <a:r>
              <a:rPr lang="it-IT" sz="6600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B65FAAB-3E98-4474-3A87-499EA842C35F}"/>
              </a:ext>
            </a:extLst>
          </p:cNvPr>
          <p:cNvSpPr txBox="1"/>
          <p:nvPr/>
        </p:nvSpPr>
        <p:spPr>
          <a:xfrm>
            <a:off x="632177" y="2732763"/>
            <a:ext cx="4515556" cy="253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Nel mondo del business, i colori non sono solo estetica, ma potenti strumenti di comunicazione. Scopri come i colori influenzano la percezione e il comportamento nelle dinamiche lavorative.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98CDC05-2F32-FEB7-D8B2-19E801BD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715" y="2570725"/>
            <a:ext cx="5998986" cy="428727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B4B184B-2145-1003-05F8-90C98B250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5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730F4-DE2C-92C6-6146-C23123E5B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801509D-6E34-B22B-6E3E-F09DD4F79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852EE43-D5C9-1E04-52CD-68F5C61BBF30}"/>
              </a:ext>
            </a:extLst>
          </p:cNvPr>
          <p:cNvSpPr txBox="1"/>
          <p:nvPr/>
        </p:nvSpPr>
        <p:spPr>
          <a:xfrm>
            <a:off x="2692126" y="476671"/>
            <a:ext cx="62743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 </a:t>
            </a:r>
            <a:r>
              <a:rPr lang="it-IT" sz="4000" b="1" dirty="0">
                <a:solidFill>
                  <a:srgbClr val="FFC000"/>
                </a:solidFill>
                <a:latin typeface="Arial Rounded MT Bold" panose="020F0704030504030204" pitchFamily="34" charset="0"/>
              </a:rPr>
              <a:t>c</a:t>
            </a:r>
            <a:r>
              <a:rPr lang="it-IT" sz="40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o</a:t>
            </a:r>
            <a:r>
              <a:rPr lang="it-IT" sz="40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</a:t>
            </a:r>
            <a:r>
              <a:rPr lang="it-IT" sz="4000" b="1" dirty="0">
                <a:solidFill>
                  <a:srgbClr val="66FF33"/>
                </a:solidFill>
                <a:latin typeface="Arial Rounded MT Bold" panose="020F0704030504030204" pitchFamily="34" charset="0"/>
              </a:rPr>
              <a:t>o</a:t>
            </a:r>
            <a:r>
              <a:rPr lang="it-IT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it-IT" sz="4000" b="1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i</a:t>
            </a:r>
            <a:r>
              <a:rPr lang="it-IT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it-IT" sz="40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c</a:t>
            </a:r>
            <a:r>
              <a:rPr lang="it-IT" sz="40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o</a:t>
            </a:r>
            <a:r>
              <a:rPr lang="it-IT" sz="4000" b="1" dirty="0">
                <a:solidFill>
                  <a:srgbClr val="FFC000"/>
                </a:solidFill>
                <a:latin typeface="Arial Rounded MT Bold" panose="020F0704030504030204" pitchFamily="34" charset="0"/>
              </a:rPr>
              <a:t>m</a:t>
            </a:r>
            <a:r>
              <a:rPr lang="it-IT" sz="40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p</a:t>
            </a:r>
            <a:r>
              <a:rPr lang="it-IT" sz="4000" b="1" dirty="0">
                <a:solidFill>
                  <a:srgbClr val="00FF00"/>
                </a:solidFill>
                <a:latin typeface="Arial Rounded MT Bold" panose="020F0704030504030204" pitchFamily="34" charset="0"/>
              </a:rPr>
              <a:t>o</a:t>
            </a:r>
            <a:r>
              <a:rPr lang="it-IT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</a:t>
            </a:r>
            <a:r>
              <a:rPr lang="it-IT" sz="40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t</a:t>
            </a:r>
            <a:r>
              <a:rPr lang="it-IT" sz="4000" b="1" dirty="0">
                <a:solidFill>
                  <a:srgbClr val="FFC000"/>
                </a:solidFill>
                <a:latin typeface="Arial Rounded MT Bold" panose="020F0704030504030204" pitchFamily="34" charset="0"/>
              </a:rPr>
              <a:t>a</a:t>
            </a:r>
            <a:r>
              <a:rPr lang="it-IT" sz="40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m</a:t>
            </a:r>
            <a:r>
              <a:rPr lang="it-IT" sz="4000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</a:t>
            </a:r>
            <a:r>
              <a:rPr lang="it-IT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n</a:t>
            </a:r>
            <a:r>
              <a:rPr lang="it-IT" sz="40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t</a:t>
            </a:r>
            <a:r>
              <a:rPr lang="it-IT" sz="40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a</a:t>
            </a:r>
            <a:r>
              <a:rPr lang="it-IT" sz="4000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l</a:t>
            </a:r>
            <a:r>
              <a:rPr lang="it-IT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A1C61E-C66B-F910-A4D1-68FCF274B2DC}"/>
              </a:ext>
            </a:extLst>
          </p:cNvPr>
          <p:cNvSpPr txBox="1"/>
          <p:nvPr/>
        </p:nvSpPr>
        <p:spPr>
          <a:xfrm>
            <a:off x="881502" y="1298668"/>
            <a:ext cx="9895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 colore come strumento di comunicazione nel business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2A1A5AB-49E0-1796-EFEB-08AAF83B5146}"/>
              </a:ext>
            </a:extLst>
          </p:cNvPr>
          <p:cNvSpPr txBox="1"/>
          <p:nvPr/>
        </p:nvSpPr>
        <p:spPr>
          <a:xfrm>
            <a:off x="118427" y="1859240"/>
            <a:ext cx="379151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William </a:t>
            </a:r>
            <a:r>
              <a:rPr lang="it-IT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Moulton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Marston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identificò quattro fattori principali che influenzano il comportamento umano, metodo D.I.S.C.</a:t>
            </a:r>
          </a:p>
          <a:p>
            <a:pPr algn="just"/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it-IT" i="1" dirty="0" err="1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Dominance</a:t>
            </a:r>
            <a:r>
              <a:rPr lang="it-IT" i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(Dominanza) </a:t>
            </a:r>
          </a:p>
          <a:p>
            <a:pPr marL="342900" indent="-342900" algn="just">
              <a:buFont typeface="+mj-lt"/>
              <a:buAutoNum type="arabicPeriod"/>
            </a:pPr>
            <a:endParaRPr lang="it-IT" i="1" dirty="0">
              <a:solidFill>
                <a:srgbClr val="C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it-IT" i="1" dirty="0" err="1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Influence</a:t>
            </a:r>
            <a:r>
              <a:rPr lang="it-IT" i="1" dirty="0">
                <a:solidFill>
                  <a:schemeClr val="accent4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(Influenza) </a:t>
            </a:r>
          </a:p>
          <a:p>
            <a:pPr marL="342900" indent="-342900" algn="just">
              <a:buFont typeface="+mj-lt"/>
              <a:buAutoNum type="arabicPeriod"/>
            </a:pPr>
            <a:endParaRPr lang="it-IT" i="1" dirty="0">
              <a:solidFill>
                <a:schemeClr val="accent4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it-IT" i="1" dirty="0" err="1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Steadiness</a:t>
            </a:r>
            <a:r>
              <a:rPr lang="it-IT" i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(Stabilità)</a:t>
            </a:r>
          </a:p>
          <a:p>
            <a:pPr marL="342900" indent="-342900" algn="just">
              <a:buFont typeface="+mj-lt"/>
              <a:buAutoNum type="arabicPeriod"/>
            </a:pPr>
            <a:endParaRPr lang="it-IT" i="1" dirty="0">
              <a:solidFill>
                <a:schemeClr val="accent6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it-IT" i="1" dirty="0" err="1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Compliance</a:t>
            </a:r>
            <a:r>
              <a:rPr lang="it-IT" i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(Conformità) </a:t>
            </a:r>
          </a:p>
          <a:p>
            <a:endParaRPr lang="it-IT" i="1" dirty="0">
              <a:solidFill>
                <a:schemeClr val="accent5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r"/>
            <a:r>
              <a:rPr lang="it-IT" sz="14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"</a:t>
            </a:r>
            <a:r>
              <a:rPr lang="it-IT" sz="1400" i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Emotions</a:t>
            </a:r>
            <a:r>
              <a:rPr lang="it-IT" sz="14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of </a:t>
            </a:r>
            <a:r>
              <a:rPr lang="it-IT" sz="1400" i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Normal</a:t>
            </a:r>
            <a:r>
              <a:rPr lang="it-IT" sz="14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People" (1928</a:t>
            </a:r>
            <a:r>
              <a:rPr lang="it-IT" i="1" dirty="0"/>
              <a:t>)</a:t>
            </a:r>
            <a:endParaRPr lang="it-IT" i="1" dirty="0">
              <a:solidFill>
                <a:schemeClr val="accent5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>
              <a:solidFill>
                <a:schemeClr val="accent5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D8D0E1B-D807-7B6E-291B-52B1EB587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719" y="2821712"/>
            <a:ext cx="2123281" cy="2324349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20BC57C-FE66-3A24-F309-94B30D29DBE0}"/>
              </a:ext>
            </a:extLst>
          </p:cNvPr>
          <p:cNvSpPr txBox="1"/>
          <p:nvPr/>
        </p:nvSpPr>
        <p:spPr>
          <a:xfrm>
            <a:off x="5990607" y="1902906"/>
            <a:ext cx="4786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“Il colore può essere un potente strumento per comprendere e migliorare le dinamiche interpersonali nel contesto lavorativo.”  William </a:t>
            </a:r>
            <a:r>
              <a:rPr lang="it-IT" dirty="0" err="1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Moulton</a:t>
            </a:r>
            <a:r>
              <a:rPr lang="it-IT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 err="1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Marston</a:t>
            </a:r>
            <a:r>
              <a:rPr lang="it-IT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00AF9FB-EBE1-27F8-D212-48A3F6AC2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667" y="3214811"/>
            <a:ext cx="3263149" cy="2326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E69DF1A-D96A-0F7E-6632-C4C85C88CEE2}"/>
              </a:ext>
            </a:extLst>
          </p:cNvPr>
          <p:cNvSpPr txBox="1"/>
          <p:nvPr/>
        </p:nvSpPr>
        <p:spPr>
          <a:xfrm>
            <a:off x="5425349" y="6211669"/>
            <a:ext cx="5917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00206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Quali sono i colori dominanti nel tuo ambiente di lavoro?</a:t>
            </a:r>
          </a:p>
          <a:p>
            <a:endParaRPr lang="it-IT" b="1" i="1" dirty="0">
              <a:solidFill>
                <a:srgbClr val="00206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3823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409F5-278B-73ED-5066-A567EACA5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792C705-D897-4571-2D0F-F81B51781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B97C3AE-6F01-BA3F-3291-EE3FEBF29362}"/>
              </a:ext>
            </a:extLst>
          </p:cNvPr>
          <p:cNvSpPr txBox="1"/>
          <p:nvPr/>
        </p:nvSpPr>
        <p:spPr>
          <a:xfrm>
            <a:off x="2276814" y="169333"/>
            <a:ext cx="822539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err="1">
                <a:solidFill>
                  <a:srgbClr val="C00000"/>
                </a:solidFill>
                <a:latin typeface="Arial Rounded MT Bold" panose="020F0704030504030204" pitchFamily="34" charset="0"/>
              </a:rPr>
              <a:t>Dominance</a:t>
            </a:r>
            <a:r>
              <a:rPr lang="it-IT" sz="40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(Dominanza) - Rosso</a:t>
            </a:r>
          </a:p>
          <a:p>
            <a:endParaRPr lang="it-IT" b="1" dirty="0"/>
          </a:p>
        </p:txBody>
      </p:sp>
      <p:pic>
        <p:nvPicPr>
          <p:cNvPr id="3" name="Picture 2" descr="Risultati immagini per macchia colore ROSSO">
            <a:extLst>
              <a:ext uri="{FF2B5EF4-FFF2-40B4-BE49-F238E27FC236}">
                <a16:creationId xmlns:a16="http://schemas.microsoft.com/office/drawing/2014/main" id="{57E86501-30D2-89BE-900D-4FFC14674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093155" y="947833"/>
            <a:ext cx="4868672" cy="4602417"/>
          </a:xfrm>
          <a:prstGeom prst="rect">
            <a:avLst/>
          </a:prstGeom>
          <a:noFill/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F7317C3-9E42-1DC3-CF6C-AD8F574B326B}"/>
              </a:ext>
            </a:extLst>
          </p:cNvPr>
          <p:cNvSpPr txBox="1"/>
          <p:nvPr/>
        </p:nvSpPr>
        <p:spPr>
          <a:xfrm>
            <a:off x="316087" y="827944"/>
            <a:ext cx="2946400" cy="461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</a:t>
            </a: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determinazione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assertività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forza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orientamento ai risultati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</a:pPr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Applicazione nel Business</a:t>
            </a: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leadership naturale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negoziazioni efficaci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focus su soluzioni rapide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130A8FC-E38A-CA6F-CC15-014986789E48}"/>
              </a:ext>
            </a:extLst>
          </p:cNvPr>
          <p:cNvSpPr txBox="1"/>
          <p:nvPr/>
        </p:nvSpPr>
        <p:spPr>
          <a:xfrm>
            <a:off x="4826017" y="5501922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Personalità: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D9C3B38-2F62-261B-84E4-A99C1E39736B}"/>
              </a:ext>
            </a:extLst>
          </p:cNvPr>
          <p:cNvSpPr/>
          <p:nvPr/>
        </p:nvSpPr>
        <p:spPr>
          <a:xfrm>
            <a:off x="3979726" y="5822925"/>
            <a:ext cx="4307589" cy="875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estroverso, orientato al pensiero,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adatto a ruoli di leadership e gestione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A4DC3A5-B849-4438-836B-DEF35EAA335F}"/>
              </a:ext>
            </a:extLst>
          </p:cNvPr>
          <p:cNvSpPr/>
          <p:nvPr/>
        </p:nvSpPr>
        <p:spPr>
          <a:xfrm>
            <a:off x="8690300" y="1011775"/>
            <a:ext cx="27883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Punti di forza</a:t>
            </a: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esigente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determinato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protagonista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orientato agli obiettivi</a:t>
            </a:r>
          </a:p>
          <a:p>
            <a:pPr>
              <a:lnSpc>
                <a:spcPct val="150000"/>
              </a:lnSpc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Punti di debolezza:</a:t>
            </a:r>
            <a:endParaRPr lang="it-IT" dirty="0">
              <a:solidFill>
                <a:srgbClr val="C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arrogante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pressante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aggressivo   </a:t>
            </a:r>
            <a:r>
              <a:rPr lang="it-IT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41001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0F54D-C0A6-D9A8-9650-1F5389EEA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5254FEA-FBE3-9A51-AE27-C0EC25BF3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pic>
        <p:nvPicPr>
          <p:cNvPr id="6" name="Picture 6" descr="Immagine correlata">
            <a:extLst>
              <a:ext uri="{FF2B5EF4-FFF2-40B4-BE49-F238E27FC236}">
                <a16:creationId xmlns:a16="http://schemas.microsoft.com/office/drawing/2014/main" id="{6628B02D-7A5A-3AC3-4AC1-3CD44D6BE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96000" y="433137"/>
            <a:ext cx="5399999" cy="5400000"/>
          </a:xfrm>
          <a:prstGeom prst="rect">
            <a:avLst/>
          </a:prstGeom>
          <a:noFill/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4810428-12A3-FB34-05BE-E42105042196}"/>
              </a:ext>
            </a:extLst>
          </p:cNvPr>
          <p:cNvSpPr txBox="1"/>
          <p:nvPr/>
        </p:nvSpPr>
        <p:spPr>
          <a:xfrm>
            <a:off x="473298" y="893323"/>
            <a:ext cx="320077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</a:t>
            </a: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socievolezza</a:t>
            </a: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entusiasmo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ottimismo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capacità di persuasione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Applicazione nel Business</a:t>
            </a: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eccellenti comunicatori e venditori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strategie di marketing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coinvolgenti.</a:t>
            </a:r>
          </a:p>
          <a:p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E15CE0A-9ED6-3971-582B-5D00632D91AB}"/>
              </a:ext>
            </a:extLst>
          </p:cNvPr>
          <p:cNvSpPr/>
          <p:nvPr/>
        </p:nvSpPr>
        <p:spPr>
          <a:xfrm>
            <a:off x="9098446" y="1239571"/>
            <a:ext cx="29351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Punti di forza</a:t>
            </a: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socievole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entusiasta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aperto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conviviale</a:t>
            </a:r>
          </a:p>
          <a:p>
            <a:pPr>
              <a:lnSpc>
                <a:spcPct val="150000"/>
              </a:lnSpc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Punti di debolezza:</a:t>
            </a:r>
            <a:endParaRPr lang="it-IT" dirty="0">
              <a:solidFill>
                <a:srgbClr val="FFC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invadente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caotico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stravagante    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7AD6AC3-0319-4044-A728-B4A67698A812}"/>
              </a:ext>
            </a:extLst>
          </p:cNvPr>
          <p:cNvSpPr/>
          <p:nvPr/>
        </p:nvSpPr>
        <p:spPr>
          <a:xfrm>
            <a:off x="3566851" y="5435107"/>
            <a:ext cx="7746031" cy="12909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Personalità: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estroverso, orientato al sentimento, comunicativo, creativo e</a:t>
            </a:r>
            <a:r>
              <a:rPr lang="it-IT" dirty="0"/>
              <a:t> 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autorevole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adatto a ruoli che richiedono interazione sociale e creatività.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05A6865-C974-C9B4-48A8-ACA99492547E}"/>
              </a:ext>
            </a:extLst>
          </p:cNvPr>
          <p:cNvSpPr txBox="1"/>
          <p:nvPr/>
        </p:nvSpPr>
        <p:spPr>
          <a:xfrm>
            <a:off x="2686755" y="185670"/>
            <a:ext cx="71446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err="1">
                <a:solidFill>
                  <a:srgbClr val="FFC000"/>
                </a:solidFill>
                <a:latin typeface="Arial Rounded MT Bold" panose="020F0704030504030204" pitchFamily="34" charset="0"/>
              </a:rPr>
              <a:t>Influence</a:t>
            </a:r>
            <a:r>
              <a:rPr lang="it-IT" sz="4000" b="1" dirty="0">
                <a:solidFill>
                  <a:srgbClr val="FFC000"/>
                </a:solidFill>
                <a:latin typeface="Arial Rounded MT Bold" panose="020F0704030504030204" pitchFamily="34" charset="0"/>
              </a:rPr>
              <a:t> (Influenza) - Giallo</a:t>
            </a:r>
            <a:endParaRPr lang="it-IT" sz="4000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18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148FD-586D-FBA8-6C07-EA5697E3D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1DF7C64-282A-057F-74B0-20F87C964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7B35DB2-BB56-50D3-B603-7B4AC604510D}"/>
              </a:ext>
            </a:extLst>
          </p:cNvPr>
          <p:cNvSpPr txBox="1"/>
          <p:nvPr/>
        </p:nvSpPr>
        <p:spPr>
          <a:xfrm>
            <a:off x="3161787" y="125401"/>
            <a:ext cx="7383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err="1">
                <a:solidFill>
                  <a:srgbClr val="00FF00"/>
                </a:solidFill>
                <a:latin typeface="Arial Rounded MT Bold" panose="020F0704030504030204" pitchFamily="34" charset="0"/>
              </a:rPr>
              <a:t>Steadiness</a:t>
            </a:r>
            <a:r>
              <a:rPr lang="it-IT" sz="4000" b="1" dirty="0">
                <a:solidFill>
                  <a:srgbClr val="00FF00"/>
                </a:solidFill>
                <a:latin typeface="Arial Rounded MT Bold" panose="020F0704030504030204" pitchFamily="34" charset="0"/>
              </a:rPr>
              <a:t> (Stabilità) - Verde</a:t>
            </a:r>
            <a:endParaRPr lang="it-IT" sz="4000" dirty="0">
              <a:solidFill>
                <a:srgbClr val="00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31F0C83-8E6D-F0AD-C7DB-FDA798EE78B3}"/>
              </a:ext>
            </a:extLst>
          </p:cNvPr>
          <p:cNvSpPr txBox="1"/>
          <p:nvPr/>
        </p:nvSpPr>
        <p:spPr>
          <a:xfrm>
            <a:off x="245009" y="620389"/>
            <a:ext cx="3619228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</a:t>
            </a:r>
            <a:r>
              <a:rPr lang="it-IT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pazienza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lealtà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affidabilità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cooperazione.</a:t>
            </a: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Applicazione nel Business</a:t>
            </a:r>
            <a:r>
              <a:rPr lang="it-IT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ruoli di supporto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team </a:t>
            </a:r>
            <a:r>
              <a:rPr lang="it-IT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working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miglioramento della coesione del team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aumento della produttività attraverso la collaborazione.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F9F99F8-4BFF-2607-6CE7-3DC4CB93EBE2}"/>
              </a:ext>
            </a:extLst>
          </p:cNvPr>
          <p:cNvSpPr/>
          <p:nvPr/>
        </p:nvSpPr>
        <p:spPr>
          <a:xfrm>
            <a:off x="3545940" y="5536633"/>
            <a:ext cx="760748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Personalità: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introverso, orientato al sentimento, empatico e collaborativo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adatto a ruoli di supporto e gestione delle risorse umane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2099C75-B15E-33AC-0555-AF98FD515395}"/>
              </a:ext>
            </a:extLst>
          </p:cNvPr>
          <p:cNvSpPr/>
          <p:nvPr/>
        </p:nvSpPr>
        <p:spPr>
          <a:xfrm>
            <a:off x="9565035" y="1058231"/>
            <a:ext cx="23819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Punti di forza:</a:t>
            </a:r>
            <a:endParaRPr lang="it-IT" dirty="0">
              <a:solidFill>
                <a:srgbClr val="00FF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comprensivo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dolce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collaborativo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affidabile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Paziente</a:t>
            </a:r>
          </a:p>
          <a:p>
            <a:pPr>
              <a:lnSpc>
                <a:spcPct val="150000"/>
              </a:lnSpc>
            </a:pPr>
            <a:endParaRPr lang="it-IT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Punti di debolezza:</a:t>
            </a:r>
            <a:endParaRPr lang="it-IT" dirty="0">
              <a:solidFill>
                <a:srgbClr val="00FF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permaloso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testardo</a:t>
            </a:r>
          </a:p>
          <a:p>
            <a:endParaRPr lang="it-IT" dirty="0"/>
          </a:p>
        </p:txBody>
      </p:sp>
      <p:pic>
        <p:nvPicPr>
          <p:cNvPr id="12" name="Picture 2" descr="Risultati immagini per macchia colore verde">
            <a:extLst>
              <a:ext uri="{FF2B5EF4-FFF2-40B4-BE49-F238E27FC236}">
                <a16:creationId xmlns:a16="http://schemas.microsoft.com/office/drawing/2014/main" id="{975AA202-2EE0-1752-729A-4284F6E41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rcRect/>
          <a:stretch>
            <a:fillRect/>
          </a:stretch>
        </p:blipFill>
        <p:spPr bwMode="auto">
          <a:xfrm>
            <a:off x="3540320" y="620389"/>
            <a:ext cx="5787126" cy="54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6102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9DA11-FA56-AA73-3EC2-553129DD1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C953558-BD82-C16B-C972-1F7AF1DBE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1B962C7-0A2B-BAA1-D54C-E51C48451516}"/>
              </a:ext>
            </a:extLst>
          </p:cNvPr>
          <p:cNvSpPr/>
          <p:nvPr/>
        </p:nvSpPr>
        <p:spPr>
          <a:xfrm>
            <a:off x="2792072" y="275356"/>
            <a:ext cx="76623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 err="1">
                <a:solidFill>
                  <a:srgbClr val="0066FF"/>
                </a:solidFill>
                <a:latin typeface="Arial Rounded MT Bold" panose="020F0704030504030204" pitchFamily="34" charset="0"/>
              </a:rPr>
              <a:t>Compliance</a:t>
            </a:r>
            <a:r>
              <a:rPr lang="it-IT" sz="4000" b="1" dirty="0">
                <a:solidFill>
                  <a:srgbClr val="0066FF"/>
                </a:solidFill>
                <a:latin typeface="Arial Rounded MT Bold" panose="020F0704030504030204" pitchFamily="34" charset="0"/>
              </a:rPr>
              <a:t> (Conformità) - Blu</a:t>
            </a:r>
            <a:endParaRPr lang="it-IT" sz="4000" dirty="0">
              <a:solidFill>
                <a:srgbClr val="0066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Picture 2" descr="Risultati immagini per macchia colore BLU">
            <a:extLst>
              <a:ext uri="{FF2B5EF4-FFF2-40B4-BE49-F238E27FC236}">
                <a16:creationId xmlns:a16="http://schemas.microsoft.com/office/drawing/2014/main" id="{26DBE741-8813-912F-A669-42A2BBDC1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rcRect l="10301" t="9457"/>
          <a:stretch>
            <a:fillRect/>
          </a:stretch>
        </p:blipFill>
        <p:spPr bwMode="auto">
          <a:xfrm>
            <a:off x="3862704" y="870718"/>
            <a:ext cx="5758561" cy="4648454"/>
          </a:xfrm>
          <a:prstGeom prst="rect">
            <a:avLst/>
          </a:prstGeom>
          <a:noFill/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DB6BF11-7779-6FFA-1EBD-142586A68843}"/>
              </a:ext>
            </a:extLst>
          </p:cNvPr>
          <p:cNvSpPr txBox="1"/>
          <p:nvPr/>
        </p:nvSpPr>
        <p:spPr>
          <a:xfrm>
            <a:off x="282956" y="781300"/>
            <a:ext cx="343827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</a:t>
            </a:r>
            <a:r>
              <a:rPr lang="it-IT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accuratezza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attenzione ai dettagli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rispetto delle regole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analiticità.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Applicazione nel Business</a:t>
            </a:r>
            <a:r>
              <a:rPr lang="it-IT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ruoli che richiedono precisione e analisi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miglioramento della qualità e dell'efficienza.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70A93C7-CBF3-7104-AE94-5A0AF9029237}"/>
              </a:ext>
            </a:extLst>
          </p:cNvPr>
          <p:cNvSpPr/>
          <p:nvPr/>
        </p:nvSpPr>
        <p:spPr>
          <a:xfrm>
            <a:off x="3395555" y="5407286"/>
            <a:ext cx="6692858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Personalità: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introverso, orientato al pensiero, riservato, analitico e preciso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adatto a ruoli che richiedono attenzione ai dettagli e analisi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1869EDE-2367-7F40-1A82-43DE0A41C2E3}"/>
              </a:ext>
            </a:extLst>
          </p:cNvPr>
          <p:cNvSpPr/>
          <p:nvPr/>
        </p:nvSpPr>
        <p:spPr>
          <a:xfrm>
            <a:off x="9425613" y="1012867"/>
            <a:ext cx="2449689" cy="4618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Punti di forza: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preciso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attento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giudizioso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scrupoloso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Curioso</a:t>
            </a: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Punti di debolezza:</a:t>
            </a:r>
            <a:endParaRPr lang="it-IT" dirty="0">
              <a:solidFill>
                <a:srgbClr val="0066FF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rigido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scettico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pessimista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freddo          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0415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591FB-7C33-5734-4D6E-10F11B354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19E1CBD-74A3-4B95-4924-1662BE3214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AB3C68B-72CD-B414-3110-6229287A2686}"/>
              </a:ext>
            </a:extLst>
          </p:cNvPr>
          <p:cNvSpPr/>
          <p:nvPr/>
        </p:nvSpPr>
        <p:spPr>
          <a:xfrm>
            <a:off x="1072444" y="151179"/>
            <a:ext cx="90311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I colori della personalità</a:t>
            </a:r>
            <a:r>
              <a:rPr lang="it-IT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  </a:t>
            </a:r>
            <a:r>
              <a:rPr lang="it-IT" sz="4000" b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Applicazioni pratiche nel Business</a:t>
            </a:r>
            <a:endParaRPr lang="it-IT" sz="40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DB1A3FF-8F5F-680B-BE02-158279E7DEBA}"/>
              </a:ext>
            </a:extLst>
          </p:cNvPr>
          <p:cNvSpPr txBox="1"/>
          <p:nvPr/>
        </p:nvSpPr>
        <p:spPr>
          <a:xfrm>
            <a:off x="156016" y="1474618"/>
            <a:ext cx="496711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Miglioramento della comunicazione e relazioni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Selezione del personale: Identificare i candidati più adatti ai ruoli specifici.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Orientamento professionale: Guidare le persone verso carriere che sfruttano al meglio le loro caratteristiche innate.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Sviluppo del team: Creare squadre equilibrate e migliorare la collaborazione interna.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endParaRPr lang="it-IT" dirty="0"/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321C5D5-96EC-4AE9-D185-45B7A7F5C92F}"/>
              </a:ext>
            </a:extLst>
          </p:cNvPr>
          <p:cNvSpPr txBox="1"/>
          <p:nvPr/>
        </p:nvSpPr>
        <p:spPr>
          <a:xfrm>
            <a:off x="6592709" y="1474618"/>
            <a:ext cx="4605867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Negoziazione e trattative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Adattare l'approccio in base al colore del partner o avversario.</a:t>
            </a:r>
          </a:p>
          <a:p>
            <a:pPr>
              <a:lnSpc>
                <a:spcPct val="150000"/>
              </a:lnSpc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it-IT" b="1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Fidelizzazione dei clienti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Personalizzare l'approccio di vendita in base al colore del cliente.</a:t>
            </a:r>
          </a:p>
          <a:p>
            <a:pPr>
              <a:lnSpc>
                <a:spcPct val="150000"/>
              </a:lnSpc>
            </a:pPr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74ACC69-9F53-9B77-DA3A-5C95B63D51F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80177" y="4595667"/>
            <a:ext cx="3994238" cy="22927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7812043D-E996-6E8B-9E8D-064789F1C2ED}"/>
              </a:ext>
            </a:extLst>
          </p:cNvPr>
          <p:cNvSpPr/>
          <p:nvPr/>
        </p:nvSpPr>
        <p:spPr>
          <a:xfrm>
            <a:off x="7543007" y="4976394"/>
            <a:ext cx="44929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“Il comportamento umano è influenzato dalla percezione del sé e dell’ambiente, ed è questa percezione che determina come reagiamo nelle diverse situazioni.” William </a:t>
            </a:r>
            <a:r>
              <a:rPr lang="it-IT" sz="1600" dirty="0" err="1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Moulton</a:t>
            </a:r>
            <a:r>
              <a:rPr lang="it-IT" sz="16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1600" dirty="0" err="1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Marston</a:t>
            </a:r>
            <a:r>
              <a:rPr lang="it-IT" sz="16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4523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075E2-BE78-56C2-3E07-33D9880F4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B3A6248-61F8-0DE9-9664-2C422A902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2CE8CD-4C2C-1155-4B85-3D49C199A34F}"/>
              </a:ext>
            </a:extLst>
          </p:cNvPr>
          <p:cNvSpPr txBox="1"/>
          <p:nvPr/>
        </p:nvSpPr>
        <p:spPr>
          <a:xfrm>
            <a:off x="1275645" y="289523"/>
            <a:ext cx="100510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Riconoscere il colore dell'altra persona</a:t>
            </a:r>
            <a:endParaRPr lang="it-IT" sz="40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BC33D1A-EFA2-B1FE-B032-609D03FAF343}"/>
              </a:ext>
            </a:extLst>
          </p:cNvPr>
          <p:cNvSpPr/>
          <p:nvPr/>
        </p:nvSpPr>
        <p:spPr>
          <a:xfrm>
            <a:off x="354921" y="1011083"/>
            <a:ext cx="4931257" cy="258532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Rosso (Dominanza</a:t>
            </a: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Comportamento</a:t>
            </a: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Diretti, decisi e orientati ai risultati. Tendono a prendere il comando e a guidare le discussioni.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Comunicazione</a:t>
            </a: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Preferiscono conversazioni brevi e mirate, con un focus sugli obiettivi e sui risultati.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Reazioni</a:t>
            </a: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Possono sembrare impazienti o autoritari.</a:t>
            </a:r>
          </a:p>
        </p:txBody>
      </p:sp>
      <p:sp>
        <p:nvSpPr>
          <p:cNvPr id="9" name="Rettangolo arrotondato 5">
            <a:extLst>
              <a:ext uri="{FF2B5EF4-FFF2-40B4-BE49-F238E27FC236}">
                <a16:creationId xmlns:a16="http://schemas.microsoft.com/office/drawing/2014/main" id="{0DFB778D-A5D1-A34A-FF3F-2D95DEAB317C}"/>
              </a:ext>
            </a:extLst>
          </p:cNvPr>
          <p:cNvSpPr/>
          <p:nvPr/>
        </p:nvSpPr>
        <p:spPr>
          <a:xfrm>
            <a:off x="5994398" y="1005019"/>
            <a:ext cx="5712180" cy="224742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Giallo (Influenza)</a:t>
            </a:r>
            <a:endParaRPr lang="it-IT" dirty="0">
              <a:solidFill>
                <a:srgbClr val="FFC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Comportamento</a:t>
            </a: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Entusiasti, socievoli e ottimisti. Amano essere al centro dell'attenzione.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Comunicazione</a:t>
            </a: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Utilizzano un linguaggio colorito, con molte storie ed esempi personali.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Reazioni</a:t>
            </a: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Possono sembrare distratti o poco focalizzati sui dettagli.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3C36196-D18E-398D-CBF1-C8860EF777C1}"/>
              </a:ext>
            </a:extLst>
          </p:cNvPr>
          <p:cNvSpPr/>
          <p:nvPr/>
        </p:nvSpPr>
        <p:spPr>
          <a:xfrm>
            <a:off x="442253" y="3520339"/>
            <a:ext cx="5552146" cy="20313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Verde (Stabilità)</a:t>
            </a:r>
            <a:endParaRPr lang="it-IT" dirty="0">
              <a:solidFill>
                <a:srgbClr val="00FF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Comportamento</a:t>
            </a:r>
            <a:r>
              <a:rPr lang="it-IT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Calmi, pazienti e cooperativi. Preferiscono la stabilità e la continuità.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Comunicazione</a:t>
            </a:r>
            <a:r>
              <a:rPr lang="it-IT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Parlano con un tono tranquillo e riflessivo, e tendono ad ascoltare più che parlare.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Reazioni</a:t>
            </a:r>
            <a:r>
              <a:rPr lang="it-IT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Possono sembrare riluttanti al cambiamento o troppo accomodanti.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72BB823-95A6-10C2-4A45-81AC2B6EFFF1}"/>
              </a:ext>
            </a:extLst>
          </p:cNvPr>
          <p:cNvSpPr/>
          <p:nvPr/>
        </p:nvSpPr>
        <p:spPr>
          <a:xfrm>
            <a:off x="6096000" y="3520339"/>
            <a:ext cx="5653747" cy="230832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Blu (Cautela)</a:t>
            </a:r>
            <a:endParaRPr lang="it-IT" dirty="0">
              <a:solidFill>
                <a:srgbClr val="0066FF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Comportamento</a:t>
            </a:r>
            <a:r>
              <a:rPr lang="it-IT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Precisi, analitici e organizzati. Prestano molta attenzione ai dettagli.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Comunicazione</a:t>
            </a:r>
            <a:r>
              <a:rPr lang="it-IT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Utilizzano un linguaggio formale e dettagliato, con dati e prove a supporto delle loro affermazioni.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Reazioni</a:t>
            </a:r>
            <a:r>
              <a:rPr lang="it-IT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Possono sembrare distaccati o eccessivamente critici.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7B2FD90-9F36-CF1E-9920-B3649BFF61C1}"/>
              </a:ext>
            </a:extLst>
          </p:cNvPr>
          <p:cNvSpPr txBox="1"/>
          <p:nvPr/>
        </p:nvSpPr>
        <p:spPr>
          <a:xfrm>
            <a:off x="2901921" y="6119336"/>
            <a:ext cx="95278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“La chiave per una comunicazione efficace è capire che ognuno percepisce il mondo in modo diverso e usare questa comprensione come guida per la comunicazione con gli altri.” Stephen R. </a:t>
            </a:r>
            <a:r>
              <a:rPr lang="it-IT" sz="1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Covey</a:t>
            </a:r>
            <a:endParaRPr lang="it-IT" sz="1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4793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5E69E-97C1-6EF4-CEB6-73E215EF8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9BAAC75-0914-675A-6C5E-8E9E85643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4DC6C9AC-5C0F-7F55-47EB-EAB08F61ADCF}"/>
              </a:ext>
            </a:extLst>
          </p:cNvPr>
          <p:cNvSpPr/>
          <p:nvPr/>
        </p:nvSpPr>
        <p:spPr>
          <a:xfrm>
            <a:off x="2264778" y="173756"/>
            <a:ext cx="79238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accent1"/>
                </a:solidFill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Importanza del riconoscimento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C7B94F7-A9E8-4F6F-D390-2523B0584EAF}"/>
              </a:ext>
            </a:extLst>
          </p:cNvPr>
          <p:cNvSpPr/>
          <p:nvPr/>
        </p:nvSpPr>
        <p:spPr>
          <a:xfrm>
            <a:off x="146756" y="917446"/>
            <a:ext cx="120452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Riconoscere il colore della personalità di un'altra persona è cruciale per adattare il proprio stile comunicativo e migliorare le interazioni. Questo processo richiede osservazione attenta, ascolto attivo e capacità di contestualizzare i comportamenti.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16AB09F-4275-E7AB-DC9F-774552626447}"/>
              </a:ext>
            </a:extLst>
          </p:cNvPr>
          <p:cNvSpPr/>
          <p:nvPr/>
        </p:nvSpPr>
        <p:spPr>
          <a:xfrm>
            <a:off x="410803" y="1726740"/>
            <a:ext cx="443653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Ascolto attivo - stile di comunicazione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Rosso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diretto e assertivo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Giallo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entusiasta e coinvolgente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Verde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empatico e comprensivo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Blu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logico e dettagliato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58E2CEB-8F65-C259-3205-0FF1D1B28F26}"/>
              </a:ext>
            </a:extLst>
          </p:cNvPr>
          <p:cNvSpPr/>
          <p:nvPr/>
        </p:nvSpPr>
        <p:spPr>
          <a:xfrm>
            <a:off x="4847336" y="1726739"/>
            <a:ext cx="395111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Argomenti preferiti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Rosso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obiettivi e risultati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Giallo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persone e relazioni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Verde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stabilità e armonia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Blu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dati e analisi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5356687-ED56-43C4-B232-BB44F1155F07}"/>
              </a:ext>
            </a:extLst>
          </p:cNvPr>
          <p:cNvSpPr/>
          <p:nvPr/>
        </p:nvSpPr>
        <p:spPr>
          <a:xfrm>
            <a:off x="8174028" y="1704327"/>
            <a:ext cx="415908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Contestualizzare il comportamento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Situazioni di stress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Ambiente lavorativo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0697A1F-AA59-613D-897D-F165FE2F6793}"/>
              </a:ext>
            </a:extLst>
          </p:cNvPr>
          <p:cNvSpPr txBox="1"/>
          <p:nvPr/>
        </p:nvSpPr>
        <p:spPr>
          <a:xfrm>
            <a:off x="2986279" y="3842920"/>
            <a:ext cx="8059929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Utilizzare domande aperte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Rosso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"Quali sono i tuoi obiettivi principali in questo progetto?"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Giallo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"Quale parte del lavoro ti entusiasma di più?"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Verde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"Come possiamo garantire che tutti siano a proprio agio con questo cambiamento?"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Blu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"Quali dati supportano questa decisione?"</a:t>
            </a:r>
          </a:p>
          <a:p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EAC3B24-0D69-8E40-9F6A-78811D317295}"/>
              </a:ext>
            </a:extLst>
          </p:cNvPr>
          <p:cNvSpPr/>
          <p:nvPr/>
        </p:nvSpPr>
        <p:spPr>
          <a:xfrm>
            <a:off x="2986279" y="6264069"/>
            <a:ext cx="9216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“La consapevolezza di sé è il fondamento dell'intelligenza emotiva. Riconoscere i propri stati emotivi e quelli degli altri è essenziale per una comunicazione efficace.” Daniel </a:t>
            </a:r>
            <a:r>
              <a:rPr lang="it-IT" sz="1600" dirty="0" err="1">
                <a:solidFill>
                  <a:schemeClr val="accent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Goleman</a:t>
            </a:r>
            <a:endParaRPr lang="it-IT" sz="1600" dirty="0">
              <a:solidFill>
                <a:schemeClr val="accent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7686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E6A81-5020-F1B9-3281-34B7A9003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7755D67-B98A-A779-C776-80E62ABC4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F5642655-1C26-4356-453E-A5B004A43C82}"/>
              </a:ext>
            </a:extLst>
          </p:cNvPr>
          <p:cNvSpPr/>
          <p:nvPr/>
        </p:nvSpPr>
        <p:spPr>
          <a:xfrm>
            <a:off x="1073394" y="0"/>
            <a:ext cx="107573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</a:rPr>
              <a:t>Strategie di approccio</a:t>
            </a:r>
          </a:p>
          <a:p>
            <a:pPr algn="ctr"/>
            <a:r>
              <a:rPr lang="it-IT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anose="020F0704030504030204" pitchFamily="34" charset="0"/>
              </a:rPr>
              <a:t>ai diversi colori della personalità</a:t>
            </a:r>
            <a:endParaRPr lang="it-IT" sz="36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47A8D00-3669-C980-C839-A785C76D6EE7}"/>
              </a:ext>
            </a:extLst>
          </p:cNvPr>
          <p:cNvSpPr/>
          <p:nvPr/>
        </p:nvSpPr>
        <p:spPr>
          <a:xfrm>
            <a:off x="215753" y="1426735"/>
            <a:ext cx="5880247" cy="4016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i="1" dirty="0">
                <a:solidFill>
                  <a:srgbClr val="C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Approccio con il colore Rosso (Dominanza)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Sii diretto e conciso</a:t>
            </a:r>
            <a:r>
              <a:rPr lang="it-IT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Vai subito al punto senza divagare. Le persone di colore rosso apprezzano la chiarezza e l'efficienza.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Mostra fiducia</a:t>
            </a:r>
            <a:r>
              <a:rPr lang="it-IT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Comunica con sicurezza e determinazione. I Rossi rispettano coloro che dimostrano autorevolezza.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Concentrati sui risultati</a:t>
            </a:r>
            <a:r>
              <a:rPr lang="it-IT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Metti in evidenza come le tue proposte o idee possono portare a risultati concreti e misurabili.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Sii preparato per le sfide</a:t>
            </a:r>
            <a:r>
              <a:rPr lang="it-IT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Aspettati domande difficili e preparati a rispondere in modo rapido e preciso.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96601F-4611-A055-DD64-E7BC29D5DDB7}"/>
              </a:ext>
            </a:extLst>
          </p:cNvPr>
          <p:cNvSpPr txBox="1"/>
          <p:nvPr/>
        </p:nvSpPr>
        <p:spPr>
          <a:xfrm>
            <a:off x="6568869" y="1426735"/>
            <a:ext cx="54073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i="1" dirty="0">
                <a:solidFill>
                  <a:srgbClr val="FFC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Approccio con il Colore Giallo (Influenza)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Sii amichevole e positivo</a:t>
            </a:r>
            <a:r>
              <a:rPr lang="it-IT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Usa un tono caloroso e coinvolgente. Mostra interesse genuino per la persona e le sue idee.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Incoraggia la creatività</a:t>
            </a:r>
            <a:r>
              <a:rPr lang="it-IT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Dai spazio alle loro idee e incoraggia la creatività e l'innovazione.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Riconosci i loro contributi</a:t>
            </a:r>
            <a:r>
              <a:rPr lang="it-IT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Offri apprezzamenti e riconoscimenti per il loro lavoro. I Gialli apprezzano essere notati e valorizzati.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Usa storie ed esempi</a:t>
            </a:r>
            <a:r>
              <a:rPr lang="it-IT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Racconta aneddoti e utilizza esempi pratici per spiegare i concetti. Questo rende la comunicazione più vivace e interessante.</a:t>
            </a:r>
          </a:p>
          <a:p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773993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A3512-E846-A984-3C96-52FCCA5EE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0897832-A1BF-F97C-257C-01953D7F8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6EC28F8B-9BF2-265D-324C-E3500CFDBAFB}"/>
              </a:ext>
            </a:extLst>
          </p:cNvPr>
          <p:cNvSpPr/>
          <p:nvPr/>
        </p:nvSpPr>
        <p:spPr>
          <a:xfrm>
            <a:off x="146756" y="148653"/>
            <a:ext cx="533964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b="1" dirty="0">
                <a:solidFill>
                  <a:srgbClr val="00FF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Approccio con il Colore Verde (Stabilità)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Mostra empatia e comprensione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Sii paziente e ascolta attentamente le loro preoccupazioni e opinioni.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Fornisci sicurezza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Assicurati che si sentano sicuri e supportati. Evita di forzare cambiamenti rapidi.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Enfatizza la collaborazione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Sottolinea l'importanza del lavoro di squadra e della cooperazione.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Mantieni un tono calmo e rassicurante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Usa un linguaggio tranquillo e rassicurante per mettere a loro agio.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AD72ACF-E57A-9230-1DC7-7B22133B8C37}"/>
              </a:ext>
            </a:extLst>
          </p:cNvPr>
          <p:cNvSpPr txBox="1"/>
          <p:nvPr/>
        </p:nvSpPr>
        <p:spPr>
          <a:xfrm>
            <a:off x="6392221" y="148653"/>
            <a:ext cx="5260623" cy="6323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>
                <a:solidFill>
                  <a:srgbClr val="0066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Approccio con il Colore Blu (Cautela)</a:t>
            </a:r>
          </a:p>
          <a:p>
            <a:pPr>
              <a:lnSpc>
                <a:spcPct val="150000"/>
              </a:lnSpc>
            </a:pPr>
            <a:r>
              <a:rPr lang="it-IT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Sii dettagliato e logico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Fornisci dati, prove e dettagli concreti per supportare le tue argomentazioni.</a:t>
            </a:r>
          </a:p>
          <a:p>
            <a:pPr>
              <a:lnSpc>
                <a:spcPct val="150000"/>
              </a:lnSpc>
            </a:pPr>
            <a:r>
              <a:rPr lang="it-IT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Evita le emozioni esagerate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Mantieni un tono professionale e obiettivo. I Blu apprezzano l'analisi razionale e le argomentazioni ben strutturate.</a:t>
            </a:r>
          </a:p>
          <a:p>
            <a:pPr>
              <a:lnSpc>
                <a:spcPct val="150000"/>
              </a:lnSpc>
            </a:pPr>
            <a:r>
              <a:rPr lang="it-IT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Fornisci tempo per riflettere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Lascia loro il tempo necessario per analizzare le informazioni e prendere decisioni ponderate.</a:t>
            </a:r>
          </a:p>
          <a:p>
            <a:pPr>
              <a:lnSpc>
                <a:spcPct val="150000"/>
              </a:lnSpc>
            </a:pPr>
            <a:r>
              <a:rPr lang="it-IT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Sii preparato e organizzato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Presenta informazioni in modo chiaro e strutturato. I Blu apprezzano la precisione e la chiarezza.</a:t>
            </a:r>
          </a:p>
          <a:p>
            <a:pPr>
              <a:lnSpc>
                <a:spcPct val="150000"/>
              </a:lnSpc>
            </a:pP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754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D2500-E83A-3830-3E5D-8B5A9B9C7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AE0C2EB-E6D1-20F8-FAAB-F487AC7F7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pic>
        <p:nvPicPr>
          <p:cNvPr id="1026" name="2172BA4C-F179-4E35-A0D2-A76CDE6075CA" descr="PHOTO-2026-04-21-09-48-19.jpg">
            <a:extLst>
              <a:ext uri="{FF2B5EF4-FFF2-40B4-BE49-F238E27FC236}">
                <a16:creationId xmlns:a16="http://schemas.microsoft.com/office/drawing/2014/main" id="{92625736-3372-1513-8585-00087509A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300" y="563090"/>
            <a:ext cx="6809399" cy="510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932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919A3-398C-98B5-8E59-57B9C02B8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D1D9043-1123-9235-19BC-6370D1547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0139"/>
            <a:ext cx="3093553" cy="118786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6BB1F96-A451-F52E-3FDE-804FDC3FD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636" y="466344"/>
            <a:ext cx="7444727" cy="496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461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1279</Words>
  <Application>Microsoft Office PowerPoint</Application>
  <PresentationFormat>Widescreen</PresentationFormat>
  <Paragraphs>191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Arial</vt:lpstr>
      <vt:lpstr>Arial Rounded MT Bold</vt:lpstr>
      <vt:lpstr>Arial Unicode MS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Segreteria - Studio Ferrari &amp; Associati</dc:creator>
  <cp:lastModifiedBy>Massimiliano Ferrari</cp:lastModifiedBy>
  <cp:revision>3</cp:revision>
  <dcterms:created xsi:type="dcterms:W3CDTF">2026-04-22T09:13:35Z</dcterms:created>
  <dcterms:modified xsi:type="dcterms:W3CDTF">2026-04-22T16:34:35Z</dcterms:modified>
</cp:coreProperties>
</file>