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1409" r:id="rId3"/>
    <p:sldId id="1435" r:id="rId4"/>
    <p:sldId id="1346" r:id="rId5"/>
    <p:sldId id="1522" r:id="rId6"/>
    <p:sldId id="1459" r:id="rId7"/>
    <p:sldId id="760" r:id="rId8"/>
    <p:sldId id="1461" r:id="rId9"/>
    <p:sldId id="1430" r:id="rId10"/>
    <p:sldId id="1465" r:id="rId11"/>
    <p:sldId id="1537" r:id="rId12"/>
    <p:sldId id="1287" r:id="rId13"/>
    <p:sldId id="1535" r:id="rId14"/>
    <p:sldId id="1565" r:id="rId15"/>
    <p:sldId id="1616" r:id="rId16"/>
    <p:sldId id="606" r:id="rId17"/>
    <p:sldId id="304" r:id="rId18"/>
    <p:sldId id="1424" r:id="rId19"/>
    <p:sldId id="291" r:id="rId20"/>
    <p:sldId id="292" r:id="rId21"/>
    <p:sldId id="287" r:id="rId22"/>
    <p:sldId id="1107" r:id="rId23"/>
    <p:sldId id="1108" r:id="rId24"/>
    <p:sldId id="1615" r:id="rId25"/>
    <p:sldId id="657" r:id="rId26"/>
    <p:sldId id="610" r:id="rId27"/>
    <p:sldId id="1563" r:id="rId28"/>
    <p:sldId id="1433" r:id="rId29"/>
    <p:sldId id="694" r:id="rId30"/>
    <p:sldId id="1566" r:id="rId31"/>
    <p:sldId id="1437" r:id="rId32"/>
    <p:sldId id="1564" r:id="rId3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BB70AAB-0D94-4FD2-93EA-C2B77FAFE620}">
          <p14:sldIdLst>
            <p14:sldId id="256"/>
            <p14:sldId id="1409"/>
            <p14:sldId id="1435"/>
            <p14:sldId id="1346"/>
            <p14:sldId id="1522"/>
            <p14:sldId id="1459"/>
            <p14:sldId id="760"/>
            <p14:sldId id="1461"/>
            <p14:sldId id="1430"/>
            <p14:sldId id="1465"/>
            <p14:sldId id="1537"/>
            <p14:sldId id="1287"/>
            <p14:sldId id="1535"/>
            <p14:sldId id="1565"/>
            <p14:sldId id="1616"/>
            <p14:sldId id="606"/>
            <p14:sldId id="304"/>
            <p14:sldId id="1424"/>
            <p14:sldId id="291"/>
            <p14:sldId id="292"/>
            <p14:sldId id="287"/>
            <p14:sldId id="1107"/>
            <p14:sldId id="1108"/>
            <p14:sldId id="1615"/>
            <p14:sldId id="657"/>
            <p14:sldId id="610"/>
            <p14:sldId id="1563"/>
            <p14:sldId id="1433"/>
            <p14:sldId id="694"/>
            <p14:sldId id="1566"/>
            <p14:sldId id="1437"/>
            <p14:sldId id="1564"/>
          </p14:sldIdLst>
        </p14:section>
        <p14:section name="Sezione senza titolo" id="{8FC98127-38E4-4603-8A99-77FCE7FD6BB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C3406-E3F1-4B32-8C80-843ADEDA622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CF57B18-D556-4407-B47D-4CA4F73BAB44}">
      <dgm:prSet phldrT="[Testo]" custT="1"/>
      <dgm:spPr/>
      <dgm:t>
        <a:bodyPr/>
        <a:lstStyle/>
        <a:p>
          <a:r>
            <a:rPr lang="it-IT" sz="2400" b="1" dirty="0">
              <a:solidFill>
                <a:srgbClr val="FFC000"/>
              </a:solidFill>
            </a:rPr>
            <a:t>posizioni</a:t>
          </a:r>
        </a:p>
      </dgm:t>
    </dgm:pt>
    <dgm:pt modelId="{72E7A887-F2D1-4635-AAB0-E1E3EC6D98A0}" type="parTrans" cxnId="{11BBB3C6-CDD8-4F68-9BCC-3D070EEC4B91}">
      <dgm:prSet/>
      <dgm:spPr/>
      <dgm:t>
        <a:bodyPr/>
        <a:lstStyle/>
        <a:p>
          <a:endParaRPr lang="it-IT"/>
        </a:p>
      </dgm:t>
    </dgm:pt>
    <dgm:pt modelId="{39D58AB4-FAD5-4375-8DC0-F486AF469842}" type="sibTrans" cxnId="{11BBB3C6-CDD8-4F68-9BCC-3D070EEC4B91}">
      <dgm:prSet/>
      <dgm:spPr/>
      <dgm:t>
        <a:bodyPr/>
        <a:lstStyle/>
        <a:p>
          <a:endParaRPr lang="it-IT"/>
        </a:p>
      </dgm:t>
    </dgm:pt>
    <dgm:pt modelId="{3326AAA2-1B96-4214-AE82-CE4EFDFDEC4A}">
      <dgm:prSet phldrT="[Testo]" custT="1"/>
      <dgm:spPr/>
      <dgm:t>
        <a:bodyPr/>
        <a:lstStyle/>
        <a:p>
          <a:r>
            <a:rPr lang="it-IT" sz="5400" b="1" dirty="0">
              <a:solidFill>
                <a:srgbClr val="FFC000"/>
              </a:solidFill>
            </a:rPr>
            <a:t>diritti</a:t>
          </a:r>
        </a:p>
      </dgm:t>
    </dgm:pt>
    <dgm:pt modelId="{65A7EA7A-C096-439B-AD26-C3D84DEDE27E}" type="parTrans" cxnId="{8637C4F7-A21B-41AC-9610-2BDAC920D217}">
      <dgm:prSet/>
      <dgm:spPr/>
      <dgm:t>
        <a:bodyPr/>
        <a:lstStyle/>
        <a:p>
          <a:endParaRPr lang="it-IT"/>
        </a:p>
      </dgm:t>
    </dgm:pt>
    <dgm:pt modelId="{A13A55A1-5345-45E7-8C19-DDF99F5451F5}" type="sibTrans" cxnId="{8637C4F7-A21B-41AC-9610-2BDAC920D217}">
      <dgm:prSet/>
      <dgm:spPr/>
      <dgm:t>
        <a:bodyPr/>
        <a:lstStyle/>
        <a:p>
          <a:endParaRPr lang="it-IT"/>
        </a:p>
      </dgm:t>
    </dgm:pt>
    <dgm:pt modelId="{B6DB1702-285F-4134-8524-AAAD1789232A}">
      <dgm:prSet phldrT="[Testo]"/>
      <dgm:spPr/>
      <dgm:t>
        <a:bodyPr/>
        <a:lstStyle/>
        <a:p>
          <a:r>
            <a:rPr lang="it-IT" b="1" dirty="0">
              <a:solidFill>
                <a:srgbClr val="FFC000"/>
              </a:solidFill>
            </a:rPr>
            <a:t>interessi</a:t>
          </a:r>
        </a:p>
      </dgm:t>
    </dgm:pt>
    <dgm:pt modelId="{E7CAE90A-8AF6-47C6-A66B-4B8E35E22379}" type="parTrans" cxnId="{8CC04439-9823-4F72-BD82-59677A330CE0}">
      <dgm:prSet/>
      <dgm:spPr/>
      <dgm:t>
        <a:bodyPr/>
        <a:lstStyle/>
        <a:p>
          <a:endParaRPr lang="it-IT"/>
        </a:p>
      </dgm:t>
    </dgm:pt>
    <dgm:pt modelId="{19ECA175-6739-4B72-B396-3289E118BCC8}" type="sibTrans" cxnId="{8CC04439-9823-4F72-BD82-59677A330CE0}">
      <dgm:prSet/>
      <dgm:spPr/>
      <dgm:t>
        <a:bodyPr/>
        <a:lstStyle/>
        <a:p>
          <a:endParaRPr lang="it-IT"/>
        </a:p>
      </dgm:t>
    </dgm:pt>
    <dgm:pt modelId="{4297DF38-BC5E-407F-8658-06DEEC9304A5}" type="pres">
      <dgm:prSet presAssocID="{D80C3406-E3F1-4B32-8C80-843ADEDA6228}" presName="Name0" presStyleCnt="0">
        <dgm:presLayoutVars>
          <dgm:dir/>
          <dgm:animLvl val="lvl"/>
          <dgm:resizeHandles val="exact"/>
        </dgm:presLayoutVars>
      </dgm:prSet>
      <dgm:spPr/>
    </dgm:pt>
    <dgm:pt modelId="{60DDE3BC-BC92-442C-8289-1EDE06D38899}" type="pres">
      <dgm:prSet presAssocID="{1CF57B18-D556-4407-B47D-4CA4F73BAB44}" presName="Name8" presStyleCnt="0"/>
      <dgm:spPr/>
    </dgm:pt>
    <dgm:pt modelId="{6A1815AB-9761-4D96-9D49-E95821FA3882}" type="pres">
      <dgm:prSet presAssocID="{1CF57B18-D556-4407-B47D-4CA4F73BAB44}" presName="level" presStyleLbl="node1" presStyleIdx="0" presStyleCnt="3" custLinFactNeighborX="-1620" custLinFactNeighborY="1811">
        <dgm:presLayoutVars>
          <dgm:chMax val="1"/>
          <dgm:bulletEnabled val="1"/>
        </dgm:presLayoutVars>
      </dgm:prSet>
      <dgm:spPr/>
    </dgm:pt>
    <dgm:pt modelId="{52D24E01-78D6-4329-B280-BEDA361BF524}" type="pres">
      <dgm:prSet presAssocID="{1CF57B18-D556-4407-B47D-4CA4F73BAB4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3B1F1B-66BD-4B01-BAF9-E75E7F5A56FF}" type="pres">
      <dgm:prSet presAssocID="{3326AAA2-1B96-4214-AE82-CE4EFDFDEC4A}" presName="Name8" presStyleCnt="0"/>
      <dgm:spPr/>
    </dgm:pt>
    <dgm:pt modelId="{C91B8B78-37EF-4BF2-90DC-02701941B906}" type="pres">
      <dgm:prSet presAssocID="{3326AAA2-1B96-4214-AE82-CE4EFDFDEC4A}" presName="level" presStyleLbl="node1" presStyleIdx="1" presStyleCnt="3" custLinFactNeighborX="-972" custLinFactNeighborY="604">
        <dgm:presLayoutVars>
          <dgm:chMax val="1"/>
          <dgm:bulletEnabled val="1"/>
        </dgm:presLayoutVars>
      </dgm:prSet>
      <dgm:spPr/>
    </dgm:pt>
    <dgm:pt modelId="{708871A9-2D27-417E-8526-33F5CCAF1CB1}" type="pres">
      <dgm:prSet presAssocID="{3326AAA2-1B96-4214-AE82-CE4EFDFDEC4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E283AD9-9F95-4E27-AF72-CB4285E8F50D}" type="pres">
      <dgm:prSet presAssocID="{B6DB1702-285F-4134-8524-AAAD1789232A}" presName="Name8" presStyleCnt="0"/>
      <dgm:spPr/>
    </dgm:pt>
    <dgm:pt modelId="{05478A05-D5A1-4F1A-A72D-8213FB4FA999}" type="pres">
      <dgm:prSet presAssocID="{B6DB1702-285F-4134-8524-AAAD1789232A}" presName="level" presStyleLbl="node1" presStyleIdx="2" presStyleCnt="3" custLinFactNeighborX="-810" custLinFactNeighborY="18712">
        <dgm:presLayoutVars>
          <dgm:chMax val="1"/>
          <dgm:bulletEnabled val="1"/>
        </dgm:presLayoutVars>
      </dgm:prSet>
      <dgm:spPr/>
    </dgm:pt>
    <dgm:pt modelId="{342EA24B-B734-46B4-9037-D19D0C094BB8}" type="pres">
      <dgm:prSet presAssocID="{B6DB1702-285F-4134-8524-AAAD1789232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9083B0B-2090-4CB6-A1BF-DDF01B137047}" type="presOf" srcId="{B6DB1702-285F-4134-8524-AAAD1789232A}" destId="{342EA24B-B734-46B4-9037-D19D0C094BB8}" srcOrd="1" destOrd="0" presId="urn:microsoft.com/office/officeart/2005/8/layout/pyramid1"/>
    <dgm:cxn modelId="{E1EFAE11-F197-4219-8550-F71A4F8AE1D9}" type="presOf" srcId="{3326AAA2-1B96-4214-AE82-CE4EFDFDEC4A}" destId="{708871A9-2D27-417E-8526-33F5CCAF1CB1}" srcOrd="1" destOrd="0" presId="urn:microsoft.com/office/officeart/2005/8/layout/pyramid1"/>
    <dgm:cxn modelId="{C8577937-3E15-4168-BE38-4A2AFD2817A3}" type="presOf" srcId="{1CF57B18-D556-4407-B47D-4CA4F73BAB44}" destId="{52D24E01-78D6-4329-B280-BEDA361BF524}" srcOrd="1" destOrd="0" presId="urn:microsoft.com/office/officeart/2005/8/layout/pyramid1"/>
    <dgm:cxn modelId="{8CC04439-9823-4F72-BD82-59677A330CE0}" srcId="{D80C3406-E3F1-4B32-8C80-843ADEDA6228}" destId="{B6DB1702-285F-4134-8524-AAAD1789232A}" srcOrd="2" destOrd="0" parTransId="{E7CAE90A-8AF6-47C6-A66B-4B8E35E22379}" sibTransId="{19ECA175-6739-4B72-B396-3289E118BCC8}"/>
    <dgm:cxn modelId="{A2D43554-6FF2-4B3C-A69B-FCE4163CDB47}" type="presOf" srcId="{B6DB1702-285F-4134-8524-AAAD1789232A}" destId="{05478A05-D5A1-4F1A-A72D-8213FB4FA999}" srcOrd="0" destOrd="0" presId="urn:microsoft.com/office/officeart/2005/8/layout/pyramid1"/>
    <dgm:cxn modelId="{5E15E0A3-3B74-4C7C-A9D6-D44C377C3BE5}" type="presOf" srcId="{3326AAA2-1B96-4214-AE82-CE4EFDFDEC4A}" destId="{C91B8B78-37EF-4BF2-90DC-02701941B906}" srcOrd="0" destOrd="0" presId="urn:microsoft.com/office/officeart/2005/8/layout/pyramid1"/>
    <dgm:cxn modelId="{11BBB3C6-CDD8-4F68-9BCC-3D070EEC4B91}" srcId="{D80C3406-E3F1-4B32-8C80-843ADEDA6228}" destId="{1CF57B18-D556-4407-B47D-4CA4F73BAB44}" srcOrd="0" destOrd="0" parTransId="{72E7A887-F2D1-4635-AAB0-E1E3EC6D98A0}" sibTransId="{39D58AB4-FAD5-4375-8DC0-F486AF469842}"/>
    <dgm:cxn modelId="{5C514CE8-D308-4552-AD68-21199AB5CDFD}" type="presOf" srcId="{D80C3406-E3F1-4B32-8C80-843ADEDA6228}" destId="{4297DF38-BC5E-407F-8658-06DEEC9304A5}" srcOrd="0" destOrd="0" presId="urn:microsoft.com/office/officeart/2005/8/layout/pyramid1"/>
    <dgm:cxn modelId="{8637C4F7-A21B-41AC-9610-2BDAC920D217}" srcId="{D80C3406-E3F1-4B32-8C80-843ADEDA6228}" destId="{3326AAA2-1B96-4214-AE82-CE4EFDFDEC4A}" srcOrd="1" destOrd="0" parTransId="{65A7EA7A-C096-439B-AD26-C3D84DEDE27E}" sibTransId="{A13A55A1-5345-45E7-8C19-DDF99F5451F5}"/>
    <dgm:cxn modelId="{C38055FC-C660-47B9-8211-340921077908}" type="presOf" srcId="{1CF57B18-D556-4407-B47D-4CA4F73BAB44}" destId="{6A1815AB-9761-4D96-9D49-E95821FA3882}" srcOrd="0" destOrd="0" presId="urn:microsoft.com/office/officeart/2005/8/layout/pyramid1"/>
    <dgm:cxn modelId="{E848E55B-93BC-46E7-8FAB-A897B9DC17CF}" type="presParOf" srcId="{4297DF38-BC5E-407F-8658-06DEEC9304A5}" destId="{60DDE3BC-BC92-442C-8289-1EDE06D38899}" srcOrd="0" destOrd="0" presId="urn:microsoft.com/office/officeart/2005/8/layout/pyramid1"/>
    <dgm:cxn modelId="{A82E2779-51EC-41B2-A5B8-35C02704A65E}" type="presParOf" srcId="{60DDE3BC-BC92-442C-8289-1EDE06D38899}" destId="{6A1815AB-9761-4D96-9D49-E95821FA3882}" srcOrd="0" destOrd="0" presId="urn:microsoft.com/office/officeart/2005/8/layout/pyramid1"/>
    <dgm:cxn modelId="{E3A3C5D2-6CB8-4104-9B92-EB69D9BBA363}" type="presParOf" srcId="{60DDE3BC-BC92-442C-8289-1EDE06D38899}" destId="{52D24E01-78D6-4329-B280-BEDA361BF524}" srcOrd="1" destOrd="0" presId="urn:microsoft.com/office/officeart/2005/8/layout/pyramid1"/>
    <dgm:cxn modelId="{10F7113B-C872-49F3-90CE-E13086B293BA}" type="presParOf" srcId="{4297DF38-BC5E-407F-8658-06DEEC9304A5}" destId="{2A3B1F1B-66BD-4B01-BAF9-E75E7F5A56FF}" srcOrd="1" destOrd="0" presId="urn:microsoft.com/office/officeart/2005/8/layout/pyramid1"/>
    <dgm:cxn modelId="{49A96859-C594-466E-AEFF-7A2B31067992}" type="presParOf" srcId="{2A3B1F1B-66BD-4B01-BAF9-E75E7F5A56FF}" destId="{C91B8B78-37EF-4BF2-90DC-02701941B906}" srcOrd="0" destOrd="0" presId="urn:microsoft.com/office/officeart/2005/8/layout/pyramid1"/>
    <dgm:cxn modelId="{FA1E590D-EC13-49F4-98B6-616849DDEF48}" type="presParOf" srcId="{2A3B1F1B-66BD-4B01-BAF9-E75E7F5A56FF}" destId="{708871A9-2D27-417E-8526-33F5CCAF1CB1}" srcOrd="1" destOrd="0" presId="urn:microsoft.com/office/officeart/2005/8/layout/pyramid1"/>
    <dgm:cxn modelId="{AA4A9901-D08F-4C56-A1D7-5B40E7CEE7C4}" type="presParOf" srcId="{4297DF38-BC5E-407F-8658-06DEEC9304A5}" destId="{CE283AD9-9F95-4E27-AF72-CB4285E8F50D}" srcOrd="2" destOrd="0" presId="urn:microsoft.com/office/officeart/2005/8/layout/pyramid1"/>
    <dgm:cxn modelId="{B228BCF4-E87D-45B1-B232-B56473F26023}" type="presParOf" srcId="{CE283AD9-9F95-4E27-AF72-CB4285E8F50D}" destId="{05478A05-D5A1-4F1A-A72D-8213FB4FA999}" srcOrd="0" destOrd="0" presId="urn:microsoft.com/office/officeart/2005/8/layout/pyramid1"/>
    <dgm:cxn modelId="{0895E767-3884-4E96-B042-7C4565331AA6}" type="presParOf" srcId="{CE283AD9-9F95-4E27-AF72-CB4285E8F50D}" destId="{342EA24B-B734-46B4-9037-D19D0C094BB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815AB-9761-4D96-9D49-E95821FA3882}">
      <dsp:nvSpPr>
        <dsp:cNvPr id="0" name=""/>
        <dsp:cNvSpPr/>
      </dsp:nvSpPr>
      <dsp:spPr>
        <a:xfrm>
          <a:off x="2585133" y="23705"/>
          <a:ext cx="2627702" cy="1308971"/>
        </a:xfrm>
        <a:prstGeom prst="trapezoid">
          <a:avLst>
            <a:gd name="adj" fmla="val 10037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rgbClr val="FFC000"/>
              </a:solidFill>
            </a:rPr>
            <a:t>posizioni</a:t>
          </a:r>
        </a:p>
      </dsp:txBody>
      <dsp:txXfrm>
        <a:off x="2585133" y="23705"/>
        <a:ext cx="2627702" cy="1308971"/>
      </dsp:txXfrm>
    </dsp:sp>
    <dsp:sp modelId="{C91B8B78-37EF-4BF2-90DC-02701941B906}">
      <dsp:nvSpPr>
        <dsp:cNvPr id="0" name=""/>
        <dsp:cNvSpPr/>
      </dsp:nvSpPr>
      <dsp:spPr>
        <a:xfrm>
          <a:off x="1262768" y="1316877"/>
          <a:ext cx="5255405" cy="1308971"/>
        </a:xfrm>
        <a:prstGeom prst="trapezoid">
          <a:avLst>
            <a:gd name="adj" fmla="val 10037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400" b="1" kern="1200" dirty="0">
              <a:solidFill>
                <a:srgbClr val="FFC000"/>
              </a:solidFill>
            </a:rPr>
            <a:t>diritti</a:t>
          </a:r>
        </a:p>
      </dsp:txBody>
      <dsp:txXfrm>
        <a:off x="2182464" y="1316877"/>
        <a:ext cx="3416013" cy="1308971"/>
      </dsp:txXfrm>
    </dsp:sp>
    <dsp:sp modelId="{05478A05-D5A1-4F1A-A72D-8213FB4FA999}">
      <dsp:nvSpPr>
        <dsp:cNvPr id="0" name=""/>
        <dsp:cNvSpPr/>
      </dsp:nvSpPr>
      <dsp:spPr>
        <a:xfrm>
          <a:off x="0" y="2617942"/>
          <a:ext cx="7883108" cy="1308971"/>
        </a:xfrm>
        <a:prstGeom prst="trapezoid">
          <a:avLst>
            <a:gd name="adj" fmla="val 10037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b="1" kern="1200" dirty="0">
              <a:solidFill>
                <a:srgbClr val="FFC000"/>
              </a:solidFill>
            </a:rPr>
            <a:t>interessi</a:t>
          </a:r>
        </a:p>
      </dsp:txBody>
      <dsp:txXfrm>
        <a:off x="1379543" y="2617942"/>
        <a:ext cx="5124020" cy="1308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2B2B3-3B42-49CA-B60A-66949D251F45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8575C-371D-42A7-AFC0-69C1CC3D9CD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462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1819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5531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600522-BBEA-404D-BDCB-50B717D1D2E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397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122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250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385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600522-BBEA-404D-BDCB-50B717D1D2E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536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00522-BBEA-404D-BDCB-50B717D1D2E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743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4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45:notes"/>
          <p:cNvSpPr txBox="1">
            <a:spLocks noGrp="1"/>
          </p:cNvSpPr>
          <p:nvPr>
            <p:ph type="sldNum" idx="12"/>
          </p:nvPr>
        </p:nvSpPr>
        <p:spPr>
          <a:xfrm>
            <a:off x="3850442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0" name="Google Shape;530;p45:notes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Dott.ssa Barbara BAssino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824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9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4898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5" name="Google Shape;36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6449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6:notes"/>
          <p:cNvSpPr txBox="1">
            <a:spLocks noGrp="1"/>
          </p:cNvSpPr>
          <p:nvPr>
            <p:ph type="body" idx="1"/>
          </p:nvPr>
        </p:nvSpPr>
        <p:spPr>
          <a:xfrm>
            <a:off x="710407" y="4925409"/>
            <a:ext cx="5683250" cy="4029878"/>
          </a:xfrm>
          <a:prstGeom prst="rect">
            <a:avLst/>
          </a:prstGeom>
        </p:spPr>
        <p:txBody>
          <a:bodyPr spcFirstLastPara="1" wrap="square" lIns="99057" tIns="49528" rIns="99057" bIns="4952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16" name="Google Shape;41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9692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7:notes"/>
          <p:cNvSpPr txBox="1">
            <a:spLocks noGrp="1"/>
          </p:cNvSpPr>
          <p:nvPr>
            <p:ph type="body" idx="1"/>
          </p:nvPr>
        </p:nvSpPr>
        <p:spPr>
          <a:xfrm>
            <a:off x="710407" y="4925409"/>
            <a:ext cx="5683250" cy="4029878"/>
          </a:xfrm>
          <a:prstGeom prst="rect">
            <a:avLst/>
          </a:prstGeom>
        </p:spPr>
        <p:txBody>
          <a:bodyPr spcFirstLastPara="1" wrap="square" lIns="99057" tIns="49528" rIns="99057" bIns="4952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24" name="Google Shape;42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2256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2:notes"/>
          <p:cNvSpPr txBox="1">
            <a:spLocks noGrp="1"/>
          </p:cNvSpPr>
          <p:nvPr>
            <p:ph type="body" idx="1"/>
          </p:nvPr>
        </p:nvSpPr>
        <p:spPr>
          <a:xfrm>
            <a:off x="710407" y="4925409"/>
            <a:ext cx="5683250" cy="4029878"/>
          </a:xfrm>
          <a:prstGeom prst="rect">
            <a:avLst/>
          </a:prstGeom>
        </p:spPr>
        <p:txBody>
          <a:bodyPr spcFirstLastPara="1" wrap="square" lIns="99057" tIns="49528" rIns="99057" bIns="4952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73" name="Google Shape;37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189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5BF2A-DB70-66A3-860B-7EDFE18C4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8F88AAE-1AF3-6436-F1A1-0C94FF764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75B5E24-A536-2D91-6E24-60BA1FA49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D63209-8FD1-70AD-940B-0F1AAAFE52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9D415-37D7-4F21-9515-4999891AAF31}" type="slidenum">
              <a:rPr kumimoji="0" lang="it-I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425291-192C-E61C-0401-EF3A3962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Dott.ssa Barbara BAssino</a:t>
            </a:r>
          </a:p>
        </p:txBody>
      </p:sp>
    </p:spTree>
    <p:extLst>
      <p:ext uri="{BB962C8B-B14F-4D97-AF65-F5344CB8AC3E}">
        <p14:creationId xmlns:p14="http://schemas.microsoft.com/office/powerpoint/2010/main" val="3846546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9D415-37D7-4F21-9515-4999891AAF31}" type="slidenum">
              <a:rPr kumimoji="0" lang="it-I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Dott.ssa Barbara BAssino</a:t>
            </a:r>
          </a:p>
        </p:txBody>
      </p:sp>
    </p:spTree>
    <p:extLst>
      <p:ext uri="{BB962C8B-B14F-4D97-AF65-F5344CB8AC3E}">
        <p14:creationId xmlns:p14="http://schemas.microsoft.com/office/powerpoint/2010/main" val="735883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78F50-0A0C-5D1A-F5AC-E86CB147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E0F1017-F3A3-2CEF-282A-5B9C63EDC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F4609F2-C0A2-EF96-EECB-9865294A1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5D7471-6FBE-CA87-9D68-DD441660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9D415-37D7-4F21-9515-4999891AAF31}" type="slidenum">
              <a:rPr kumimoji="0" lang="it-I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t-I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9CBCE5-8EB0-95A0-93B9-A2E548650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Dott.ssa Barbara BAssino</a:t>
            </a:r>
          </a:p>
        </p:txBody>
      </p:sp>
    </p:spTree>
    <p:extLst>
      <p:ext uri="{BB962C8B-B14F-4D97-AF65-F5344CB8AC3E}">
        <p14:creationId xmlns:p14="http://schemas.microsoft.com/office/powerpoint/2010/main" val="2319799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60F7B-F9FB-E2E4-AD4D-1E7F799C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7C82226-36DD-EC76-93A9-F0C8D8E75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F3A05C3-0339-F9E0-8B50-8E0152DC2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E95B56-C9A0-445C-82B3-346901F352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79D415-37D7-4F21-9515-4999891AAF31}" type="slidenum">
              <a:rPr kumimoji="0" lang="it-I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it-I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9C5868-70AD-F697-6F1F-5554041A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Dott.ssa Barbara BAssino</a:t>
            </a:r>
          </a:p>
        </p:txBody>
      </p:sp>
    </p:spTree>
    <p:extLst>
      <p:ext uri="{BB962C8B-B14F-4D97-AF65-F5344CB8AC3E}">
        <p14:creationId xmlns:p14="http://schemas.microsoft.com/office/powerpoint/2010/main" val="4158635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75F1BCD4-F588-3FBD-6994-915EB90331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5D2AE29E-4DAE-5DFF-0606-A3F10FFB7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24580" name="Segnaposto numero diapositiva 3">
            <a:extLst>
              <a:ext uri="{FF2B5EF4-FFF2-40B4-BE49-F238E27FC236}">
                <a16:creationId xmlns:a16="http://schemas.microsoft.com/office/drawing/2014/main" id="{9D0AAE0A-E883-38F5-3E77-2C118FE70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1413" indent="-227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598613" indent="-227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5813" indent="-22701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3013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0213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7413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4613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67E17-081C-4D73-B52A-97A61E2B6F8C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600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5366B3-5C0C-D59F-6BD8-808002706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6225024-CDB7-7C67-0B6B-A2501C474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4CD9CB-E7F2-779E-B1FA-CD8DF2F3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FE6581-520B-5F11-9DE3-503BC04D7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FB113F-7AAB-C059-80D8-B8CC25379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85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C23D9C-CC54-5683-C3CC-7B5E57DD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46560C-C23B-E705-193E-88617C00F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921E9F-783E-700C-D109-FEB65DA0B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B680E5-2A91-2316-4007-FFBDA056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439002-99A9-C489-C793-A2855BA89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20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93A0BC-E4EB-7920-33C8-808E8343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9789A8-F887-192A-FA5A-BEDA55342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1CD453-69D1-EBAC-3B6C-E8B12EB50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51479D-52D1-FA59-6ADD-A5500604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90316F-6925-B442-8FEE-A62601261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957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146FD1-06C6-636E-1CE6-7A26E7961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D99170-C910-FF66-A84A-55E96509E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DE5D3B-FB51-469B-4BC1-164760254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B864812-5C27-2198-4A57-CFF40D93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FDDB6E7-D017-CE05-2614-39F5A108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36ADC7-7063-FD21-2D9B-05E8478C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477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7C0DA3-6D1E-EF7B-7D75-C63FA42A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1484D4-6C93-4E7B-2E2F-0A172FEA3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7FAA66D-F0ED-A6EF-4457-AB142DD46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D8C64DE-59CC-C53D-10E9-68C62734D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F10C54A-5C64-0D56-1911-D1BF43FD8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58453F-6BA1-AF43-CECB-DCA979C49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619F2A4-C809-C366-26F6-7DCE09C21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91FDCFC-69E9-1A62-8382-2FCCED9E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163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7C867B-7288-447D-D735-AE3716E40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433FCA7-7B96-DE72-2C6B-1592D07D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98EAE7-8169-AE76-8044-97CF5ADF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2CDC5A-4438-5CB4-D9BF-B04FD1E8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39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98566EE-E647-FA16-A407-D9DF43C27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B885456-7A17-D2F7-6304-BFE5E0BA5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E281A6-9DE4-C622-0265-678248674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3608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363C82-14ED-2194-3AB2-8DCFDB2F8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0515E1-4BD7-CE46-E329-B50E23198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301288-F052-3AD1-1DD6-3AC922106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DFA0A7-C1BA-11DD-4146-2B2CC002A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C18BF9F-3580-B2C3-C6E4-17739EB5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0BF28B7-F5D6-AA5A-7BA9-914EDD38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86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E8794B-3870-FC0C-7925-8D23C3BE1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BB6B774-C53A-C6F0-3375-1E1687372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18D881-F000-ABD7-E376-6790A8A19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621652-5CAD-C621-6563-A410ECB01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CDB4DC-853A-862C-6AAD-7C11A600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AF5172-4448-BCF4-DC47-022E4568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20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919A68-B24C-6433-2C88-796ADBCB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E7FF7A5-6E40-7FB6-DCB9-033C451FD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DA779-230D-139F-E27E-F89424D23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C5D795-8AC5-C0DB-56C3-9C014FFB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27C5FE-E805-7325-5294-B73326ED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940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82260BE-3D9A-38F0-7286-1A61DA6C35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F46A2D1-EE5F-54C9-32BD-E2DB1F5A8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E67B20-FCC1-7D28-FE8F-A24A0027F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D2F1CB-0EF4-3F70-2B00-A2941665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EA2121-6CE7-C96F-5CFF-81CCC31F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46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DE0083C-E303-12FE-7018-9DD92F4F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3B1445-5CAD-4084-FC81-323C959C6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98409A-18CA-D4E8-DFC7-4F3BB358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5FC3F8-E61F-4291-87B0-DDF2B028DE14}" type="datetimeFigureOut">
              <a:rPr lang="it-IT" smtClean="0"/>
              <a:t>24/04/2026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9EAB55-FBE0-E96E-442B-28A478DF4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C1BA63-65CA-76A9-F09B-E25E696C4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0E04C-81F4-4B91-8DFC-CFC73A31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600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38ED862-83B4-3551-2601-55ADABC81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7" y="198408"/>
            <a:ext cx="2518914" cy="140770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911376F-B15F-6883-10E7-37AA2BA8369F}"/>
              </a:ext>
            </a:extLst>
          </p:cNvPr>
          <p:cNvSpPr txBox="1"/>
          <p:nvPr/>
        </p:nvSpPr>
        <p:spPr>
          <a:xfrm>
            <a:off x="271670" y="2197371"/>
            <a:ext cx="11476381" cy="1720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40"/>
              </a:lnSpc>
              <a:buNone/>
            </a:pPr>
            <a:r>
              <a:rPr lang="it-IT" sz="2800" b="1" i="0" dirty="0">
                <a:solidFill>
                  <a:srgbClr val="1273A8"/>
                </a:solidFill>
                <a:effectLst/>
                <a:latin typeface="Titillium Web" panose="00000500000000000000" pitchFamily="2" charset="0"/>
              </a:rPr>
              <a:t>OLTRE L'INSOLVENZA: LE NUOVE COMPETENZE DELL'AVVOCATO NEL CCII</a:t>
            </a:r>
          </a:p>
          <a:p>
            <a:pPr algn="ctr">
              <a:lnSpc>
                <a:spcPts val="3240"/>
              </a:lnSpc>
              <a:buNone/>
            </a:pPr>
            <a:endParaRPr lang="it-IT" sz="2400" i="0" dirty="0">
              <a:solidFill>
                <a:srgbClr val="1273A8"/>
              </a:solidFill>
              <a:effectLst/>
              <a:latin typeface="Titillium Web" panose="00000500000000000000" pitchFamily="2" charset="0"/>
            </a:endParaRPr>
          </a:p>
          <a:p>
            <a:pPr algn="ctr">
              <a:lnSpc>
                <a:spcPts val="1200"/>
              </a:lnSpc>
              <a:buNone/>
            </a:pPr>
            <a:r>
              <a:rPr lang="it-IT" sz="2400" i="0" dirty="0">
                <a:solidFill>
                  <a:srgbClr val="353131"/>
                </a:solidFill>
                <a:effectLst/>
                <a:latin typeface="Montserrat" panose="00000500000000000000" pitchFamily="2" charset="0"/>
              </a:rPr>
              <a:t>Webinar – 23 aprile 2026 | Ore 14:00 – 17:30</a:t>
            </a:r>
          </a:p>
          <a:p>
            <a:pPr algn="ctr">
              <a:lnSpc>
                <a:spcPts val="1200"/>
              </a:lnSpc>
              <a:buNone/>
            </a:pPr>
            <a:endParaRPr lang="it-IT" sz="2400" i="0" dirty="0">
              <a:solidFill>
                <a:srgbClr val="353131"/>
              </a:solidFill>
              <a:effectLst/>
              <a:latin typeface="Montserrat" panose="00000500000000000000" pitchFamily="2" charset="0"/>
            </a:endParaRPr>
          </a:p>
          <a:p>
            <a:pPr algn="ctr">
              <a:lnSpc>
                <a:spcPts val="1200"/>
              </a:lnSpc>
              <a:buNone/>
            </a:pPr>
            <a:endParaRPr lang="it-IT" sz="2400" i="0" dirty="0">
              <a:solidFill>
                <a:srgbClr val="353131"/>
              </a:solidFill>
              <a:effectLst/>
              <a:latin typeface="Montserrat" panose="00000500000000000000" pitchFamily="2" charset="0"/>
            </a:endParaRPr>
          </a:p>
          <a:p>
            <a:pPr algn="ctr">
              <a:lnSpc>
                <a:spcPts val="1200"/>
              </a:lnSpc>
              <a:buNone/>
            </a:pPr>
            <a:endParaRPr lang="it-IT" sz="2400" i="0" dirty="0">
              <a:solidFill>
                <a:srgbClr val="353131"/>
              </a:solidFill>
              <a:effectLst/>
              <a:latin typeface="Montserrat" panose="00000500000000000000" pitchFamily="2" charset="0"/>
            </a:endParaRPr>
          </a:p>
          <a:p>
            <a:pPr algn="ctr">
              <a:lnSpc>
                <a:spcPts val="1200"/>
              </a:lnSpc>
              <a:buNone/>
            </a:pPr>
            <a:r>
              <a:rPr lang="it-IT" sz="2400" i="1" dirty="0">
                <a:solidFill>
                  <a:srgbClr val="353131"/>
                </a:solidFill>
                <a:effectLst/>
                <a:latin typeface="Montserrat" panose="00000500000000000000" pitchFamily="2" charset="0"/>
              </a:rPr>
              <a:t>“Non possiamo dirigere il vento, ma possiamo orientare le vele.”</a:t>
            </a:r>
            <a:endParaRPr lang="it-IT" i="0" dirty="0">
              <a:solidFill>
                <a:srgbClr val="353131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1445D40-F080-37E6-A344-83CAF51AD4F2}"/>
              </a:ext>
            </a:extLst>
          </p:cNvPr>
          <p:cNvSpPr txBox="1"/>
          <p:nvPr/>
        </p:nvSpPr>
        <p:spPr>
          <a:xfrm>
            <a:off x="-72887" y="4392711"/>
            <a:ext cx="12145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rgbClr val="0070C0"/>
                </a:solidFill>
                <a:effectLst/>
                <a:latin typeface="Montserrat" panose="00000500000000000000" pitchFamily="2" charset="0"/>
              </a:rPr>
              <a:t>Il ruolo dell’avvocato </a:t>
            </a:r>
          </a:p>
          <a:p>
            <a:pPr algn="ctr"/>
            <a:r>
              <a:rPr lang="it-IT" sz="2400" b="1" i="1" dirty="0">
                <a:solidFill>
                  <a:srgbClr val="0070C0"/>
                </a:solidFill>
                <a:effectLst/>
                <a:latin typeface="Montserrat" panose="00000500000000000000" pitchFamily="2" charset="0"/>
              </a:rPr>
              <a:t>nella composizione negoziata della crisi d’impresa</a:t>
            </a:r>
            <a:endParaRPr lang="it-IT" sz="2400" b="1" dirty="0">
              <a:solidFill>
                <a:srgbClr val="0070C0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314AF5D-F3CA-DC75-B6F4-953123675722}"/>
              </a:ext>
            </a:extLst>
          </p:cNvPr>
          <p:cNvSpPr txBox="1"/>
          <p:nvPr/>
        </p:nvSpPr>
        <p:spPr>
          <a:xfrm>
            <a:off x="4316895" y="5762247"/>
            <a:ext cx="33859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i="0" dirty="0">
                <a:solidFill>
                  <a:srgbClr val="353131"/>
                </a:solidFill>
                <a:effectLst/>
                <a:latin typeface="Montserrat" panose="00000500000000000000" pitchFamily="2" charset="0"/>
              </a:rPr>
              <a:t>Avv. Alessandro Baudino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55563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>
            <a:extLst>
              <a:ext uri="{FF2B5EF4-FFF2-40B4-BE49-F238E27FC236}">
                <a16:creationId xmlns:a16="http://schemas.microsoft.com/office/drawing/2014/main" id="{70594E11-C001-4FE5-933E-13420A805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1266" y="500462"/>
            <a:ext cx="10515600" cy="724375"/>
          </a:xfrm>
        </p:spPr>
        <p:txBody>
          <a:bodyPr>
            <a:normAutofit/>
          </a:bodyPr>
          <a:lstStyle/>
          <a:p>
            <a:pPr algn="ctr"/>
            <a:r>
              <a:rPr lang="it-IT" altLang="it-IT" sz="4000" dirty="0">
                <a:solidFill>
                  <a:srgbClr val="0070C0"/>
                </a:solidFill>
                <a:latin typeface="Franklin Gothic Heavy" panose="020B0903020102020204" pitchFamily="34" charset="0"/>
              </a:rPr>
              <a:t>Un po’ di storia</a:t>
            </a:r>
          </a:p>
        </p:txBody>
      </p:sp>
      <p:pic>
        <p:nvPicPr>
          <p:cNvPr id="10243" name="Picture 5" descr="Viaggio, Vacanze, Vacanza, Mare, Imbarcazione A Vela">
            <a:extLst>
              <a:ext uri="{FF2B5EF4-FFF2-40B4-BE49-F238E27FC236}">
                <a16:creationId xmlns:a16="http://schemas.microsoft.com/office/drawing/2014/main" id="{BDF02CFB-93B1-41BB-A963-28786C0253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5667" y="1182847"/>
            <a:ext cx="10086799" cy="5174691"/>
          </a:xfrm>
          <a:noFill/>
        </p:spPr>
      </p:pic>
      <p:sp>
        <p:nvSpPr>
          <p:cNvPr id="10244" name="CasellaDiTesto 1">
            <a:extLst>
              <a:ext uri="{FF2B5EF4-FFF2-40B4-BE49-F238E27FC236}">
                <a16:creationId xmlns:a16="http://schemas.microsoft.com/office/drawing/2014/main" id="{340E0686-822E-4B3C-AD3C-99C0C19E2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654" y="1493154"/>
            <a:ext cx="8454276" cy="91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Dal Vecchio al Nuovo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016027E-2C36-CEC1-868F-FF4F71E35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07" y="5096474"/>
            <a:ext cx="6679303" cy="109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un percorso in </a:t>
            </a:r>
            <a:r>
              <a:rPr lang="it-IT" altLang="it-IT" sz="6600" dirty="0">
                <a:solidFill>
                  <a:prstClr val="white"/>
                </a:solidFill>
                <a:latin typeface="Calibri" panose="020F0502020204030204" pitchFamily="34" charset="0"/>
              </a:rPr>
              <a:t>5</a:t>
            </a:r>
            <a:r>
              <a:rPr kumimoji="0" lang="it-IT" altLang="it-IT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tappe</a:t>
            </a:r>
          </a:p>
        </p:txBody>
      </p:sp>
    </p:spTree>
    <p:extLst>
      <p:ext uri="{BB962C8B-B14F-4D97-AF65-F5344CB8AC3E}">
        <p14:creationId xmlns:p14="http://schemas.microsoft.com/office/powerpoint/2010/main" val="387722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47CEC-10C3-6F61-B39B-1D3BE8E3E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82;p20">
            <a:extLst>
              <a:ext uri="{FF2B5EF4-FFF2-40B4-BE49-F238E27FC236}">
                <a16:creationId xmlns:a16="http://schemas.microsoft.com/office/drawing/2014/main" id="{97AAB621-F256-F893-31F2-0D7FA7193C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029" y="3348163"/>
            <a:ext cx="4773944" cy="296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81;p20">
            <a:extLst>
              <a:ext uri="{FF2B5EF4-FFF2-40B4-BE49-F238E27FC236}">
                <a16:creationId xmlns:a16="http://schemas.microsoft.com/office/drawing/2014/main" id="{75164404-894B-7BAE-934E-8AE46EAF41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6337"/>
          <a:stretch/>
        </p:blipFill>
        <p:spPr>
          <a:xfrm>
            <a:off x="6988028" y="3429000"/>
            <a:ext cx="4862911" cy="28868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83;p20">
            <a:extLst>
              <a:ext uri="{FF2B5EF4-FFF2-40B4-BE49-F238E27FC236}">
                <a16:creationId xmlns:a16="http://schemas.microsoft.com/office/drawing/2014/main" id="{04E67283-AC89-788C-11A4-1243C6BF408A}"/>
              </a:ext>
            </a:extLst>
          </p:cNvPr>
          <p:cNvSpPr txBox="1"/>
          <p:nvPr/>
        </p:nvSpPr>
        <p:spPr>
          <a:xfrm>
            <a:off x="932228" y="2181751"/>
            <a:ext cx="3521954" cy="1048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dallo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shareholder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value” </a:t>
            </a:r>
            <a:endParaRPr kumimoji="0" sz="1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86;p20">
            <a:extLst>
              <a:ext uri="{FF2B5EF4-FFF2-40B4-BE49-F238E27FC236}">
                <a16:creationId xmlns:a16="http://schemas.microsoft.com/office/drawing/2014/main" id="{270EFC0A-3C51-D476-2948-218E471735BE}"/>
              </a:ext>
            </a:extLst>
          </p:cNvPr>
          <p:cNvSpPr/>
          <p:nvPr/>
        </p:nvSpPr>
        <p:spPr>
          <a:xfrm>
            <a:off x="5301450" y="2380989"/>
            <a:ext cx="1220724" cy="5394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84;p20">
            <a:extLst>
              <a:ext uri="{FF2B5EF4-FFF2-40B4-BE49-F238E27FC236}">
                <a16:creationId xmlns:a16="http://schemas.microsoft.com/office/drawing/2014/main" id="{A78322E2-0B2E-8835-5AEE-70D591CB4B33}"/>
              </a:ext>
            </a:extLst>
          </p:cNvPr>
          <p:cNvSpPr txBox="1"/>
          <p:nvPr/>
        </p:nvSpPr>
        <p:spPr>
          <a:xfrm>
            <a:off x="7737819" y="2318881"/>
            <a:ext cx="3521953" cy="1292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allo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stakeholder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value”</a:t>
            </a:r>
            <a:b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R-Evolution - TGVP">
            <a:extLst>
              <a:ext uri="{FF2B5EF4-FFF2-40B4-BE49-F238E27FC236}">
                <a16:creationId xmlns:a16="http://schemas.microsoft.com/office/drawing/2014/main" id="{8D12F4A6-F92E-01C4-6938-E35AABF07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t="23338" b="20827"/>
          <a:stretch>
            <a:fillRect/>
          </a:stretch>
        </p:blipFill>
        <p:spPr bwMode="auto">
          <a:xfrm>
            <a:off x="2551017" y="711881"/>
            <a:ext cx="6237619" cy="135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F83EDFB-5446-A9D7-9BB5-E2465823F8F3}"/>
              </a:ext>
            </a:extLst>
          </p:cNvPr>
          <p:cNvSpPr txBox="1"/>
          <p:nvPr/>
        </p:nvSpPr>
        <p:spPr>
          <a:xfrm>
            <a:off x="3069999" y="589538"/>
            <a:ext cx="156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C00000"/>
                </a:solidFill>
                <a:latin typeface="Britannic Bold" panose="020B0903060703020204" pitchFamily="34" charset="0"/>
              </a:rPr>
              <a:t>1° </a:t>
            </a:r>
          </a:p>
        </p:txBody>
      </p:sp>
    </p:spTree>
    <p:extLst>
      <p:ext uri="{BB962C8B-B14F-4D97-AF65-F5344CB8AC3E}">
        <p14:creationId xmlns:p14="http://schemas.microsoft.com/office/powerpoint/2010/main" val="169121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1E6E4-AE6A-6C81-5B23-CC539544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Volta, Orologio, Ingranaggi">
            <a:extLst>
              <a:ext uri="{FF2B5EF4-FFF2-40B4-BE49-F238E27FC236}">
                <a16:creationId xmlns:a16="http://schemas.microsoft.com/office/drawing/2014/main" id="{0EDC4B2E-F289-7D3A-D940-9D90046D9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t="9341" r="9863" b="7870"/>
          <a:stretch>
            <a:fillRect/>
          </a:stretch>
        </p:blipFill>
        <p:spPr bwMode="auto">
          <a:xfrm>
            <a:off x="813732" y="904887"/>
            <a:ext cx="10385571" cy="54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A519AB-849C-6CCE-98CC-A46A5E4FD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732" y="1111148"/>
            <a:ext cx="10452683" cy="490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LA CENTRALITÀ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DEGLI OBBLIGHI DI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ORGANIZZAZIONE E PIANIFICAZIONE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DELL’ATTIVITÀ D’IMPRESA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3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3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A78FE5E-4FA0-E440-C999-31B045488CEC}"/>
              </a:ext>
            </a:extLst>
          </p:cNvPr>
          <p:cNvSpPr txBox="1"/>
          <p:nvPr/>
        </p:nvSpPr>
        <p:spPr>
          <a:xfrm>
            <a:off x="606355" y="745463"/>
            <a:ext cx="3816095" cy="1938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 NUOVI OBIETTIVI E.S.G.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1D5ED5-F6B2-4B6F-8EEE-5C921B51755A}"/>
              </a:ext>
            </a:extLst>
          </p:cNvPr>
          <p:cNvSpPr txBox="1"/>
          <p:nvPr/>
        </p:nvSpPr>
        <p:spPr>
          <a:xfrm>
            <a:off x="606355" y="2683539"/>
            <a:ext cx="3816096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DALLA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LOGICA DEL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PROFITTO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ALLA LOGICA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DELLA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SOSTENIBILITÀ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2" descr="R-Evolution - TGVP">
            <a:extLst>
              <a:ext uri="{FF2B5EF4-FFF2-40B4-BE49-F238E27FC236}">
                <a16:creationId xmlns:a16="http://schemas.microsoft.com/office/drawing/2014/main" id="{4EC5EFA5-0EB5-1742-1CB4-C6223DCEC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1" r="-1" b="-1"/>
          <a:stretch>
            <a:fillRect/>
          </a:stretch>
        </p:blipFill>
        <p:spPr bwMode="auto">
          <a:xfrm>
            <a:off x="3713967" y="893633"/>
            <a:ext cx="8478033" cy="2134794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dustria, Alba, Nebbia, Germania, Fabbrica">
            <a:extLst>
              <a:ext uri="{FF2B5EF4-FFF2-40B4-BE49-F238E27FC236}">
                <a16:creationId xmlns:a16="http://schemas.microsoft.com/office/drawing/2014/main" id="{9543FE56-D631-4A24-B6E1-537BA529A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4"/>
          <a:stretch>
            <a:fillRect/>
          </a:stretch>
        </p:blipFill>
        <p:spPr bwMode="auto">
          <a:xfrm>
            <a:off x="3540155" y="3028428"/>
            <a:ext cx="8651846" cy="3276558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F77F92-C28E-D5E2-28CB-66EE80AC6A2B}"/>
              </a:ext>
            </a:extLst>
          </p:cNvPr>
          <p:cNvSpPr txBox="1"/>
          <p:nvPr/>
        </p:nvSpPr>
        <p:spPr>
          <a:xfrm>
            <a:off x="5661765" y="1062355"/>
            <a:ext cx="156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2° </a:t>
            </a:r>
          </a:p>
        </p:txBody>
      </p:sp>
    </p:spTree>
    <p:extLst>
      <p:ext uri="{BB962C8B-B14F-4D97-AF65-F5344CB8AC3E}">
        <p14:creationId xmlns:p14="http://schemas.microsoft.com/office/powerpoint/2010/main" val="283862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0EAD-C061-00A6-7EA3-017F229DC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7;p9" descr="Immagine che contiene testo, grafica, libro, Elementi grafici&#10;&#10;Descrizione generata automaticamente">
            <a:extLst>
              <a:ext uri="{FF2B5EF4-FFF2-40B4-BE49-F238E27FC236}">
                <a16:creationId xmlns:a16="http://schemas.microsoft.com/office/drawing/2014/main" id="{2D2B8B5D-795D-3070-75F3-6109F44697C4}"/>
              </a:ext>
            </a:extLst>
          </p:cNvPr>
          <p:cNvPicPr preferRelativeResize="0"/>
          <p:nvPr/>
        </p:nvPicPr>
        <p:blipFill rotWithShape="1">
          <a:blip r:embed="rId2"/>
          <a:srcRect l="23315"/>
          <a:stretch/>
        </p:blipFill>
        <p:spPr>
          <a:xfrm>
            <a:off x="0" y="472334"/>
            <a:ext cx="3249038" cy="56560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1DF770-87F5-8611-7497-DCF60ADDC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99638" y="705797"/>
            <a:ext cx="8063825" cy="3213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b="1" dirty="0">
                <a:solidFill>
                  <a:srgbClr val="0070C0"/>
                </a:solidFill>
              </a:rPr>
              <a:t>Articolo 2</a:t>
            </a:r>
          </a:p>
          <a:p>
            <a:r>
              <a:rPr lang="it-IT" sz="2400" b="1" dirty="0">
                <a:solidFill>
                  <a:srgbClr val="0070C0"/>
                </a:solidFill>
              </a:rPr>
              <a:t>La Repubblica riconosce e garantisce i diritti inviolabili dell'uomo, sia come singolo, sia nelle formazioni sociali ove si svolge la sua personalità, e richiede l'adempimento dei doveri inderogabili di </a:t>
            </a:r>
            <a:r>
              <a:rPr lang="it-IT" sz="2400" b="1" dirty="0">
                <a:solidFill>
                  <a:srgbClr val="C00000"/>
                </a:solidFill>
              </a:rPr>
              <a:t>solidarietà politica, economica e sociale</a:t>
            </a:r>
            <a:r>
              <a:rPr lang="it-IT" sz="240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DC16CF93-A858-5225-F592-59F1621BEDF6}"/>
              </a:ext>
            </a:extLst>
          </p:cNvPr>
          <p:cNvSpPr txBox="1">
            <a:spLocks/>
          </p:cNvSpPr>
          <p:nvPr/>
        </p:nvSpPr>
        <p:spPr>
          <a:xfrm>
            <a:off x="3513003" y="3788882"/>
            <a:ext cx="8259085" cy="4726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Articolo 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Tutti i cittadini hanno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pari dignità sociale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sono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eguali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davanti alla legge,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senza distinzione di sesso, di razza, di lingua , di religione, di opinioni politiche, di condizioni personali e sociali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36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0EAD-C061-00A6-7EA3-017F229DC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7;p9" descr="Immagine che contiene testo, grafica, libro, Elementi grafici&#10;&#10;Descrizione generata automaticamente">
            <a:extLst>
              <a:ext uri="{FF2B5EF4-FFF2-40B4-BE49-F238E27FC236}">
                <a16:creationId xmlns:a16="http://schemas.microsoft.com/office/drawing/2014/main" id="{2D2B8B5D-795D-3070-75F3-6109F44697C4}"/>
              </a:ext>
            </a:extLst>
          </p:cNvPr>
          <p:cNvPicPr preferRelativeResize="0"/>
          <p:nvPr/>
        </p:nvPicPr>
        <p:blipFill rotWithShape="1">
          <a:blip r:embed="rId2"/>
          <a:srcRect l="23315"/>
          <a:stretch/>
        </p:blipFill>
        <p:spPr>
          <a:xfrm>
            <a:off x="750898" y="1777126"/>
            <a:ext cx="3531267" cy="480534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62BF06C-4EC0-E5BD-BC99-1809432CC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05389" y="1828800"/>
            <a:ext cx="7254644" cy="463255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200" b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art. 41 Costituzione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42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L'iniziativa economica privata “ </a:t>
            </a:r>
            <a:r>
              <a:rPr lang="it-IT" sz="4200" b="1" i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non può svolgersi in contrasto con l'</a:t>
            </a:r>
            <a:r>
              <a:rPr lang="it-IT" sz="42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utilità sociale </a:t>
            </a:r>
            <a:r>
              <a:rPr lang="it-IT" sz="4200" b="1" i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in modo da recare danno alla </a:t>
            </a:r>
            <a:r>
              <a:rPr lang="it-IT" sz="42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sicurezza</a:t>
            </a:r>
            <a:r>
              <a:rPr lang="it-IT" sz="4200" b="1" i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alla </a:t>
            </a:r>
            <a:r>
              <a:rPr lang="it-IT" sz="42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libertà</a:t>
            </a:r>
            <a:r>
              <a:rPr lang="it-IT" sz="4200" b="1" i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alla </a:t>
            </a:r>
            <a:r>
              <a:rPr lang="it-IT" sz="42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dignità umana</a:t>
            </a:r>
            <a:r>
              <a:rPr lang="it-IT" sz="42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 </a:t>
            </a:r>
            <a:r>
              <a:rPr lang="it-IT" sz="4200" b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it-IT" sz="42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alla salute e all'ambiente]</a:t>
            </a:r>
            <a:r>
              <a:rPr lang="it-IT" sz="42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endParaRPr lang="en-US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CA1FABC9-21D0-29E9-8F5B-D325892C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94" y="275531"/>
            <a:ext cx="10216203" cy="1145103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0070C0"/>
                </a:solidFill>
              </a:rPr>
              <a:t>L. Cost. 1/2022: integrazione art. 41 Costituzione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93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970E8-3494-F16F-3BEA-F44C7747C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D0FB4D-8409-209A-FBE5-F72819FC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4552FB-77F8-4CFF-82C9-C2FC8DD561B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CFC7DDB4-F807-F986-3040-F9359719A3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12775"/>
          <a:ext cx="2926936" cy="5340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680339" imgH="2518670" progId="Acrobat.Document.DC">
                  <p:embed/>
                </p:oleObj>
              </mc:Choice>
              <mc:Fallback>
                <p:oleObj name="Acrobat Document" r:id="rId2" imgW="1680339" imgH="2518670" progId="Acrobat.Document.DC">
                  <p:embed/>
                  <p:pic>
                    <p:nvPicPr>
                      <p:cNvPr id="5" name="Oggetto 4">
                        <a:extLst>
                          <a:ext uri="{FF2B5EF4-FFF2-40B4-BE49-F238E27FC236}">
                            <a16:creationId xmlns:a16="http://schemas.microsoft.com/office/drawing/2014/main" id="{CFC7DDB4-F807-F986-3040-F9359719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612775"/>
                        <a:ext cx="2926936" cy="5340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1F561D-8720-BE77-CAA6-05E3BB93B157}"/>
              </a:ext>
            </a:extLst>
          </p:cNvPr>
          <p:cNvSpPr txBox="1"/>
          <p:nvPr/>
        </p:nvSpPr>
        <p:spPr>
          <a:xfrm>
            <a:off x="3303485" y="475316"/>
            <a:ext cx="851562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Articolo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L'Unione si fonda sui valori del rispetto della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dignità umana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della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libertà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della democrazia, dell'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uguaglianza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dello Stato di diritto e del rispetto dei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diritti umani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compresi i diritti delle persone appartenenti a minoranze ( …)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una società caratterizzata dal pluralismo, dalla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non discriminazione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dalla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tolleranza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dalla giustizia, dalla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solidarietà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 dalla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parità tra donne e uomini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F7D1F55-5932-33CD-799C-0D639F2A43E1}"/>
              </a:ext>
            </a:extLst>
          </p:cNvPr>
          <p:cNvSpPr txBox="1"/>
          <p:nvPr/>
        </p:nvSpPr>
        <p:spPr>
          <a:xfrm>
            <a:off x="3303485" y="3936901"/>
            <a:ext cx="87079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Articolo 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 ….)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3. L'Unione (…) Si adopera per lo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sviluppo sostenibile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dell'Europa, basato su una crescita economica equilibrata (…) e su un elevato livello di tutela e di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miglioramento della qualità dell'ambiente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(…)</a:t>
            </a:r>
          </a:p>
        </p:txBody>
      </p:sp>
    </p:spTree>
    <p:extLst>
      <p:ext uri="{BB962C8B-B14F-4D97-AF65-F5344CB8AC3E}">
        <p14:creationId xmlns:p14="http://schemas.microsoft.com/office/powerpoint/2010/main" val="1125833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2E49-B345-8D2D-A250-0B8727B7C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n, Raffreddamento, Elica">
            <a:extLst>
              <a:ext uri="{FF2B5EF4-FFF2-40B4-BE49-F238E27FC236}">
                <a16:creationId xmlns:a16="http://schemas.microsoft.com/office/drawing/2014/main" id="{94F89C93-F342-175B-C0B0-50DA227FD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6" b="16842"/>
          <a:stretch/>
        </p:blipFill>
        <p:spPr bwMode="auto">
          <a:xfrm>
            <a:off x="5645791" y="822391"/>
            <a:ext cx="6546210" cy="282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2" descr="Immagine che contiene aqua, arte&#10;&#10;Descrizione generata automaticamente">
            <a:extLst>
              <a:ext uri="{FF2B5EF4-FFF2-40B4-BE49-F238E27FC236}">
                <a16:creationId xmlns:a16="http://schemas.microsoft.com/office/drawing/2014/main" id="{CCE2975C-3BB4-FAF1-ECF0-7CA07B3A5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2" r="2" b="18988"/>
          <a:stretch/>
        </p:blipFill>
        <p:spPr bwMode="auto">
          <a:xfrm>
            <a:off x="5645790" y="3657186"/>
            <a:ext cx="6546209" cy="265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Title 1">
            <a:extLst>
              <a:ext uri="{FF2B5EF4-FFF2-40B4-BE49-F238E27FC236}">
                <a16:creationId xmlns:a16="http://schemas.microsoft.com/office/drawing/2014/main" id="{BAC8BC3D-FE1B-9C55-85F8-63CFEC15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27" y="3102931"/>
            <a:ext cx="5457102" cy="282917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Verso </a:t>
            </a:r>
            <a:b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una</a:t>
            </a: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nuova</a:t>
            </a:r>
            <a:r>
              <a:rPr lang="en-US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visione</a:t>
            </a:r>
            <a:b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dell’impresa</a:t>
            </a: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collettiva</a:t>
            </a: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,</a:t>
            </a:r>
            <a:b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in cui le </a:t>
            </a:r>
            <a:r>
              <a:rPr lang="en-US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persone</a:t>
            </a: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en-US" b="1" kern="12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sono</a:t>
            </a: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al </a:t>
            </a:r>
            <a:r>
              <a:rPr lang="en-US" b="1" kern="12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centro</a:t>
            </a:r>
            <a:endParaRPr lang="en-US" b="1" kern="120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R-Evolution - TGVP">
            <a:extLst>
              <a:ext uri="{FF2B5EF4-FFF2-40B4-BE49-F238E27FC236}">
                <a16:creationId xmlns:a16="http://schemas.microsoft.com/office/drawing/2014/main" id="{03D50288-75F1-42C8-F53D-597F664E6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t="23338" b="20827"/>
          <a:stretch>
            <a:fillRect/>
          </a:stretch>
        </p:blipFill>
        <p:spPr bwMode="auto">
          <a:xfrm>
            <a:off x="436227" y="833620"/>
            <a:ext cx="4760316" cy="195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6F2643E-DF6D-F950-BA1F-53DC309D390B}"/>
              </a:ext>
            </a:extLst>
          </p:cNvPr>
          <p:cNvSpPr txBox="1"/>
          <p:nvPr/>
        </p:nvSpPr>
        <p:spPr>
          <a:xfrm>
            <a:off x="581255" y="833620"/>
            <a:ext cx="156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C00000"/>
                </a:solidFill>
                <a:latin typeface="Britannic Bold" panose="020B0903060703020204" pitchFamily="34" charset="0"/>
              </a:rPr>
              <a:t>3° </a:t>
            </a:r>
          </a:p>
        </p:txBody>
      </p:sp>
    </p:spTree>
    <p:extLst>
      <p:ext uri="{BB962C8B-B14F-4D97-AF65-F5344CB8AC3E}">
        <p14:creationId xmlns:p14="http://schemas.microsoft.com/office/powerpoint/2010/main" val="125530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2B304-80E9-BD77-0DA6-65CA895BE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7;p9" descr="Immagine che contiene testo, grafica, libro, Elementi grafici&#10;&#10;Descrizione generata automaticamente">
            <a:extLst>
              <a:ext uri="{FF2B5EF4-FFF2-40B4-BE49-F238E27FC236}">
                <a16:creationId xmlns:a16="http://schemas.microsoft.com/office/drawing/2014/main" id="{549C4EF4-CAB6-33C3-E39D-F0BF6B8F7758}"/>
              </a:ext>
            </a:extLst>
          </p:cNvPr>
          <p:cNvPicPr preferRelativeResize="0"/>
          <p:nvPr/>
        </p:nvPicPr>
        <p:blipFill rotWithShape="1">
          <a:blip r:embed="rId2"/>
          <a:srcRect l="23315"/>
          <a:stretch/>
        </p:blipFill>
        <p:spPr>
          <a:xfrm>
            <a:off x="128494" y="888642"/>
            <a:ext cx="3554864" cy="49970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46BE5B-1B75-070A-9D0A-D137C56D6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5690" y="1092771"/>
            <a:ext cx="7246355" cy="489558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3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Articolo 46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3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 fini della elevazione economica e sociale del lavoro e in armonia con le esigenze della produzione, la Repubblica riconosce il </a:t>
            </a:r>
            <a:r>
              <a:rPr lang="it-IT" sz="3800" b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diritto dei lavoratori a collaborare, nei modi e nei limiti stabiliti dalle leggi, alla gestione delle aziende</a:t>
            </a:r>
            <a:r>
              <a:rPr lang="it-IT" sz="3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365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7183-41F7-05EB-223E-A7B9E9A38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5B34EF90-37FB-B8D7-5674-E2B59E517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688" y="643751"/>
            <a:ext cx="3843207" cy="14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4">
            <a:extLst>
              <a:ext uri="{FF2B5EF4-FFF2-40B4-BE49-F238E27FC236}">
                <a16:creationId xmlns:a16="http://schemas.microsoft.com/office/drawing/2014/main" id="{87F58AF4-8798-9E5C-8FB6-ABFD8409D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122" y="2273960"/>
            <a:ext cx="8062446" cy="4331046"/>
          </a:xfrm>
          <a:prstGeom prst="rect">
            <a:avLst/>
          </a:prstGeom>
          <a:noFill/>
          <a:ln>
            <a:noFill/>
          </a:ln>
        </p:spPr>
        <p:txBody>
          <a:bodyPr wrap="square" lIns="82918" tIns="41460" rIns="82918" bIns="4146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it-IT" altLang="it-IT" sz="3200" b="1" kern="0" dirty="0">
                <a:solidFill>
                  <a:srgbClr val="0070C0"/>
                </a:solidFill>
              </a:rPr>
              <a:t>Verso un sistema volto a tutelare il «</a:t>
            </a:r>
            <a:r>
              <a:rPr lang="it-IT" altLang="it-IT" sz="3200" b="1" kern="0" dirty="0">
                <a:solidFill>
                  <a:srgbClr val="C00000"/>
                </a:solidFill>
              </a:rPr>
              <a:t>valore impresa</a:t>
            </a:r>
            <a:r>
              <a:rPr lang="it-IT" altLang="it-IT" sz="3200" b="1" kern="0" dirty="0">
                <a:solidFill>
                  <a:srgbClr val="0070C0"/>
                </a:solidFill>
              </a:rPr>
              <a:t>» per garantire la </a:t>
            </a:r>
            <a:r>
              <a:rPr lang="it-IT" altLang="it-IT" sz="3200" b="1" kern="0" dirty="0">
                <a:solidFill>
                  <a:srgbClr val="C00000"/>
                </a:solidFill>
              </a:rPr>
              <a:t>crescita economica, la crescita  personale </a:t>
            </a:r>
            <a:r>
              <a:rPr lang="it-IT" altLang="it-IT" sz="3200" b="1" kern="0" dirty="0">
                <a:solidFill>
                  <a:srgbClr val="0070C0"/>
                </a:solidFill>
              </a:rPr>
              <a:t>e i </a:t>
            </a:r>
            <a:r>
              <a:rPr lang="it-IT" altLang="it-IT" sz="3200" b="1" kern="0" dirty="0">
                <a:solidFill>
                  <a:srgbClr val="C00000"/>
                </a:solidFill>
              </a:rPr>
              <a:t>livelli occupazionali </a:t>
            </a:r>
          </a:p>
          <a:p>
            <a:pPr>
              <a:defRPr/>
            </a:pPr>
            <a:endParaRPr lang="it-IT" altLang="it-IT" sz="3200" b="1" kern="0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it-IT" altLang="it-IT" sz="2800" b="1" dirty="0">
                <a:solidFill>
                  <a:srgbClr val="4472C4"/>
                </a:solidFill>
              </a:rPr>
              <a:t>(</a:t>
            </a:r>
            <a:r>
              <a:rPr lang="it-IT" altLang="it-IT" sz="2400" b="1" dirty="0">
                <a:solidFill>
                  <a:srgbClr val="4472C4"/>
                </a:solidFill>
              </a:rPr>
              <a:t>Racc. 2014/135/UE Direttiva Ue 2019/1023)</a:t>
            </a:r>
            <a:endParaRPr lang="it-IT" altLang="it-IT" sz="2400" b="1" kern="0" dirty="0">
              <a:solidFill>
                <a:srgbClr val="4F81BD"/>
              </a:solidFill>
            </a:endParaRPr>
          </a:p>
          <a:p>
            <a:pPr>
              <a:defRPr/>
            </a:pPr>
            <a:r>
              <a:rPr lang="it-IT" altLang="it-IT" sz="2400" b="1" i="1" kern="0" dirty="0">
                <a:solidFill>
                  <a:srgbClr val="4F81BD"/>
                </a:solidFill>
              </a:rPr>
              <a:t>«Garantire agli imprenditori sani che sono in difficoltà finanziarie la possibilità di accedere a quadri nazionali efficaci in materia di ristrutturazione preventiva che consentano loro di </a:t>
            </a:r>
            <a:r>
              <a:rPr lang="it-IT" altLang="it-IT" sz="2400" b="1" i="1" kern="0" dirty="0">
                <a:solidFill>
                  <a:srgbClr val="C00000"/>
                </a:solidFill>
              </a:rPr>
              <a:t>continuare a operare e salvaguardare il valore delle loro aziende e i livelli occupazionali»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4C25DC-A1BE-F04B-4BCD-8D5DEC162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68" y="2373406"/>
            <a:ext cx="3938532" cy="426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-Evolution - TGVP">
            <a:extLst>
              <a:ext uri="{FF2B5EF4-FFF2-40B4-BE49-F238E27FC236}">
                <a16:creationId xmlns:a16="http://schemas.microsoft.com/office/drawing/2014/main" id="{4080F2CC-F396-DEA0-1071-718F048747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t="23338" b="20827"/>
          <a:stretch>
            <a:fillRect/>
          </a:stretch>
        </p:blipFill>
        <p:spPr bwMode="auto">
          <a:xfrm>
            <a:off x="895483" y="643751"/>
            <a:ext cx="5950322" cy="141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1BB304C-60B8-C2A6-B518-860F4C8D6B70}"/>
              </a:ext>
            </a:extLst>
          </p:cNvPr>
          <p:cNvSpPr txBox="1"/>
          <p:nvPr/>
        </p:nvSpPr>
        <p:spPr>
          <a:xfrm>
            <a:off x="1233701" y="681642"/>
            <a:ext cx="156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C00000"/>
                </a:solidFill>
                <a:latin typeface="Britannic Bold" panose="020B0903060703020204" pitchFamily="34" charset="0"/>
              </a:rPr>
              <a:t>4° </a:t>
            </a:r>
          </a:p>
        </p:txBody>
      </p:sp>
    </p:spTree>
    <p:extLst>
      <p:ext uri="{BB962C8B-B14F-4D97-AF65-F5344CB8AC3E}">
        <p14:creationId xmlns:p14="http://schemas.microsoft.com/office/powerpoint/2010/main" val="3761373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ore Scientific may consider bankruptcy following uncertain financial  condition: Report">
            <a:extLst>
              <a:ext uri="{FF2B5EF4-FFF2-40B4-BE49-F238E27FC236}">
                <a16:creationId xmlns:a16="http://schemas.microsoft.com/office/drawing/2014/main" id="{317040BF-9636-63E1-D990-EC66586F1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42690"/>
          <a:stretch>
            <a:fillRect/>
          </a:stretch>
        </p:blipFill>
        <p:spPr bwMode="auto">
          <a:xfrm>
            <a:off x="5809129" y="759851"/>
            <a:ext cx="5862918" cy="5499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7C82009-C534-AA0D-A7B0-6D5121FCACA6}"/>
              </a:ext>
            </a:extLst>
          </p:cNvPr>
          <p:cNvSpPr txBox="1">
            <a:spLocks noChangeArrowheads="1"/>
          </p:cNvSpPr>
          <p:nvPr/>
        </p:nvSpPr>
        <p:spPr>
          <a:xfrm>
            <a:off x="224765" y="1754663"/>
            <a:ext cx="4681239" cy="29148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Organizzazione</a:t>
            </a:r>
            <a: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in </a:t>
            </a: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funzione</a:t>
            </a:r>
            <a: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della </a:t>
            </a: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prevenzione</a:t>
            </a:r>
            <a: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e</a:t>
            </a:r>
            <a:b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</a:b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gestione</a:t>
            </a:r>
            <a: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del </a:t>
            </a: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rischio</a:t>
            </a:r>
            <a:r>
              <a:rPr kumimoji="0" lang="en-US" alt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 di </a:t>
            </a:r>
            <a:r>
              <a:rPr kumimoji="0" lang="en-US" altLang="it-IT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j-ea"/>
                <a:cs typeface="+mj-cs"/>
              </a:rPr>
              <a:t>crisi</a:t>
            </a:r>
            <a:endParaRPr kumimoji="0" lang="en-US" altLang="it-IT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6941064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6897E-D506-C3EA-1D21-686E9B0DF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FF9C733-01B2-AFFD-F23B-FC2360F34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123" y="769165"/>
            <a:ext cx="10276514" cy="554774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27EB5A-61D2-7CC3-4018-2B7871C3562E}"/>
              </a:ext>
            </a:extLst>
          </p:cNvPr>
          <p:cNvSpPr txBox="1"/>
          <p:nvPr/>
        </p:nvSpPr>
        <p:spPr>
          <a:xfrm>
            <a:off x="1555534" y="1282675"/>
            <a:ext cx="1499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C00000"/>
                </a:solidFill>
                <a:latin typeface="Britannic Bold" panose="020B0903060703020204" pitchFamily="34" charset="0"/>
              </a:rPr>
              <a:t>5° </a:t>
            </a:r>
          </a:p>
        </p:txBody>
      </p:sp>
    </p:spTree>
    <p:extLst>
      <p:ext uri="{BB962C8B-B14F-4D97-AF65-F5344CB8AC3E}">
        <p14:creationId xmlns:p14="http://schemas.microsoft.com/office/powerpoint/2010/main" val="1172058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5" descr="Uomini, Mentore, Aiuto, Arrampicata"/>
          <p:cNvPicPr preferRelativeResize="0"/>
          <p:nvPr/>
        </p:nvPicPr>
        <p:blipFill rotWithShape="1">
          <a:blip r:embed="rId3">
            <a:alphaModFix/>
          </a:blip>
          <a:srcRect t="2149" b="5029"/>
          <a:stretch/>
        </p:blipFill>
        <p:spPr>
          <a:xfrm>
            <a:off x="828791" y="248986"/>
            <a:ext cx="10632523" cy="6360028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5"/>
          <p:cNvSpPr txBox="1"/>
          <p:nvPr/>
        </p:nvSpPr>
        <p:spPr>
          <a:xfrm>
            <a:off x="3970751" y="1070827"/>
            <a:ext cx="7736924" cy="4022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 negoziazione</a:t>
            </a: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collaborativa: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presupposto e strumento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 la transizione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dal vecchio al nuovo mondo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6942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92F07-3F3A-836A-46C2-FDA3C2986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F8AFC9C-86E1-9448-8B2B-4E173AAA05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81" b="2786"/>
          <a:stretch>
            <a:fillRect/>
          </a:stretch>
        </p:blipFill>
        <p:spPr>
          <a:xfrm>
            <a:off x="1601043" y="646331"/>
            <a:ext cx="8697178" cy="322238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4083CC-8828-4418-1D60-48A9A341DC24}"/>
              </a:ext>
            </a:extLst>
          </p:cNvPr>
          <p:cNvSpPr txBox="1"/>
          <p:nvPr/>
        </p:nvSpPr>
        <p:spPr>
          <a:xfrm>
            <a:off x="1601043" y="0"/>
            <a:ext cx="940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2021 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Composizione negoziata della crisi</a:t>
            </a:r>
          </a:p>
        </p:txBody>
      </p:sp>
      <p:sp>
        <p:nvSpPr>
          <p:cNvPr id="7" name="CasellaDiTesto 3">
            <a:extLst>
              <a:ext uri="{FF2B5EF4-FFF2-40B4-BE49-F238E27FC236}">
                <a16:creationId xmlns:a16="http://schemas.microsoft.com/office/drawing/2014/main" id="{6FF0A64C-5155-DAF7-2316-6964A01FD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449" y="4093082"/>
            <a:ext cx="490218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 obbligo 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 l’imprenditore, 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 presenza di segnali di pre-crisi o crisi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per salvaguardare il valore azienda, quando sia perseguibile il risanamento in continuità diretta o indiretta</a:t>
            </a:r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E1ED76FE-91F1-4450-911B-9D78F6196110}"/>
              </a:ext>
            </a:extLst>
          </p:cNvPr>
          <p:cNvSpPr txBox="1">
            <a:spLocks/>
          </p:cNvSpPr>
          <p:nvPr/>
        </p:nvSpPr>
        <p:spPr>
          <a:xfrm>
            <a:off x="6420468" y="4093082"/>
            <a:ext cx="4902183" cy="23789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Un’opportunità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 attuare il risanamento senza l’intervento del tribunale</a:t>
            </a:r>
          </a:p>
          <a:p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Uno strumento per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cedere in sicurezza l’azienda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stipulare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contratti di investimento</a:t>
            </a:r>
          </a:p>
        </p:txBody>
      </p:sp>
    </p:spTree>
    <p:extLst>
      <p:ext uri="{BB962C8B-B14F-4D97-AF65-F5344CB8AC3E}">
        <p14:creationId xmlns:p14="http://schemas.microsoft.com/office/powerpoint/2010/main" val="2876175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olo 1">
            <a:extLst>
              <a:ext uri="{FF2B5EF4-FFF2-40B4-BE49-F238E27FC236}">
                <a16:creationId xmlns:a16="http://schemas.microsoft.com/office/drawing/2014/main" id="{6CE21EEA-9605-4691-AB30-B7869F32AE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2587" y="73627"/>
            <a:ext cx="8207375" cy="667037"/>
          </a:xfrm>
        </p:spPr>
        <p:txBody>
          <a:bodyPr/>
          <a:lstStyle/>
          <a:p>
            <a:pPr algn="ctr">
              <a:defRPr/>
            </a:pPr>
            <a:r>
              <a:rPr lang="it-IT" altLang="it-IT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Accordo o liquidazione giudiziale?</a:t>
            </a:r>
          </a:p>
        </p:txBody>
      </p:sp>
      <p:pic>
        <p:nvPicPr>
          <p:cNvPr id="57347" name="Immagine 9">
            <a:extLst>
              <a:ext uri="{FF2B5EF4-FFF2-40B4-BE49-F238E27FC236}">
                <a16:creationId xmlns:a16="http://schemas.microsoft.com/office/drawing/2014/main" id="{58189AFE-71A4-4E2F-9E38-E30D99E2690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57592" y="3570506"/>
            <a:ext cx="3122151" cy="3144346"/>
          </a:xfrm>
          <a:noFill/>
        </p:spPr>
      </p:pic>
      <p:pic>
        <p:nvPicPr>
          <p:cNvPr id="57348" name="Immagine 3">
            <a:extLst>
              <a:ext uri="{FF2B5EF4-FFF2-40B4-BE49-F238E27FC236}">
                <a16:creationId xmlns:a16="http://schemas.microsoft.com/office/drawing/2014/main" id="{4C11C5E4-A334-40E6-BD15-7D2B9CF6A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2" y="3613148"/>
            <a:ext cx="3534915" cy="317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2" descr="Nuova legge fallimentare">
            <a:extLst>
              <a:ext uri="{FF2B5EF4-FFF2-40B4-BE49-F238E27FC236}">
                <a16:creationId xmlns:a16="http://schemas.microsoft.com/office/drawing/2014/main" id="{73378EC4-3AB3-402F-9019-C9486ACD1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955" y="1013371"/>
            <a:ext cx="3122151" cy="252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Immagine 7">
            <a:extLst>
              <a:ext uri="{FF2B5EF4-FFF2-40B4-BE49-F238E27FC236}">
                <a16:creationId xmlns:a16="http://schemas.microsoft.com/office/drawing/2014/main" id="{58F92402-DD3C-40E4-922B-3E3F49A73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2" y="916815"/>
            <a:ext cx="3367651" cy="2718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CasellaDiTesto 10">
            <a:extLst>
              <a:ext uri="{FF2B5EF4-FFF2-40B4-BE49-F238E27FC236}">
                <a16:creationId xmlns:a16="http://schemas.microsoft.com/office/drawing/2014/main" id="{AA18B35B-F405-4A51-A755-5D4FE3E18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608" y="1104900"/>
            <a:ext cx="3652961" cy="493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18" tIns="41460" rIns="82918" bIns="41460">
            <a:spAutoFit/>
          </a:bodyPr>
          <a:lstStyle>
            <a:lvl1pPr>
              <a:spcBef>
                <a:spcPct val="20000"/>
              </a:spcBef>
              <a:defRPr sz="29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–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Char char="–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L’accordo dinanzi all’Esperto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2200" b="1" dirty="0">
              <a:solidFill>
                <a:srgbClr val="0070C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è una soluzione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500" b="1" dirty="0" err="1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win</a:t>
            </a:r>
            <a:r>
              <a:rPr lang="it-IT" altLang="it-IT" sz="25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it-IT" altLang="it-IT" sz="2500" b="1" dirty="0" err="1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win</a:t>
            </a:r>
            <a:r>
              <a:rPr lang="it-IT" altLang="it-IT" sz="25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800" b="1" dirty="0">
              <a:solidFill>
                <a:srgbClr val="0070C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è </a:t>
            </a:r>
            <a:r>
              <a:rPr lang="it-IT" altLang="it-IT" sz="22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voluto</a:t>
            </a: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dalle parti,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800" b="1" dirty="0">
              <a:solidFill>
                <a:srgbClr val="0070C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è </a:t>
            </a:r>
            <a:r>
              <a:rPr lang="it-IT" altLang="it-IT" sz="22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duraturo</a:t>
            </a: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800" b="1" dirty="0">
              <a:solidFill>
                <a:srgbClr val="0070C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ricostruisce la fiducia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tra le parti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800" b="1" dirty="0">
              <a:solidFill>
                <a:srgbClr val="0070C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e crea le motivazioni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necessarie per la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prosecuzione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2200" b="1" dirty="0">
                <a:solidFill>
                  <a:srgbClr val="C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del business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altLang="it-IT" sz="1600" b="1" dirty="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81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1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1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1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1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1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1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1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1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1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1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1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1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1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1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1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1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1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1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1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49"/>
          <p:cNvPicPr preferRelativeResize="0"/>
          <p:nvPr/>
        </p:nvPicPr>
        <p:blipFill rotWithShape="1">
          <a:blip r:embed="rId3">
            <a:alphaModFix/>
          </a:blip>
          <a:srcRect r="8411"/>
          <a:stretch/>
        </p:blipFill>
        <p:spPr>
          <a:xfrm>
            <a:off x="333153" y="2543174"/>
            <a:ext cx="4079778" cy="4247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6605" y="2640582"/>
            <a:ext cx="3175759" cy="4178301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9"/>
          <p:cNvSpPr txBox="1"/>
          <p:nvPr/>
        </p:nvSpPr>
        <p:spPr>
          <a:xfrm>
            <a:off x="708802" y="1654744"/>
            <a:ext cx="3328480" cy="98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400"/>
              <a:buFont typeface="Arial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Testosterone-</a:t>
            </a:r>
            <a:r>
              <a:rPr kumimoji="0" lang="it-IT" sz="24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poisoned</a:t>
            </a:r>
            <a:r>
              <a: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litigator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2" name="Google Shape;572;p49"/>
          <p:cNvSpPr txBox="1"/>
          <p:nvPr/>
        </p:nvSpPr>
        <p:spPr>
          <a:xfrm>
            <a:off x="8126605" y="1839688"/>
            <a:ext cx="2782888" cy="61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400"/>
              <a:buFont typeface="Arial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Empathic</a:t>
            </a:r>
            <a:r>
              <a: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it-IT" sz="24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negotiator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3" name="Google Shape;573;p49"/>
          <p:cNvSpPr txBox="1"/>
          <p:nvPr/>
        </p:nvSpPr>
        <p:spPr>
          <a:xfrm>
            <a:off x="5407945" y="3962350"/>
            <a:ext cx="10096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0023"/>
              </a:buClr>
              <a:buSzPts val="4000"/>
              <a:buFont typeface="Arial"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>
                <a:ln>
                  <a:noFill/>
                </a:ln>
                <a:solidFill>
                  <a:srgbClr val="B6002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VS/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4" name="Google Shape;574;p49"/>
          <p:cNvSpPr txBox="1"/>
          <p:nvPr/>
        </p:nvSpPr>
        <p:spPr>
          <a:xfrm>
            <a:off x="536279" y="346579"/>
            <a:ext cx="11100391" cy="699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Occorre fare un cambio di paradigma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5" name="Google Shape;575;p49"/>
          <p:cNvSpPr/>
          <p:nvPr/>
        </p:nvSpPr>
        <p:spPr>
          <a:xfrm>
            <a:off x="5138642" y="4791974"/>
            <a:ext cx="1895666" cy="33813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304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2" name="Rectangle 38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7" name="Google Shape;367;p31" descr="Raggiungere, Donna, Ragazza, Jumping, In Esecuzione"/>
          <p:cNvPicPr preferRelativeResize="0"/>
          <p:nvPr/>
        </p:nvPicPr>
        <p:blipFill rotWithShape="1">
          <a:blip r:embed="rId3"/>
          <a:srcRect r="8352"/>
          <a:stretch>
            <a:fillRect/>
          </a:stretch>
        </p:blipFill>
        <p:spPr>
          <a:xfrm>
            <a:off x="2522358" y="0"/>
            <a:ext cx="9669642" cy="6857990"/>
          </a:xfrm>
          <a:prstGeom prst="rect">
            <a:avLst/>
          </a:prstGeom>
          <a:noFill/>
        </p:spPr>
      </p:pic>
      <p:sp>
        <p:nvSpPr>
          <p:cNvPr id="393" name="Rectangle 38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Google Shape;368;p31"/>
          <p:cNvSpPr txBox="1">
            <a:spLocks noGrp="1"/>
          </p:cNvSpPr>
          <p:nvPr>
            <p:ph type="ctrTitle"/>
          </p:nvPr>
        </p:nvSpPr>
        <p:spPr>
          <a:xfrm>
            <a:off x="349593" y="1668184"/>
            <a:ext cx="4653943" cy="4378518"/>
          </a:xfrm>
          <a:prstGeom prst="rect">
            <a:avLst/>
          </a:prstGeom>
          <a:noFill/>
        </p:spPr>
        <p:txBody>
          <a:bodyPr spcFirstLastPara="1" lIns="91425" tIns="45700" rIns="91425" bIns="45700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it-IT" sz="2400" b="1" dirty="0">
                <a:solidFill>
                  <a:srgbClr val="0070C0"/>
                </a:solidFill>
              </a:rPr>
              <a:t>ABBANDONARE LA LOGICA</a:t>
            </a:r>
            <a:br>
              <a:rPr lang="it-IT" sz="2400" b="1" dirty="0">
                <a:solidFill>
                  <a:srgbClr val="0070C0"/>
                </a:solidFill>
              </a:rPr>
            </a:br>
            <a:r>
              <a:rPr lang="it-IT" sz="2400" b="1" dirty="0">
                <a:solidFill>
                  <a:srgbClr val="0070C0"/>
                </a:solidFill>
              </a:rPr>
              <a:t>DELLA NEGOZIAZIONE </a:t>
            </a:r>
            <a:br>
              <a:rPr lang="it-IT" sz="2400" b="1" dirty="0">
                <a:solidFill>
                  <a:srgbClr val="0070C0"/>
                </a:solidFill>
              </a:rPr>
            </a:br>
            <a:r>
              <a:rPr lang="it-IT" sz="2400" b="1" dirty="0">
                <a:solidFill>
                  <a:srgbClr val="0070C0"/>
                </a:solidFill>
              </a:rPr>
              <a:t>AVVERSARIALE/POSIZIONALE</a:t>
            </a:r>
            <a:br>
              <a:rPr lang="it-IT" sz="2400" b="1" dirty="0">
                <a:solidFill>
                  <a:srgbClr val="0070C0"/>
                </a:solidFill>
              </a:rPr>
            </a:br>
            <a:br>
              <a:rPr lang="it-IT" sz="2400" b="1" dirty="0">
                <a:solidFill>
                  <a:srgbClr val="0070C0"/>
                </a:solidFill>
              </a:rPr>
            </a:br>
            <a:br>
              <a:rPr lang="it-IT" sz="2400" b="1" dirty="0">
                <a:solidFill>
                  <a:srgbClr val="0070C0"/>
                </a:solidFill>
              </a:rPr>
            </a:br>
            <a:br>
              <a:rPr lang="it-IT" sz="2400" b="1" dirty="0">
                <a:solidFill>
                  <a:srgbClr val="0070C0"/>
                </a:solidFill>
              </a:rPr>
            </a:br>
            <a:br>
              <a:rPr lang="it-IT" sz="2400" b="1" dirty="0"/>
            </a:br>
            <a:r>
              <a:rPr lang="it-IT" sz="2400" b="1" dirty="0">
                <a:solidFill>
                  <a:srgbClr val="C00000"/>
                </a:solidFill>
              </a:rPr>
              <a:t>ABBRACCIARE I PRINCIPI DELLA</a:t>
            </a:r>
            <a:br>
              <a:rPr lang="it-IT" sz="2400" b="1" dirty="0">
                <a:solidFill>
                  <a:srgbClr val="C00000"/>
                </a:solidFill>
              </a:rPr>
            </a:br>
            <a:r>
              <a:rPr lang="it-IT" sz="2400" b="1" dirty="0">
                <a:solidFill>
                  <a:srgbClr val="C00000"/>
                </a:solidFill>
              </a:rPr>
              <a:t>NEGOZIAZIONE </a:t>
            </a:r>
            <a:br>
              <a:rPr lang="it-IT" sz="2400" b="1" dirty="0">
                <a:solidFill>
                  <a:srgbClr val="C00000"/>
                </a:solidFill>
              </a:rPr>
            </a:br>
            <a:r>
              <a:rPr lang="it-IT" sz="2400" b="1" dirty="0">
                <a:solidFill>
                  <a:srgbClr val="C00000"/>
                </a:solidFill>
              </a:rPr>
              <a:t>INTEGRATIVA/BASATA SUGLI INTERESSI</a:t>
            </a:r>
            <a:br>
              <a:rPr lang="it-IT" sz="2400" b="1" dirty="0"/>
            </a:br>
            <a:br>
              <a:rPr lang="it-IT" sz="2400" b="1" dirty="0"/>
            </a:br>
            <a:br>
              <a:rPr lang="it-IT" sz="2400" b="1" dirty="0"/>
            </a:br>
            <a:endParaRPr lang="it-IT" sz="2400" b="1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7AA59CA-33B3-F424-31DA-CB2136F34479}"/>
              </a:ext>
            </a:extLst>
          </p:cNvPr>
          <p:cNvSpPr txBox="1"/>
          <p:nvPr/>
        </p:nvSpPr>
        <p:spPr>
          <a:xfrm>
            <a:off x="4544568" y="450978"/>
            <a:ext cx="7520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</a:rPr>
              <a:t>Occorre acquisire nuove competenze</a:t>
            </a:r>
          </a:p>
        </p:txBody>
      </p:sp>
    </p:spTree>
    <p:extLst>
      <p:ext uri="{BB962C8B-B14F-4D97-AF65-F5344CB8AC3E}">
        <p14:creationId xmlns:p14="http://schemas.microsoft.com/office/powerpoint/2010/main" val="1690381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6"/>
          <p:cNvSpPr txBox="1"/>
          <p:nvPr/>
        </p:nvSpPr>
        <p:spPr>
          <a:xfrm>
            <a:off x="2205036" y="538006"/>
            <a:ext cx="7781925" cy="63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Calibri"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NEGOZIAZIONE TRADIZIONALE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19" name="Google Shape;41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2011" y="1816305"/>
            <a:ext cx="5021327" cy="256853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 txBox="1"/>
          <p:nvPr/>
        </p:nvSpPr>
        <p:spPr>
          <a:xfrm>
            <a:off x="2386113" y="4783495"/>
            <a:ext cx="8267456" cy="81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57175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Le parti ed i loro professionisti mirano a mantenere le rispettive posizioni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57175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00"/>
              <a:buFont typeface="Arial"/>
              <a:buNone/>
              <a:tabLst/>
              <a:defRPr/>
            </a:pPr>
            <a:endParaRPr kumimoji="0" sz="7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L’accordo è frutto di progressive concessioni tra le parti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1" name="Google Shape;421;p3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343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37"/>
          <p:cNvGrpSpPr/>
          <p:nvPr/>
        </p:nvGrpSpPr>
        <p:grpSpPr>
          <a:xfrm>
            <a:off x="2702955" y="1529017"/>
            <a:ext cx="6627064" cy="4394080"/>
            <a:chOff x="-256" y="1328"/>
            <a:chExt cx="4630" cy="2807"/>
          </a:xfrm>
        </p:grpSpPr>
        <p:pic>
          <p:nvPicPr>
            <p:cNvPr id="427" name="Google Shape;427;p37" descr="negotiation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51" y="1328"/>
              <a:ext cx="3796" cy="2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37"/>
            <p:cNvSpPr txBox="1"/>
            <p:nvPr/>
          </p:nvSpPr>
          <p:spPr>
            <a:xfrm>
              <a:off x="-256" y="3732"/>
              <a:ext cx="4630" cy="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La minaccia di rivolgersi al Tribunale è l’arma con cui forzare le parti a trovare un accordo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9" name="Google Shape;429;p37"/>
          <p:cNvSpPr txBox="1"/>
          <p:nvPr/>
        </p:nvSpPr>
        <p:spPr>
          <a:xfrm>
            <a:off x="2190119" y="458035"/>
            <a:ext cx="7811762" cy="63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Calibri"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 NEGOZIAZIONE TRADIZIONALE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0" name="Google Shape;430;p3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495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 txBox="1">
            <a:spLocks noGrp="1"/>
          </p:cNvSpPr>
          <p:nvPr>
            <p:ph type="title"/>
          </p:nvPr>
        </p:nvSpPr>
        <p:spPr>
          <a:xfrm>
            <a:off x="2996794" y="136524"/>
            <a:ext cx="6163328" cy="1080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00" tIns="41450" rIns="82900" bIns="414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Calibri"/>
              <a:buNone/>
            </a:pPr>
            <a:r>
              <a:rPr lang="it-IT" sz="36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SUPERARE LA LOGICA DICOTOMICA DEL PROCESSO</a:t>
            </a:r>
            <a:endParaRPr b="1" dirty="0"/>
          </a:p>
        </p:txBody>
      </p:sp>
      <p:pic>
        <p:nvPicPr>
          <p:cNvPr id="376" name="Google Shape;376;p32" descr="Icona, Silhouette, Scale, Giustizia, Legge, Cor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6097" y="1626352"/>
            <a:ext cx="2370779" cy="230670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2"/>
          <p:cNvSpPr txBox="1"/>
          <p:nvPr/>
        </p:nvSpPr>
        <p:spPr>
          <a:xfrm>
            <a:off x="1710936" y="1574270"/>
            <a:ext cx="1316002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VERO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FALSO ?</a:t>
            </a:r>
            <a:endParaRPr dirty="0"/>
          </a:p>
        </p:txBody>
      </p:sp>
      <p:sp>
        <p:nvSpPr>
          <p:cNvPr id="378" name="Google Shape;378;p32"/>
          <p:cNvSpPr txBox="1"/>
          <p:nvPr/>
        </p:nvSpPr>
        <p:spPr>
          <a:xfrm>
            <a:off x="8206323" y="1701335"/>
            <a:ext cx="1530162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RAGIONE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TORTO?</a:t>
            </a:r>
            <a:endParaRPr dirty="0"/>
          </a:p>
        </p:txBody>
      </p:sp>
      <p:sp>
        <p:nvSpPr>
          <p:cNvPr id="379" name="Google Shape;379;p32"/>
          <p:cNvSpPr txBox="1"/>
          <p:nvPr/>
        </p:nvSpPr>
        <p:spPr>
          <a:xfrm>
            <a:off x="8342677" y="4242118"/>
            <a:ext cx="1583382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BUONO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CATTIVO?</a:t>
            </a:r>
            <a:endParaRPr dirty="0"/>
          </a:p>
        </p:txBody>
      </p:sp>
      <p:sp>
        <p:nvSpPr>
          <p:cNvPr id="380" name="Google Shape;380;p32"/>
          <p:cNvSpPr/>
          <p:nvPr/>
        </p:nvSpPr>
        <p:spPr>
          <a:xfrm>
            <a:off x="1234376" y="1300086"/>
            <a:ext cx="2269123" cy="1875188"/>
          </a:xfrm>
          <a:prstGeom prst="arc">
            <a:avLst>
              <a:gd name="adj1" fmla="val 8384059"/>
              <a:gd name="adj2" fmla="val 7687625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2"/>
          <p:cNvSpPr/>
          <p:nvPr/>
        </p:nvSpPr>
        <p:spPr>
          <a:xfrm>
            <a:off x="7956172" y="1385562"/>
            <a:ext cx="2110360" cy="1875187"/>
          </a:xfrm>
          <a:prstGeom prst="arc">
            <a:avLst>
              <a:gd name="adj1" fmla="val 8384059"/>
              <a:gd name="adj2" fmla="val 7687625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2"/>
          <p:cNvSpPr/>
          <p:nvPr/>
        </p:nvSpPr>
        <p:spPr>
          <a:xfrm>
            <a:off x="1892376" y="4087418"/>
            <a:ext cx="2269123" cy="1952128"/>
          </a:xfrm>
          <a:prstGeom prst="arc">
            <a:avLst>
              <a:gd name="adj1" fmla="val 8384059"/>
              <a:gd name="adj2" fmla="val 7687625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2"/>
          <p:cNvSpPr/>
          <p:nvPr/>
        </p:nvSpPr>
        <p:spPr>
          <a:xfrm>
            <a:off x="7903212" y="3933056"/>
            <a:ext cx="2269123" cy="1875186"/>
          </a:xfrm>
          <a:prstGeom prst="arc">
            <a:avLst>
              <a:gd name="adj1" fmla="val 8384059"/>
              <a:gd name="adj2" fmla="val 7687625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2"/>
          <p:cNvSpPr txBox="1"/>
          <p:nvPr/>
        </p:nvSpPr>
        <p:spPr>
          <a:xfrm>
            <a:off x="2145862" y="4355496"/>
            <a:ext cx="1762149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GIUSTO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INGIUSTO?</a:t>
            </a:r>
            <a:endParaRPr dirty="0"/>
          </a:p>
        </p:txBody>
      </p:sp>
      <p:sp>
        <p:nvSpPr>
          <p:cNvPr id="385" name="Google Shape;385;p32"/>
          <p:cNvSpPr txBox="1">
            <a:spLocks noGrp="1"/>
          </p:cNvSpPr>
          <p:nvPr>
            <p:ph type="sldNum" idx="12"/>
          </p:nvPr>
        </p:nvSpPr>
        <p:spPr>
          <a:xfrm>
            <a:off x="8342677" y="17267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21</a:t>
            </a:fld>
            <a:endParaRPr dirty="0"/>
          </a:p>
        </p:txBody>
      </p:sp>
      <p:sp>
        <p:nvSpPr>
          <p:cNvPr id="386" name="Google Shape;386;p32"/>
          <p:cNvSpPr txBox="1"/>
          <p:nvPr/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82;p32">
            <a:extLst>
              <a:ext uri="{FF2B5EF4-FFF2-40B4-BE49-F238E27FC236}">
                <a16:creationId xmlns:a16="http://schemas.microsoft.com/office/drawing/2014/main" id="{28FB6E84-5740-F95C-36E3-35E54442C786}"/>
              </a:ext>
            </a:extLst>
          </p:cNvPr>
          <p:cNvSpPr/>
          <p:nvPr/>
        </p:nvSpPr>
        <p:spPr>
          <a:xfrm>
            <a:off x="4656059" y="4492798"/>
            <a:ext cx="2844799" cy="1952128"/>
          </a:xfrm>
          <a:prstGeom prst="arc">
            <a:avLst>
              <a:gd name="adj1" fmla="val 8384059"/>
              <a:gd name="adj2" fmla="val 7687625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84;p32">
            <a:extLst>
              <a:ext uri="{FF2B5EF4-FFF2-40B4-BE49-F238E27FC236}">
                <a16:creationId xmlns:a16="http://schemas.microsoft.com/office/drawing/2014/main" id="{2F1DD319-9419-2C8D-483A-2F588BF46856}"/>
              </a:ext>
            </a:extLst>
          </p:cNvPr>
          <p:cNvSpPr txBox="1"/>
          <p:nvPr/>
        </p:nvSpPr>
        <p:spPr>
          <a:xfrm>
            <a:off x="5214924" y="4768831"/>
            <a:ext cx="1762149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VINCERE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PERDERE?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A153B-1C65-8D87-230F-4C0C54B5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5EC7A09-0B4B-6E24-4D8B-66394832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F17D15-B920-4284-8383-92B7B709E00E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Giornata nazionale per le vittime di errori giudiziari | AIVM">
            <a:extLst>
              <a:ext uri="{FF2B5EF4-FFF2-40B4-BE49-F238E27FC236}">
                <a16:creationId xmlns:a16="http://schemas.microsoft.com/office/drawing/2014/main" id="{8A6C6E0B-8084-668F-921B-EC7A9904D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35" y="1284731"/>
            <a:ext cx="9455426" cy="531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E9FCF2-C52E-26DB-7681-C9E4BC762911}"/>
              </a:ext>
            </a:extLst>
          </p:cNvPr>
          <p:cNvSpPr txBox="1"/>
          <p:nvPr/>
        </p:nvSpPr>
        <p:spPr>
          <a:xfrm>
            <a:off x="2397517" y="254592"/>
            <a:ext cx="833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rgbClr val="0070C0"/>
                </a:solidFill>
                <a:latin typeface="Calibri"/>
              </a:rPr>
              <a:t>SAPER GUARDARE OLTRE IL 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DIRITTO</a:t>
            </a:r>
          </a:p>
        </p:txBody>
      </p:sp>
    </p:spTree>
    <p:extLst>
      <p:ext uri="{BB962C8B-B14F-4D97-AF65-F5344CB8AC3E}">
        <p14:creationId xmlns:p14="http://schemas.microsoft.com/office/powerpoint/2010/main" val="2483079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17D15-B920-4284-8383-92B7B709E00E}" type="slidenum">
              <a:rPr lang="it-IT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23F9520E-33FF-68B3-4B2B-199108B9C8C7}"/>
              </a:ext>
            </a:extLst>
          </p:cNvPr>
          <p:cNvGraphicFramePr/>
          <p:nvPr/>
        </p:nvGraphicFramePr>
        <p:xfrm>
          <a:off x="2088206" y="1779813"/>
          <a:ext cx="7883108" cy="3926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C47EB6D-F54F-A18C-5921-44B50EB1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279" y="420965"/>
            <a:ext cx="9434217" cy="96926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Saper </a:t>
            </a:r>
            <a:r>
              <a:rPr lang="en-US" sz="2800" b="1" dirty="0" err="1">
                <a:solidFill>
                  <a:srgbClr val="0070C0"/>
                </a:solidFill>
              </a:rPr>
              <a:t>spiegare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che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esistono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situazioni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che</a:t>
            </a:r>
            <a:r>
              <a:rPr lang="en-US" sz="2800" b="1" dirty="0">
                <a:solidFill>
                  <a:srgbClr val="0070C0"/>
                </a:solidFill>
              </a:rPr>
              <a:t> la </a:t>
            </a:r>
            <a:r>
              <a:rPr lang="en-US" sz="2800" b="1" dirty="0" err="1">
                <a:solidFill>
                  <a:srgbClr val="0070C0"/>
                </a:solidFill>
              </a:rPr>
              <a:t>legge</a:t>
            </a:r>
            <a:r>
              <a:rPr lang="en-US" sz="2800" b="1" dirty="0">
                <a:solidFill>
                  <a:srgbClr val="0070C0"/>
                </a:solidFill>
              </a:rPr>
              <a:t> non </a:t>
            </a:r>
            <a:r>
              <a:rPr lang="en-US" sz="2800" b="1" dirty="0" err="1">
                <a:solidFill>
                  <a:srgbClr val="0070C0"/>
                </a:solidFill>
              </a:rPr>
              <a:t>disciplina</a:t>
            </a:r>
            <a:r>
              <a:rPr lang="en-US" sz="2800" b="1" dirty="0">
                <a:solidFill>
                  <a:srgbClr val="0070C0"/>
                </a:solidFill>
              </a:rPr>
              <a:t> ma </a:t>
            </a:r>
            <a:r>
              <a:rPr lang="en-US" sz="2800" b="1" dirty="0" err="1">
                <a:solidFill>
                  <a:srgbClr val="0070C0"/>
                </a:solidFill>
              </a:rPr>
              <a:t>che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possono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invece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essere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tutelate</a:t>
            </a:r>
            <a:r>
              <a:rPr lang="en-US" sz="2800" b="1" dirty="0">
                <a:solidFill>
                  <a:srgbClr val="0070C0"/>
                </a:solidFill>
              </a:rPr>
              <a:t> con un </a:t>
            </a:r>
            <a:r>
              <a:rPr lang="en-US" sz="2800" b="1" dirty="0" err="1">
                <a:solidFill>
                  <a:srgbClr val="0070C0"/>
                </a:solidFill>
              </a:rPr>
              <a:t>accordo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negoziato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208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189C3-C194-0696-B8B4-7B7C2D94B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9D3E81F-7A88-ECE2-97D3-CC8AC5EAD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291" y="995356"/>
            <a:ext cx="8818078" cy="5862644"/>
          </a:xfrm>
          <a:prstGeom prst="rect">
            <a:avLst/>
          </a:prstGeom>
        </p:spPr>
      </p:pic>
      <p:sp>
        <p:nvSpPr>
          <p:cNvPr id="4" name="CasellaDiTesto 10">
            <a:extLst>
              <a:ext uri="{FF2B5EF4-FFF2-40B4-BE49-F238E27FC236}">
                <a16:creationId xmlns:a16="http://schemas.microsoft.com/office/drawing/2014/main" id="{C03BFAD3-78C2-9D85-A6E9-50CD28DFF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266" y="199438"/>
            <a:ext cx="9629467" cy="159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4900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Saper fare rete e creare sinergie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sz="4900" dirty="0">
                <a:solidFill>
                  <a:srgbClr val="0070C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tra professioni diverse</a:t>
            </a:r>
          </a:p>
        </p:txBody>
      </p:sp>
    </p:spTree>
    <p:extLst>
      <p:ext uri="{BB962C8B-B14F-4D97-AF65-F5344CB8AC3E}">
        <p14:creationId xmlns:p14="http://schemas.microsoft.com/office/powerpoint/2010/main" val="1866447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ommunicate, Communication, Conference, Crowd">
            <a:extLst>
              <a:ext uri="{FF2B5EF4-FFF2-40B4-BE49-F238E27FC236}">
                <a16:creationId xmlns:a16="http://schemas.microsoft.com/office/drawing/2014/main" id="{C776AC4D-E563-4EB7-8148-C17AD7D1A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1349376"/>
            <a:ext cx="9144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2CA9D9A3-0D41-4A49-B20A-58AB9C253486}"/>
              </a:ext>
            </a:extLst>
          </p:cNvPr>
          <p:cNvSpPr txBox="1">
            <a:spLocks/>
          </p:cNvSpPr>
          <p:nvPr/>
        </p:nvSpPr>
        <p:spPr bwMode="auto">
          <a:xfrm>
            <a:off x="681313" y="222994"/>
            <a:ext cx="10204174" cy="1126382"/>
          </a:xfrm>
          <a:prstGeom prst="rect">
            <a:avLst/>
          </a:prstGeom>
          <a:noFill/>
          <a:ln>
            <a:noFill/>
          </a:ln>
          <a:effectLst/>
        </p:spPr>
        <p:txBody>
          <a:bodyPr lIns="91380" tIns="45692" rIns="91380" bIns="45692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700" b="1" cap="all">
                <a:solidFill>
                  <a:srgbClr val="118C77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118C77"/>
                </a:solidFill>
                <a:latin typeface="Tahoma" pitchFamily="1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118C77"/>
                </a:solidFill>
                <a:latin typeface="Tahoma" pitchFamily="1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118C77"/>
                </a:solidFill>
                <a:latin typeface="Tahoma" pitchFamily="1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118C77"/>
                </a:solidFill>
                <a:latin typeface="Tahoma" pitchFamily="1" charset="0"/>
              </a:defRPr>
            </a:lvl5pPr>
            <a:lvl6pPr marL="421778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Tahoma" pitchFamily="1" charset="0"/>
              </a:defRPr>
            </a:lvl6pPr>
            <a:lvl7pPr marL="843559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Tahoma" pitchFamily="1" charset="0"/>
              </a:defRPr>
            </a:lvl7pPr>
            <a:lvl8pPr marL="1265336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Tahoma" pitchFamily="1" charset="0"/>
              </a:defRPr>
            </a:lvl8pPr>
            <a:lvl9pPr marL="1687115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hlink"/>
                </a:solidFill>
                <a:latin typeface="Tahoma" pitchFamily="1" charset="0"/>
              </a:defRPr>
            </a:lvl9pPr>
          </a:lstStyle>
          <a:p>
            <a:pPr algn="ctr">
              <a:defRPr/>
            </a:pPr>
            <a:r>
              <a:rPr lang="it-IT" sz="2800" kern="0" cap="none" dirty="0">
                <a:solidFill>
                  <a:srgbClr val="0070C0"/>
                </a:solidFill>
                <a:latin typeface="Tahoma"/>
              </a:rPr>
              <a:t>Saper gestire le diversità e comprendere le diverse esigenze in una negoziazione con più parti</a:t>
            </a:r>
          </a:p>
        </p:txBody>
      </p:sp>
      <p:pic>
        <p:nvPicPr>
          <p:cNvPr id="69636" name="Picture 2" descr="Question, Reality, Truth, Fact, Actuality, Belief">
            <a:extLst>
              <a:ext uri="{FF2B5EF4-FFF2-40B4-BE49-F238E27FC236}">
                <a16:creationId xmlns:a16="http://schemas.microsoft.com/office/drawing/2014/main" id="{2E15114C-04CD-4BB2-AEC0-58C925F53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141974"/>
            <a:ext cx="15843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2" descr="Question, Reality, Truth, Fact, Actuality, Belief">
            <a:extLst>
              <a:ext uri="{FF2B5EF4-FFF2-40B4-BE49-F238E27FC236}">
                <a16:creationId xmlns:a16="http://schemas.microsoft.com/office/drawing/2014/main" id="{FA263C64-665C-4A16-9ADD-624F6691B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90" y="2090739"/>
            <a:ext cx="11874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2" descr="Question, Reality, Truth, Fact, Actuality, Belief">
            <a:extLst>
              <a:ext uri="{FF2B5EF4-FFF2-40B4-BE49-F238E27FC236}">
                <a16:creationId xmlns:a16="http://schemas.microsoft.com/office/drawing/2014/main" id="{245F81C3-3E06-486D-B769-40A61F11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351" y="3525839"/>
            <a:ext cx="8747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2" descr="Question, Reality, Truth, Fact, Actuality, Belief">
            <a:extLst>
              <a:ext uri="{FF2B5EF4-FFF2-40B4-BE49-F238E27FC236}">
                <a16:creationId xmlns:a16="http://schemas.microsoft.com/office/drawing/2014/main" id="{0E270169-F57B-4EA2-B447-83C8F3F8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591" y="1497911"/>
            <a:ext cx="1727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2" descr="Question, Reality, Truth, Fact, Actuality, Belief">
            <a:extLst>
              <a:ext uri="{FF2B5EF4-FFF2-40B4-BE49-F238E27FC236}">
                <a16:creationId xmlns:a16="http://schemas.microsoft.com/office/drawing/2014/main" id="{B087F2EC-2C0A-46F9-9481-764E59D18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776" y="3141974"/>
            <a:ext cx="1314450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341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2">
            <a:extLst>
              <a:ext uri="{FF2B5EF4-FFF2-40B4-BE49-F238E27FC236}">
                <a16:creationId xmlns:a16="http://schemas.microsoft.com/office/drawing/2014/main" id="{DF3ABE74-D7D0-4F9B-951D-C6CA739F5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212725"/>
            <a:ext cx="627062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18" tIns="41460" rIns="82918" bIns="41460">
            <a:spAutoFit/>
          </a:bodyPr>
          <a:lstStyle>
            <a:lvl1pPr defTabSz="503238">
              <a:spcBef>
                <a:spcPct val="20000"/>
              </a:spcBef>
              <a:defRPr sz="29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503238">
              <a:spcBef>
                <a:spcPct val="20000"/>
              </a:spcBef>
              <a:buClr>
                <a:schemeClr val="hlink"/>
              </a:buClr>
              <a:buChar char="–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503238">
              <a:spcBef>
                <a:spcPct val="20000"/>
              </a:spcBef>
              <a:buClr>
                <a:schemeClr val="hlink"/>
              </a:buClr>
              <a:buChar char="•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503238">
              <a:spcBef>
                <a:spcPct val="20000"/>
              </a:spcBef>
              <a:buClr>
                <a:schemeClr val="hlink"/>
              </a:buClr>
              <a:buChar char="–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503238">
              <a:spcBef>
                <a:spcPct val="20000"/>
              </a:spcBef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5032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5032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5032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50323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503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9A3847-F890-42CA-90A6-986F0B59F59B}" type="slidenum">
              <a:rPr kumimoji="0" lang="en-US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5032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it-IT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1443" name="TextBox 33">
            <a:extLst>
              <a:ext uri="{FF2B5EF4-FFF2-40B4-BE49-F238E27FC236}">
                <a16:creationId xmlns:a16="http://schemas.microsoft.com/office/drawing/2014/main" id="{DDCFBDDC-52FB-44E0-B13E-8F3D0D200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50" y="295275"/>
            <a:ext cx="731838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18" tIns="41460" rIns="82918" bIns="41460">
            <a:spAutoFit/>
          </a:bodyPr>
          <a:lstStyle>
            <a:lvl1pPr defTabSz="455613">
              <a:spcBef>
                <a:spcPct val="20000"/>
              </a:spcBef>
              <a:defRPr sz="29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5613">
              <a:spcBef>
                <a:spcPct val="20000"/>
              </a:spcBef>
              <a:buClr>
                <a:schemeClr val="hlink"/>
              </a:buClr>
              <a:buChar char="–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5613">
              <a:spcBef>
                <a:spcPct val="20000"/>
              </a:spcBef>
              <a:buClr>
                <a:schemeClr val="hlink"/>
              </a:buClr>
              <a:buChar char="•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5613">
              <a:spcBef>
                <a:spcPct val="20000"/>
              </a:spcBef>
              <a:buClr>
                <a:schemeClr val="hlink"/>
              </a:buClr>
              <a:buChar char="–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5613">
              <a:spcBef>
                <a:spcPct val="20000"/>
              </a:spcBef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SLIDE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5C493D06-B9CE-45E4-9AE3-0D872ECEB7C1}"/>
              </a:ext>
            </a:extLst>
          </p:cNvPr>
          <p:cNvSpPr/>
          <p:nvPr/>
        </p:nvSpPr>
        <p:spPr>
          <a:xfrm>
            <a:off x="9042384" y="3762372"/>
            <a:ext cx="1838976" cy="7953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Fisco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7A26FBD5-2D58-449C-B332-DEFF3DE222B3}"/>
              </a:ext>
            </a:extLst>
          </p:cNvPr>
          <p:cNvSpPr/>
          <p:nvPr/>
        </p:nvSpPr>
        <p:spPr>
          <a:xfrm>
            <a:off x="4788823" y="1602319"/>
            <a:ext cx="2071686" cy="8080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Esperto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991E2221-DA42-4906-964B-8BE3858B039E}"/>
              </a:ext>
            </a:extLst>
          </p:cNvPr>
          <p:cNvSpPr/>
          <p:nvPr/>
        </p:nvSpPr>
        <p:spPr>
          <a:xfrm>
            <a:off x="2176462" y="5345114"/>
            <a:ext cx="1990090" cy="80803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Investitore</a:t>
            </a: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2926E36C-84BF-4F0F-B411-8A817DDD7FE3}"/>
              </a:ext>
            </a:extLst>
          </p:cNvPr>
          <p:cNvSpPr/>
          <p:nvPr/>
        </p:nvSpPr>
        <p:spPr>
          <a:xfrm>
            <a:off x="1665240" y="2243729"/>
            <a:ext cx="2478817" cy="808039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Imprenditore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0B6CB9DA-81DA-4EA4-B7CF-F05E9EFA14B1}"/>
              </a:ext>
            </a:extLst>
          </p:cNvPr>
          <p:cNvSpPr/>
          <p:nvPr/>
        </p:nvSpPr>
        <p:spPr>
          <a:xfrm>
            <a:off x="5246846" y="5525020"/>
            <a:ext cx="2334896" cy="77444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Fornitori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955AABC8-D426-4E00-B789-486FC7675CFD}"/>
              </a:ext>
            </a:extLst>
          </p:cNvPr>
          <p:cNvSpPr/>
          <p:nvPr/>
        </p:nvSpPr>
        <p:spPr>
          <a:xfrm>
            <a:off x="7936344" y="2225671"/>
            <a:ext cx="2071686" cy="80803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Banche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CFD53CA6-0A56-4AF9-823A-72483F61E459}"/>
              </a:ext>
            </a:extLst>
          </p:cNvPr>
          <p:cNvSpPr/>
          <p:nvPr/>
        </p:nvSpPr>
        <p:spPr>
          <a:xfrm>
            <a:off x="3201194" y="2927349"/>
            <a:ext cx="5457825" cy="237172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1451" name="Titolo 1">
            <a:extLst>
              <a:ext uri="{FF2B5EF4-FFF2-40B4-BE49-F238E27FC236}">
                <a16:creationId xmlns:a16="http://schemas.microsoft.com/office/drawing/2014/main" id="{08028BA8-B2C2-4681-B08A-6EB41C4D3573}"/>
              </a:ext>
            </a:extLst>
          </p:cNvPr>
          <p:cNvSpPr txBox="1">
            <a:spLocks/>
          </p:cNvSpPr>
          <p:nvPr/>
        </p:nvSpPr>
        <p:spPr bwMode="auto">
          <a:xfrm>
            <a:off x="182880" y="196059"/>
            <a:ext cx="11457431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18" tIns="41460" rIns="82918" bIns="41460" anchor="ctr"/>
          <a:lstStyle>
            <a:lvl1pPr defTabSz="455613">
              <a:spcBef>
                <a:spcPct val="20000"/>
              </a:spcBef>
              <a:defRPr sz="29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5613">
              <a:spcBef>
                <a:spcPct val="20000"/>
              </a:spcBef>
              <a:buClr>
                <a:schemeClr val="hlink"/>
              </a:buClr>
              <a:buChar char="–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5613">
              <a:spcBef>
                <a:spcPct val="20000"/>
              </a:spcBef>
              <a:buClr>
                <a:schemeClr val="hlink"/>
              </a:buClr>
              <a:buChar char="•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5613">
              <a:spcBef>
                <a:spcPct val="20000"/>
              </a:spcBef>
              <a:buClr>
                <a:schemeClr val="hlink"/>
              </a:buClr>
              <a:buChar char="–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5613">
              <a:spcBef>
                <a:spcPct val="20000"/>
              </a:spcBef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56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Saper creare fiducia</a:t>
            </a:r>
          </a:p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e adeguare il nostro apporto professionale alle esigenze della parte che assistiamo e delle parti con cui negoziamo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772B061A-4151-4A36-B08E-C9ED8E414773}"/>
              </a:ext>
            </a:extLst>
          </p:cNvPr>
          <p:cNvSpPr/>
          <p:nvPr/>
        </p:nvSpPr>
        <p:spPr>
          <a:xfrm>
            <a:off x="1002696" y="3762372"/>
            <a:ext cx="1901953" cy="80803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Lavoratori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9CEF3C56-E844-406A-8F71-2E00B057D143}"/>
              </a:ext>
            </a:extLst>
          </p:cNvPr>
          <p:cNvSpPr/>
          <p:nvPr/>
        </p:nvSpPr>
        <p:spPr>
          <a:xfrm>
            <a:off x="7940999" y="5137244"/>
            <a:ext cx="2202769" cy="76586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8" tIns="41460" rIns="82918" bIns="41460" anchor="ctr"/>
          <a:lstStyle/>
          <a:p>
            <a:pPr marL="0" marR="0" lvl="0" indent="0" algn="ctr" defTabSz="45701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Altri creditori</a:t>
            </a:r>
          </a:p>
        </p:txBody>
      </p:sp>
    </p:spTree>
    <p:extLst>
      <p:ext uri="{BB962C8B-B14F-4D97-AF65-F5344CB8AC3E}">
        <p14:creationId xmlns:p14="http://schemas.microsoft.com/office/powerpoint/2010/main" val="2344195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ncomprensioni e ancora incomprensioni – Upgrade Your Mind">
            <a:extLst>
              <a:ext uri="{FF2B5EF4-FFF2-40B4-BE49-F238E27FC236}">
                <a16:creationId xmlns:a16="http://schemas.microsoft.com/office/drawing/2014/main" id="{D02EF80F-61CF-C44E-730D-FF39C751E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46" y="1856931"/>
            <a:ext cx="9591357" cy="442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745722-4105-C73B-3B3B-193F0DA0882C}"/>
              </a:ext>
            </a:extLst>
          </p:cNvPr>
          <p:cNvSpPr txBox="1"/>
          <p:nvPr/>
        </p:nvSpPr>
        <p:spPr>
          <a:xfrm>
            <a:off x="2267449" y="910523"/>
            <a:ext cx="7903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 capirci, dobbiamo parlare tutti lo stesso linguaggio</a:t>
            </a:r>
          </a:p>
        </p:txBody>
      </p:sp>
    </p:spTree>
    <p:extLst>
      <p:ext uri="{BB962C8B-B14F-4D97-AF65-F5344CB8AC3E}">
        <p14:creationId xmlns:p14="http://schemas.microsoft.com/office/powerpoint/2010/main" val="3011288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DB87-2E4F-86D0-000E-E3F132325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2">
            <a:extLst>
              <a:ext uri="{FF2B5EF4-FFF2-40B4-BE49-F238E27FC236}">
                <a16:creationId xmlns:a16="http://schemas.microsoft.com/office/drawing/2014/main" id="{1F89F635-90D0-75A9-B6C4-6AB35E28F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600" y="974159"/>
            <a:ext cx="7898457" cy="53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9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Il nuovo ruolo dei professionisti nella negoziazione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F7799A6-FB28-7DB5-37B0-A872A82A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4E171-DD4B-46A2-BE59-B830FF6502CC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4" descr="Corsi e formazione su Misura | Ufficio Service">
            <a:extLst>
              <a:ext uri="{FF2B5EF4-FFF2-40B4-BE49-F238E27FC236}">
                <a16:creationId xmlns:a16="http://schemas.microsoft.com/office/drawing/2014/main" id="{4AC590FF-3D24-78A5-6954-EBA132ED9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t="7485" b="8262"/>
          <a:stretch/>
        </p:blipFill>
        <p:spPr bwMode="auto">
          <a:xfrm>
            <a:off x="6773724" y="2052940"/>
            <a:ext cx="5348608" cy="383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FFCD8CF-8503-3C5D-1E25-26D995D740B3}"/>
              </a:ext>
            </a:extLst>
          </p:cNvPr>
          <p:cNvSpPr txBox="1"/>
          <p:nvPr/>
        </p:nvSpPr>
        <p:spPr>
          <a:xfrm>
            <a:off x="747392" y="2105561"/>
            <a:ext cx="53486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Art. 1176 c.c.: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Nelle attività professionali, la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diligenza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deve valutarsi con riguardo alla natura dell'attività esercitata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871251A-E92B-5320-A425-2AB3D3A76978}"/>
              </a:ext>
            </a:extLst>
          </p:cNvPr>
          <p:cNvSpPr txBox="1">
            <a:spLocks noChangeArrowheads="1"/>
          </p:cNvSpPr>
          <p:nvPr/>
        </p:nvSpPr>
        <p:spPr>
          <a:xfrm>
            <a:off x="747392" y="3429000"/>
            <a:ext cx="5871121" cy="2725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Codici deontologici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Prevedono il dovere di competenza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it-IT" altLang="it-IT" sz="10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Art. 2392 c.c.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Gli amministratori devono adempiere i compiti loro imposti dalla legge e dallo statuto con la </a:t>
            </a: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diligenza</a:t>
            </a: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richiesta dalla </a:t>
            </a: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natura dell’incarico </a:t>
            </a: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dalle loro </a:t>
            </a: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specifiche competenze</a:t>
            </a:r>
            <a:endParaRPr kumimoji="0" lang="it-IT" alt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69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7791E6D-D830-4963-B8D1-893D00E862FF}"/>
              </a:ext>
            </a:extLst>
          </p:cNvPr>
          <p:cNvSpPr txBox="1"/>
          <p:nvPr/>
        </p:nvSpPr>
        <p:spPr>
          <a:xfrm>
            <a:off x="220495" y="2210718"/>
            <a:ext cx="6125604" cy="321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Cass. n. 8473/2019: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Il D. Lgs. n. 28/2010 (istitutivo della mediazione) «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segna la progressiva emersione di una 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figura professionale nuova 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(…) alla quale si richiede l’acquisizione di ulteriori 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competenze di tipo relazionale e umano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, inclusa la 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capacità di comprendere gli interessi delle parti al di là delle pretese giuridiche avanzate</a:t>
            </a: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CasellaDiTesto 2">
            <a:extLst>
              <a:ext uri="{FF2B5EF4-FFF2-40B4-BE49-F238E27FC236}">
                <a16:creationId xmlns:a16="http://schemas.microsoft.com/office/drawing/2014/main" id="{90BE1A83-9650-431C-A839-555E50507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592" y="676444"/>
            <a:ext cx="7898457" cy="53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18" tIns="41460" rIns="82918" bIns="41460">
            <a:spAutoFit/>
          </a:bodyPr>
          <a:lstStyle>
            <a:lvl1pPr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Il nuovo ruolo dei professionisti nella negoziazione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04C4C4F-E19A-4B48-BD55-1250C6D5B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4E171-DD4B-46A2-BE59-B830FF6502CC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4" descr="Corsi e formazione su Misura | Ufficio Service">
            <a:extLst>
              <a:ext uri="{FF2B5EF4-FFF2-40B4-BE49-F238E27FC236}">
                <a16:creationId xmlns:a16="http://schemas.microsoft.com/office/drawing/2014/main" id="{9274F94F-4D87-2CF4-BA74-A44E26001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t="7485" b="8262"/>
          <a:stretch/>
        </p:blipFill>
        <p:spPr bwMode="auto">
          <a:xfrm>
            <a:off x="6469697" y="2063490"/>
            <a:ext cx="5722304" cy="40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22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FC17F-1E9E-C540-BE6B-9F1274B0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5;p10">
            <a:extLst>
              <a:ext uri="{FF2B5EF4-FFF2-40B4-BE49-F238E27FC236}">
                <a16:creationId xmlns:a16="http://schemas.microsoft.com/office/drawing/2014/main" id="{0381BC75-ED84-614C-791D-140487C955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07" y="1615858"/>
            <a:ext cx="2645079" cy="49039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558A340-F162-0E52-8559-C7372CE6F5C0}"/>
              </a:ext>
            </a:extLst>
          </p:cNvPr>
          <p:cNvSpPr txBox="1"/>
          <p:nvPr/>
        </p:nvSpPr>
        <p:spPr>
          <a:xfrm>
            <a:off x="3144033" y="402447"/>
            <a:ext cx="85754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70C0"/>
                </a:solidFill>
              </a:rPr>
              <a:t>La formazione dell’avvocato </a:t>
            </a:r>
          </a:p>
          <a:p>
            <a:r>
              <a:rPr lang="it-IT" sz="3200" b="1" dirty="0">
                <a:solidFill>
                  <a:srgbClr val="0070C0"/>
                </a:solidFill>
              </a:rPr>
              <a:t>per assistere le parti nel processo</a:t>
            </a:r>
          </a:p>
        </p:txBody>
      </p:sp>
      <p:pic>
        <p:nvPicPr>
          <p:cNvPr id="6" name="Picture 2" descr="Nero, Pensione, Tracce Di Gesso, Scuola">
            <a:extLst>
              <a:ext uri="{FF2B5EF4-FFF2-40B4-BE49-F238E27FC236}">
                <a16:creationId xmlns:a16="http://schemas.microsoft.com/office/drawing/2014/main" id="{4CB28E49-B094-DDD5-5D21-2D0A971B2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33" y="1615858"/>
            <a:ext cx="8962372" cy="508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9158506-2CC8-1A8F-5E7A-A0C63862B5E7}"/>
              </a:ext>
            </a:extLst>
          </p:cNvPr>
          <p:cNvSpPr txBox="1"/>
          <p:nvPr/>
        </p:nvSpPr>
        <p:spPr>
          <a:xfrm>
            <a:off x="3294345" y="1888245"/>
            <a:ext cx="8661748" cy="3005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Università   ………………………..	</a:t>
            </a:r>
            <a:r>
              <a:rPr kumimoji="0" lang="it-IT" sz="4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anni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Tirocinio      ………………………..	</a:t>
            </a:r>
            <a:r>
              <a:rPr kumimoji="0" lang="it-IT" sz="4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anni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Formazione Permanente …….	</a:t>
            </a:r>
            <a:r>
              <a:rPr kumimoji="0" lang="it-IT" sz="4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anni</a:t>
            </a:r>
          </a:p>
        </p:txBody>
      </p:sp>
    </p:spTree>
    <p:extLst>
      <p:ext uri="{BB962C8B-B14F-4D97-AF65-F5344CB8AC3E}">
        <p14:creationId xmlns:p14="http://schemas.microsoft.com/office/powerpoint/2010/main" val="3677891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249BF-BA4B-6444-8C41-EC877D1AC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945032B8-075A-DB90-1DC4-9EB3659570C9}"/>
              </a:ext>
            </a:extLst>
          </p:cNvPr>
          <p:cNvSpPr txBox="1"/>
          <p:nvPr/>
        </p:nvSpPr>
        <p:spPr>
          <a:xfrm>
            <a:off x="3144033" y="402447"/>
            <a:ext cx="85754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70C0"/>
                </a:solidFill>
              </a:rPr>
              <a:t>La formazione dell’avvocato </a:t>
            </a:r>
          </a:p>
          <a:p>
            <a:r>
              <a:rPr lang="it-IT" sz="3200" b="1" dirty="0">
                <a:solidFill>
                  <a:srgbClr val="0070C0"/>
                </a:solidFill>
              </a:rPr>
              <a:t>per assistere le parti nella negoziazione </a:t>
            </a:r>
          </a:p>
        </p:txBody>
      </p:sp>
      <p:pic>
        <p:nvPicPr>
          <p:cNvPr id="6" name="Picture 2" descr="Nero, Pensione, Tracce Di Gesso, Scuola">
            <a:extLst>
              <a:ext uri="{FF2B5EF4-FFF2-40B4-BE49-F238E27FC236}">
                <a16:creationId xmlns:a16="http://schemas.microsoft.com/office/drawing/2014/main" id="{11E73926-90A5-B07E-2A6F-D9939BD7F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33" y="1615858"/>
            <a:ext cx="8962372" cy="508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1A7E785-158C-9885-9D6B-57C912F57B12}"/>
              </a:ext>
            </a:extLst>
          </p:cNvPr>
          <p:cNvSpPr txBox="1"/>
          <p:nvPr/>
        </p:nvSpPr>
        <p:spPr>
          <a:xfrm>
            <a:off x="3294345" y="1888245"/>
            <a:ext cx="8661748" cy="3005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Università   ………………………..	</a:t>
            </a:r>
            <a:r>
              <a:rPr lang="it-IT" sz="4000" b="1" kern="1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kumimoji="0" lang="it-IT" sz="40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Tirocinio      ………………………..	</a:t>
            </a:r>
            <a:r>
              <a:rPr lang="it-IT" sz="4000" b="1" kern="1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kumimoji="0" lang="it-IT" sz="40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Formazione Permanente …….	</a:t>
            </a:r>
            <a:r>
              <a:rPr lang="it-IT" sz="4000" b="1" kern="1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kumimoji="0" lang="it-IT" sz="40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oogle Shape;570;p49">
            <a:extLst>
              <a:ext uri="{FF2B5EF4-FFF2-40B4-BE49-F238E27FC236}">
                <a16:creationId xmlns:a16="http://schemas.microsoft.com/office/drawing/2014/main" id="{2B87D250-30B4-6277-7F43-CEF5F21DAB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5595" y="1888245"/>
            <a:ext cx="2356980" cy="4344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968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magine 3">
            <a:extLst>
              <a:ext uri="{FF2B5EF4-FFF2-40B4-BE49-F238E27FC236}">
                <a16:creationId xmlns:a16="http://schemas.microsoft.com/office/drawing/2014/main" id="{4C2B5DF9-FFF5-A125-3116-3E6637B56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87" y="1092278"/>
            <a:ext cx="3451293" cy="509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CasellaDiTesto 5">
            <a:extLst>
              <a:ext uri="{FF2B5EF4-FFF2-40B4-BE49-F238E27FC236}">
                <a16:creationId xmlns:a16="http://schemas.microsoft.com/office/drawing/2014/main" id="{3A94FC9E-4FBC-7A81-96F4-77F22ED21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288" y="1343361"/>
            <a:ext cx="643255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“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 can foresee a day when 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education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will routinely include inculcating essential human competencies such as self-awareness, self-control, and 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empathy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and 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arts of listening, resolving  conflicts, and cooperation</a:t>
            </a:r>
            <a:r>
              <a:rPr kumimoji="0" lang="en-US" altLang="it-IT" sz="32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it-IT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Daniel Goleman, 1995</a:t>
            </a:r>
          </a:p>
        </p:txBody>
      </p:sp>
    </p:spTree>
    <p:extLst>
      <p:ext uri="{BB962C8B-B14F-4D97-AF65-F5344CB8AC3E}">
        <p14:creationId xmlns:p14="http://schemas.microsoft.com/office/powerpoint/2010/main" val="694034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1088</Words>
  <Application>Microsoft Office PowerPoint</Application>
  <PresentationFormat>Widescreen</PresentationFormat>
  <Paragraphs>184</Paragraphs>
  <Slides>32</Slides>
  <Notes>19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6" baseType="lpstr">
      <vt:lpstr>Aptos</vt:lpstr>
      <vt:lpstr>Aptos Display</vt:lpstr>
      <vt:lpstr>Arial</vt:lpstr>
      <vt:lpstr>Arial Narrow</vt:lpstr>
      <vt:lpstr>Britannic Bold</vt:lpstr>
      <vt:lpstr>Calibri</vt:lpstr>
      <vt:lpstr>Franklin Gothic Heavy</vt:lpstr>
      <vt:lpstr>Montserrat</vt:lpstr>
      <vt:lpstr>Tahoma</vt:lpstr>
      <vt:lpstr>Times New Roman</vt:lpstr>
      <vt:lpstr>Titillium Web</vt:lpstr>
      <vt:lpstr>Wingdings</vt:lpstr>
      <vt:lpstr>Tema di Office</vt:lpstr>
      <vt:lpstr>Acrobat Document</vt:lpstr>
      <vt:lpstr>Presentazione standard di PowerPoint</vt:lpstr>
      <vt:lpstr>Un po’ di storia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L. Cost. 1/2022: integrazione art. 41 Costituzione</vt:lpstr>
      <vt:lpstr>Presentazione standard di PowerPoint</vt:lpstr>
      <vt:lpstr>Verso  una nuova visione dell’impresa collettiva, in cui le persone  sono al centro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Accordo o liquidazione giudiziale?</vt:lpstr>
      <vt:lpstr>Presentazione standard di PowerPoint</vt:lpstr>
      <vt:lpstr>ABBANDONARE LA LOGICA DELLA NEGOZIAZIONE  AVVERSARIALE/POSIZIONALE     ABBRACCIARE I PRINCIPI DELLA NEGOZIAZIONE  INTEGRATIVA/BASATA SUGLI INTERESSI   </vt:lpstr>
      <vt:lpstr>Presentazione standard di PowerPoint</vt:lpstr>
      <vt:lpstr>Presentazione standard di PowerPoint</vt:lpstr>
      <vt:lpstr>SUPERARE LA LOGICA DICOTOMICA DEL PROCESSO</vt:lpstr>
      <vt:lpstr>Presentazione standard di PowerPoint</vt:lpstr>
      <vt:lpstr>Saper spiegare che esistono situazioni che la legge non disciplina ma che possono invece essere tutelate con un accordo negoziato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Alessandro Baudino</dc:creator>
  <cp:lastModifiedBy>Duccio Viligiardi</cp:lastModifiedBy>
  <cp:revision>11</cp:revision>
  <cp:lastPrinted>2026-04-19T17:05:15Z</cp:lastPrinted>
  <dcterms:created xsi:type="dcterms:W3CDTF">2026-04-17T15:54:29Z</dcterms:created>
  <dcterms:modified xsi:type="dcterms:W3CDTF">2026-04-24T13:10:04Z</dcterms:modified>
</cp:coreProperties>
</file>