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68" autoAdjust="0"/>
  </p:normalViewPr>
  <p:slideViewPr>
    <p:cSldViewPr>
      <p:cViewPr varScale="1">
        <p:scale>
          <a:sx n="106" d="100"/>
          <a:sy n="106" d="100"/>
        </p:scale>
        <p:origin x="177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95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6D97D-D07A-46CB-A6AA-30F933D75EC2}" type="datetimeFigureOut">
              <a:rPr lang="it-IT" smtClean="0"/>
              <a:t>11/12/2025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9FF3E-A29F-4309-8818-DCD368D77CE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39494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6D97D-D07A-46CB-A6AA-30F933D75EC2}" type="datetimeFigureOut">
              <a:rPr lang="it-IT" smtClean="0"/>
              <a:t>11/12/2025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9FF3E-A29F-4309-8818-DCD368D77CE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686357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6D97D-D07A-46CB-A6AA-30F933D75EC2}" type="datetimeFigureOut">
              <a:rPr lang="it-IT" smtClean="0"/>
              <a:t>11/12/2025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9FF3E-A29F-4309-8818-DCD368D77CE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95176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6D97D-D07A-46CB-A6AA-30F933D75EC2}" type="datetimeFigureOut">
              <a:rPr lang="it-IT" smtClean="0"/>
              <a:t>11/12/2025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9FF3E-A29F-4309-8818-DCD368D77CE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44564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6D97D-D07A-46CB-A6AA-30F933D75EC2}" type="datetimeFigureOut">
              <a:rPr lang="it-IT" smtClean="0"/>
              <a:t>11/12/2025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9FF3E-A29F-4309-8818-DCD368D77CE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450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6D97D-D07A-46CB-A6AA-30F933D75EC2}" type="datetimeFigureOut">
              <a:rPr lang="it-IT" smtClean="0"/>
              <a:t>11/12/2025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9FF3E-A29F-4309-8818-DCD368D77CE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50650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6D97D-D07A-46CB-A6AA-30F933D75EC2}" type="datetimeFigureOut">
              <a:rPr lang="it-IT" smtClean="0"/>
              <a:t>11/12/2025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9FF3E-A29F-4309-8818-DCD368D77CE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62242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6D97D-D07A-46CB-A6AA-30F933D75EC2}" type="datetimeFigureOut">
              <a:rPr lang="it-IT" smtClean="0"/>
              <a:t>11/12/2025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9FF3E-A29F-4309-8818-DCD368D77CE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21136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6D97D-D07A-46CB-A6AA-30F933D75EC2}" type="datetimeFigureOut">
              <a:rPr lang="it-IT" smtClean="0"/>
              <a:t>11/12/2025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9FF3E-A29F-4309-8818-DCD368D77CE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468757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6D97D-D07A-46CB-A6AA-30F933D75EC2}" type="datetimeFigureOut">
              <a:rPr lang="it-IT" smtClean="0"/>
              <a:t>11/12/2025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9FF3E-A29F-4309-8818-DCD368D77CE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28820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6D97D-D07A-46CB-A6AA-30F933D75EC2}" type="datetimeFigureOut">
              <a:rPr lang="it-IT" smtClean="0"/>
              <a:t>11/12/2025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9FF3E-A29F-4309-8818-DCD368D77CE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07318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56D97D-D07A-46CB-A6AA-30F933D75EC2}" type="datetimeFigureOut">
              <a:rPr lang="it-IT" smtClean="0"/>
              <a:t>11/12/2025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49FF3E-A29F-4309-8818-DCD368D77CE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9158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3568" y="908720"/>
            <a:ext cx="7772400" cy="1470025"/>
          </a:xfrm>
        </p:spPr>
        <p:txBody>
          <a:bodyPr/>
          <a:lstStyle/>
          <a:p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043608" y="2708920"/>
            <a:ext cx="7105098" cy="3024336"/>
          </a:xfrm>
        </p:spPr>
        <p:txBody>
          <a:bodyPr>
            <a:normAutofit/>
          </a:bodyPr>
          <a:lstStyle/>
          <a:p>
            <a:endParaRPr lang="it-IT" sz="2000" b="1" dirty="0">
              <a:solidFill>
                <a:schemeClr val="tx1"/>
              </a:solidFill>
            </a:endParaRPr>
          </a:p>
          <a:p>
            <a:r>
              <a:rPr lang="it-IT" sz="2000" b="1" dirty="0">
                <a:solidFill>
                  <a:schemeClr val="tx1"/>
                </a:solidFill>
              </a:rPr>
              <a:t>DIALOGHI SULLA GIURISDIZIONE</a:t>
            </a:r>
          </a:p>
          <a:p>
            <a:r>
              <a:rPr lang="it-IT" b="1" dirty="0">
                <a:solidFill>
                  <a:schemeClr val="tx1"/>
                </a:solidFill>
              </a:rPr>
              <a:t>SEPARAZIONE DELLE CARRIERE:</a:t>
            </a:r>
          </a:p>
          <a:p>
            <a:r>
              <a:rPr lang="it-IT" sz="2400" b="1" dirty="0">
                <a:solidFill>
                  <a:schemeClr val="tx1"/>
                </a:solidFill>
              </a:rPr>
              <a:t>A CONFRONTO SULLA RIFORMA COSTITUZIONALE</a:t>
            </a:r>
          </a:p>
          <a:p>
            <a:endParaRPr lang="it-IT" sz="2400" b="1" dirty="0">
              <a:solidFill>
                <a:schemeClr val="tx1"/>
              </a:solidFill>
            </a:endParaRPr>
          </a:p>
          <a:p>
            <a:r>
              <a:rPr lang="it-IT" sz="2000" b="1" dirty="0">
                <a:solidFill>
                  <a:schemeClr val="tx1"/>
                </a:solidFill>
              </a:rPr>
              <a:t>11 dicembre 2025</a:t>
            </a:r>
            <a:endParaRPr lang="it-IT" sz="2000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020431"/>
            <a:ext cx="1987102" cy="1172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930514"/>
            <a:ext cx="3543300" cy="135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381320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600" b="1" cap="small" dirty="0"/>
              <a:t>Le modifiche alla Costituzione</a:t>
            </a:r>
            <a:br>
              <a:rPr lang="it-IT" sz="3600" b="1" cap="small" dirty="0"/>
            </a:br>
            <a:r>
              <a:rPr lang="it-IT" sz="3100" b="1" cap="small" dirty="0"/>
              <a:t>Art. 102</a:t>
            </a:r>
            <a:endParaRPr lang="it-IT" sz="3600" b="1" cap="small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2551029"/>
              </p:ext>
            </p:extLst>
          </p:nvPr>
        </p:nvGraphicFramePr>
        <p:xfrm>
          <a:off x="467544" y="2060848"/>
          <a:ext cx="8229600" cy="2834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t-IT">
                          <a:solidFill>
                            <a:schemeClr val="tx1"/>
                          </a:solidFill>
                        </a:rPr>
                        <a:t>Articolo</a:t>
                      </a:r>
                      <a:r>
                        <a:rPr lang="it-IT" baseline="0">
                          <a:solidFill>
                            <a:schemeClr val="tx1"/>
                          </a:solidFill>
                        </a:rPr>
                        <a:t> 102, 1° comma</a:t>
                      </a:r>
                    </a:p>
                    <a:p>
                      <a:pPr algn="ctr"/>
                      <a:r>
                        <a:rPr lang="it-IT" baseline="0">
                          <a:solidFill>
                            <a:schemeClr val="tx1"/>
                          </a:solidFill>
                        </a:rPr>
                        <a:t>Testo vigente</a:t>
                      </a:r>
                    </a:p>
                    <a:p>
                      <a:pPr algn="ctr"/>
                      <a:endParaRPr lang="it-IT" baseline="0">
                        <a:solidFill>
                          <a:schemeClr val="tx1"/>
                        </a:solidFill>
                      </a:endParaRPr>
                    </a:p>
                    <a:p>
                      <a:pPr algn="just"/>
                      <a:r>
                        <a:rPr lang="it-IT" baseline="0">
                          <a:solidFill>
                            <a:schemeClr val="tx1"/>
                          </a:solidFill>
                        </a:rPr>
                        <a:t>La funzione giurisdizionale è esercitata da magistrati ordinari istituiti e regolati dalle norme sull’ordinamento giudiziario.</a:t>
                      </a:r>
                      <a:endParaRPr lang="it-IT" baseline="0" dirty="0">
                        <a:solidFill>
                          <a:schemeClr val="tx1"/>
                        </a:solidFill>
                      </a:endParaRPr>
                    </a:p>
                    <a:p>
                      <a:endParaRPr lang="it-IT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>
                          <a:solidFill>
                            <a:schemeClr val="tx1"/>
                          </a:solidFill>
                        </a:rPr>
                        <a:t>Art. 102, 1° comma</a:t>
                      </a:r>
                    </a:p>
                    <a:p>
                      <a:pPr algn="ctr"/>
                      <a:r>
                        <a:rPr lang="it-IT">
                          <a:solidFill>
                            <a:schemeClr val="tx1"/>
                          </a:solidFill>
                        </a:rPr>
                        <a:t>Testo modificato</a:t>
                      </a:r>
                    </a:p>
                    <a:p>
                      <a:pPr algn="ctr"/>
                      <a:endParaRPr lang="it-IT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baseline="0">
                          <a:solidFill>
                            <a:schemeClr val="tx1"/>
                          </a:solidFill>
                        </a:rPr>
                        <a:t>La funzione giurisdizionale è esercitata da magistrati ordinari istituiti e regolati dalle norme sull’ordinamento giudiziario</a:t>
                      </a:r>
                      <a:r>
                        <a:rPr lang="it-IT" baseline="0">
                          <a:solidFill>
                            <a:srgbClr val="C00000"/>
                          </a:solidFill>
                        </a:rPr>
                        <a:t>, le quali disciplinano altresì le distinte carriere dei magistrati giudicanti e requirenti.</a:t>
                      </a:r>
                      <a:endParaRPr lang="it-IT" baseline="0">
                        <a:solidFill>
                          <a:schemeClr val="tx1"/>
                        </a:solidFill>
                      </a:endParaRPr>
                    </a:p>
                    <a:p>
                      <a:pPr algn="just"/>
                      <a:endParaRPr lang="it-IT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50729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648072"/>
          </a:xfrm>
        </p:spPr>
        <p:txBody>
          <a:bodyPr>
            <a:normAutofit/>
          </a:bodyPr>
          <a:lstStyle/>
          <a:p>
            <a:r>
              <a:rPr lang="it-IT" sz="3200" b="1" cap="small" dirty="0"/>
              <a:t>Art. 104</a:t>
            </a: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67544" y="620688"/>
            <a:ext cx="4038600" cy="568863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it-IT" sz="1100" b="1" dirty="0"/>
          </a:p>
          <a:p>
            <a:pPr marL="0" indent="0" algn="just">
              <a:buNone/>
            </a:pPr>
            <a:r>
              <a:rPr lang="it-IT" sz="1400" b="1" dirty="0"/>
              <a:t>La magistratura costituisce un ordine autonomo e indipendente da ogni altro potere.</a:t>
            </a:r>
          </a:p>
          <a:p>
            <a:pPr marL="0" indent="0" algn="just">
              <a:buNone/>
            </a:pPr>
            <a:endParaRPr lang="it-IT" sz="1600" b="1" dirty="0"/>
          </a:p>
          <a:p>
            <a:pPr marL="0" indent="0" algn="just">
              <a:buNone/>
            </a:pPr>
            <a:r>
              <a:rPr lang="it-IT" sz="1400" b="1" dirty="0"/>
              <a:t>Il Consiglio superiore della magistratura è presieduto dal Presidente della Repubblica.</a:t>
            </a:r>
          </a:p>
          <a:p>
            <a:pPr marL="0" indent="0" algn="just">
              <a:buNone/>
            </a:pPr>
            <a:endParaRPr lang="it-IT" sz="1100" b="1" dirty="0"/>
          </a:p>
          <a:p>
            <a:pPr marL="0" indent="0" algn="just">
              <a:buNone/>
            </a:pPr>
            <a:r>
              <a:rPr lang="it-IT" sz="1400" b="1" dirty="0"/>
              <a:t>Ne fanno parte di diritto il primo presidente e il procuratore generale della Corte di cassazione.</a:t>
            </a:r>
          </a:p>
          <a:p>
            <a:pPr marL="0" indent="0" algn="just">
              <a:buNone/>
            </a:pPr>
            <a:endParaRPr lang="it-IT" sz="1100" b="1" dirty="0"/>
          </a:p>
          <a:p>
            <a:pPr marL="0" indent="0" algn="just">
              <a:buNone/>
            </a:pPr>
            <a:r>
              <a:rPr lang="it-IT" sz="1400" b="1" dirty="0"/>
              <a:t>Gli altri componenti sono eletti per due terzi da tutti i magistrati ordinari tra gli appartenenti alle varie categorie, e per un terzo dal Parlamento in seduta comune tra professori ordinari di università in materie giuridiche ed avvocati dopo quindici anni di esercizio.</a:t>
            </a:r>
          </a:p>
          <a:p>
            <a:pPr marL="0" indent="0" algn="just">
              <a:buNone/>
            </a:pPr>
            <a:endParaRPr lang="it-IT" sz="1100" b="1" dirty="0"/>
          </a:p>
          <a:p>
            <a:pPr marL="0" indent="0" algn="just">
              <a:buNone/>
            </a:pPr>
            <a:r>
              <a:rPr lang="it-IT" sz="1400" b="1" dirty="0"/>
              <a:t>Il Consiglio elegge un vicepresidente fra i componenti designati dal Parlamento.</a:t>
            </a:r>
          </a:p>
          <a:p>
            <a:pPr marL="0" indent="0" algn="just">
              <a:buNone/>
            </a:pPr>
            <a:endParaRPr lang="it-IT" sz="1200" b="1" dirty="0"/>
          </a:p>
          <a:p>
            <a:pPr marL="0" indent="0" algn="just">
              <a:buNone/>
            </a:pPr>
            <a:r>
              <a:rPr lang="it-IT" sz="1400" b="1" dirty="0"/>
              <a:t>I membri elettivi del Consiglio durano in carica quattro anni e non sono immediatamente rieleggibili.</a:t>
            </a:r>
          </a:p>
          <a:p>
            <a:pPr marL="0" indent="0" algn="just">
              <a:buNone/>
            </a:pPr>
            <a:endParaRPr lang="it-IT" sz="1200" b="1" i="1" dirty="0"/>
          </a:p>
          <a:p>
            <a:pPr marL="0" indent="0" algn="just">
              <a:buNone/>
            </a:pPr>
            <a:r>
              <a:rPr lang="it-IT" sz="1100" b="1" dirty="0"/>
              <a:t>[</a:t>
            </a:r>
            <a:r>
              <a:rPr lang="it-IT" sz="1100" b="1" i="1" dirty="0"/>
              <a:t>Incompatibilità</a:t>
            </a:r>
            <a:r>
              <a:rPr lang="it-IT" sz="1100" b="1" dirty="0"/>
              <a:t>]</a:t>
            </a:r>
            <a:endParaRPr lang="it-IT" sz="1100" b="1" i="1" dirty="0"/>
          </a:p>
        </p:txBody>
      </p:sp>
      <p:sp>
        <p:nvSpPr>
          <p:cNvPr id="5" name="Segnaposto contenuto 4"/>
          <p:cNvSpPr>
            <a:spLocks noGrp="1"/>
          </p:cNvSpPr>
          <p:nvPr>
            <p:ph sz="half" idx="2"/>
          </p:nvPr>
        </p:nvSpPr>
        <p:spPr>
          <a:xfrm>
            <a:off x="4644008" y="620688"/>
            <a:ext cx="4038600" cy="5760640"/>
          </a:xfrm>
        </p:spPr>
        <p:txBody>
          <a:bodyPr>
            <a:normAutofit fontScale="32500" lnSpcReduction="20000"/>
          </a:bodyPr>
          <a:lstStyle/>
          <a:p>
            <a:pPr marL="0" indent="0" algn="just">
              <a:buNone/>
            </a:pPr>
            <a:endParaRPr lang="it-IT" sz="3700" b="1" dirty="0"/>
          </a:p>
          <a:p>
            <a:pPr marL="0" indent="0" algn="just">
              <a:buNone/>
            </a:pPr>
            <a:r>
              <a:rPr lang="it-IT" sz="3700" b="1" dirty="0"/>
              <a:t>La magistratura costituisce un ordine autonomo e indipendente da ogni altro potere </a:t>
            </a:r>
            <a:r>
              <a:rPr lang="it-IT" sz="3700" b="1" dirty="0">
                <a:solidFill>
                  <a:srgbClr val="C00000"/>
                </a:solidFill>
              </a:rPr>
              <a:t>ed è composta dai magistrati della carriera giudicante e della carriera requirente.</a:t>
            </a:r>
          </a:p>
          <a:p>
            <a:pPr marL="0" indent="0" algn="just">
              <a:buNone/>
            </a:pPr>
            <a:endParaRPr lang="it-IT" sz="3700" b="1" dirty="0">
              <a:solidFill>
                <a:srgbClr val="C00000"/>
              </a:solidFill>
            </a:endParaRPr>
          </a:p>
          <a:p>
            <a:pPr marL="0" indent="0" algn="just">
              <a:buNone/>
            </a:pPr>
            <a:r>
              <a:rPr lang="it-IT" sz="3700" b="1" dirty="0">
                <a:solidFill>
                  <a:srgbClr val="C00000"/>
                </a:solidFill>
              </a:rPr>
              <a:t>Il Consiglio superiore della magistratura giudicante e il Consiglio superiore della magistratura requirente </a:t>
            </a:r>
            <a:r>
              <a:rPr lang="it-IT" sz="3700" b="1" dirty="0"/>
              <a:t>sono presieduti dal Presidente della Repubblica.</a:t>
            </a:r>
          </a:p>
          <a:p>
            <a:pPr marL="0" indent="0" algn="just">
              <a:buNone/>
            </a:pPr>
            <a:endParaRPr lang="it-IT" sz="3700" b="1" dirty="0"/>
          </a:p>
          <a:p>
            <a:pPr marL="0" indent="0" algn="just">
              <a:buNone/>
            </a:pPr>
            <a:r>
              <a:rPr lang="it-IT" sz="3700" b="1" dirty="0"/>
              <a:t>Ne fanno parte di diritto, </a:t>
            </a:r>
            <a:r>
              <a:rPr lang="it-IT" sz="3700" b="1" dirty="0">
                <a:solidFill>
                  <a:srgbClr val="C00000"/>
                </a:solidFill>
              </a:rPr>
              <a:t>rispettivamente</a:t>
            </a:r>
            <a:r>
              <a:rPr lang="it-IT" sz="3700" b="1" dirty="0"/>
              <a:t>, il primo presidente e il procuratore generale della Corte di cassazione.</a:t>
            </a:r>
          </a:p>
          <a:p>
            <a:pPr marL="0" indent="0" algn="just">
              <a:buNone/>
            </a:pPr>
            <a:endParaRPr lang="it-IT" sz="3700" b="1" dirty="0"/>
          </a:p>
          <a:p>
            <a:pPr marL="0" indent="0" algn="just">
              <a:buNone/>
            </a:pPr>
            <a:r>
              <a:rPr lang="it-IT" sz="3700" b="1" dirty="0">
                <a:solidFill>
                  <a:srgbClr val="C00000"/>
                </a:solidFill>
              </a:rPr>
              <a:t>Gli altri componenti sono estratti a sorte, per un terzo, da un elenco di professori ordinari di università in materie giuridiche e di avvocati con almeno quindici anni di esercizio, che il Parlamento in seduta comune, entro sei mesi dall’insediamento, compila mediante elezione, e, per due terzi, rispettivamente, tra i magistrati giudicanti e i magistrati requirenti, nel numero e secondo le procedure previsti dalla legge.</a:t>
            </a:r>
          </a:p>
          <a:p>
            <a:pPr marL="0" indent="0" algn="just">
              <a:buNone/>
            </a:pPr>
            <a:endParaRPr lang="it-IT" sz="3700" b="1" dirty="0"/>
          </a:p>
          <a:p>
            <a:pPr marL="0" indent="0" algn="just">
              <a:buNone/>
            </a:pPr>
            <a:endParaRPr lang="it-IT" sz="3700" b="1" dirty="0"/>
          </a:p>
          <a:p>
            <a:pPr marL="0" indent="0" algn="just">
              <a:buNone/>
            </a:pPr>
            <a:r>
              <a:rPr lang="it-IT" sz="3700" b="1" dirty="0"/>
              <a:t>Ciascun Consiglio elegge il proprio vicepresidente </a:t>
            </a:r>
            <a:r>
              <a:rPr lang="it-IT" sz="3700" b="1" dirty="0">
                <a:solidFill>
                  <a:srgbClr val="C00000"/>
                </a:solidFill>
              </a:rPr>
              <a:t>fra i componenti designati mediante sorteggio dall’elenco compilato dal Parlamento in seduta comune</a:t>
            </a:r>
            <a:r>
              <a:rPr lang="it-IT" sz="3700" b="1" dirty="0"/>
              <a:t>. </a:t>
            </a:r>
          </a:p>
          <a:p>
            <a:pPr marL="0" indent="0" algn="just">
              <a:buNone/>
            </a:pPr>
            <a:endParaRPr lang="it-IT" sz="3700" b="1" dirty="0">
              <a:solidFill>
                <a:srgbClr val="C00000"/>
              </a:solidFill>
            </a:endParaRPr>
          </a:p>
          <a:p>
            <a:pPr marL="0" indent="0" algn="just">
              <a:buNone/>
            </a:pPr>
            <a:r>
              <a:rPr lang="it-IT" sz="3700" b="1" dirty="0">
                <a:solidFill>
                  <a:srgbClr val="C00000"/>
                </a:solidFill>
              </a:rPr>
              <a:t>I componenti designati mediante sorteggio </a:t>
            </a:r>
            <a:r>
              <a:rPr lang="it-IT" sz="3700" b="1" dirty="0"/>
              <a:t>durano in carica quattro anni e non possono partecipare alla procedura di sorteggio  successiva.</a:t>
            </a:r>
          </a:p>
          <a:p>
            <a:pPr marL="0" indent="0" algn="just">
              <a:buNone/>
            </a:pPr>
            <a:endParaRPr lang="it-IT" sz="3700" b="1" dirty="0"/>
          </a:p>
          <a:p>
            <a:pPr marL="0" indent="0" algn="just">
              <a:buNone/>
            </a:pPr>
            <a:r>
              <a:rPr lang="it-IT" sz="3700" b="1" dirty="0"/>
              <a:t>[</a:t>
            </a:r>
            <a:r>
              <a:rPr lang="it-IT" sz="3700" b="1" i="1" dirty="0"/>
              <a:t>Incompatibilità</a:t>
            </a:r>
            <a:r>
              <a:rPr lang="it-IT" sz="3700" b="1" dirty="0"/>
              <a:t>]</a:t>
            </a:r>
            <a:endParaRPr lang="it-IT" sz="3700" dirty="0"/>
          </a:p>
        </p:txBody>
      </p:sp>
    </p:spTree>
    <p:extLst>
      <p:ext uri="{BB962C8B-B14F-4D97-AF65-F5344CB8AC3E}">
        <p14:creationId xmlns:p14="http://schemas.microsoft.com/office/powerpoint/2010/main" val="33812122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3200" b="1" cap="small" dirty="0"/>
              <a:t>Art. 105, 1° comma</a:t>
            </a:r>
            <a:br>
              <a:rPr lang="it-IT" sz="3600" b="1" dirty="0"/>
            </a:br>
            <a:r>
              <a:rPr lang="it-IT" sz="3600" b="1" cap="small" dirty="0"/>
              <a:t>Le funzioni del CSM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noFill/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sz="2000" b="1" dirty="0"/>
              <a:t>1° comma</a:t>
            </a:r>
          </a:p>
          <a:p>
            <a:pPr marL="0" indent="0" algn="ctr">
              <a:buNone/>
            </a:pPr>
            <a:r>
              <a:rPr lang="it-IT" sz="2000" b="1" dirty="0"/>
              <a:t>Testo vigente</a:t>
            </a:r>
          </a:p>
          <a:p>
            <a:pPr marL="0" indent="0" algn="ctr">
              <a:buNone/>
            </a:pPr>
            <a:endParaRPr lang="it-IT" sz="2000" b="1" dirty="0"/>
          </a:p>
          <a:p>
            <a:pPr marL="0" indent="0" algn="just">
              <a:buNone/>
            </a:pPr>
            <a:r>
              <a:rPr lang="it-IT" sz="2000" b="1" dirty="0"/>
              <a:t>Spettano al Consiglio superiore della magistratura, secondo le norme dell'ordinamento giudiziario, le assunzioni, le assegnazioni ed i trasferimenti, le promozioni e i provvedimenti disciplinari nei riguardi dei magistrati.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sz="2000" b="1" dirty="0"/>
              <a:t>1° comma</a:t>
            </a:r>
          </a:p>
          <a:p>
            <a:pPr marL="0" indent="0" algn="ctr">
              <a:buNone/>
            </a:pPr>
            <a:r>
              <a:rPr lang="it-IT" sz="2000" b="1" dirty="0"/>
              <a:t>Testo modificato</a:t>
            </a:r>
          </a:p>
          <a:p>
            <a:pPr marL="0" indent="0" algn="ctr">
              <a:buNone/>
            </a:pPr>
            <a:endParaRPr lang="it-IT" sz="2000" b="1" dirty="0"/>
          </a:p>
          <a:p>
            <a:pPr marL="0" indent="0" algn="just">
              <a:buNone/>
            </a:pPr>
            <a:r>
              <a:rPr lang="it-IT" sz="2000" b="1" dirty="0"/>
              <a:t>Spettano al Consiglio superiore della magistratura, secondo le norme dell'ordinamento giudiziario, le assunzioni, le assegnazioni, i trasferimenti, </a:t>
            </a:r>
            <a:r>
              <a:rPr lang="it-IT" sz="2000" b="1" strike="sngStrike" dirty="0"/>
              <a:t>le promozioni e i provvedimenti disciplinari nei riguardi dei magistrati</a:t>
            </a:r>
            <a:r>
              <a:rPr lang="it-IT" sz="2000" b="1" dirty="0"/>
              <a:t> </a:t>
            </a:r>
            <a:r>
              <a:rPr lang="it-IT" sz="2000" b="1" dirty="0">
                <a:solidFill>
                  <a:srgbClr val="C00000"/>
                </a:solidFill>
              </a:rPr>
              <a:t>le valutazioni di professionalità e i conferimenti di funzioni nei riguardi dei magistrati</a:t>
            </a:r>
            <a:r>
              <a:rPr lang="it-IT" sz="2000" dirty="0"/>
              <a:t>.</a:t>
            </a:r>
            <a:endParaRPr lang="it-IT" sz="2000" b="1" dirty="0"/>
          </a:p>
        </p:txBody>
      </p:sp>
    </p:spTree>
    <p:extLst>
      <p:ext uri="{BB962C8B-B14F-4D97-AF65-F5344CB8AC3E}">
        <p14:creationId xmlns:p14="http://schemas.microsoft.com/office/powerpoint/2010/main" val="174014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080120"/>
          </a:xfrm>
        </p:spPr>
        <p:txBody>
          <a:bodyPr>
            <a:normAutofit fontScale="90000"/>
          </a:bodyPr>
          <a:lstStyle/>
          <a:p>
            <a:r>
              <a:rPr lang="it-IT" sz="4000" b="1" cap="small" dirty="0"/>
              <a:t>L’Alta Corte Disciplinare</a:t>
            </a:r>
            <a:br>
              <a:rPr lang="it-IT" sz="4000" b="1" cap="small" dirty="0"/>
            </a:br>
            <a:r>
              <a:rPr lang="it-IT" sz="2700" b="1" cap="small" dirty="0"/>
              <a:t>Art. 105, commi da 2 a 5</a:t>
            </a:r>
            <a:endParaRPr lang="it-IT" sz="3600" b="1" cap="small" dirty="0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539552" y="1484784"/>
            <a:ext cx="8219256" cy="504056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it-IT" sz="1800" b="1" dirty="0"/>
              <a:t>La giurisdizione disciplinare nei riguardi </a:t>
            </a:r>
            <a:r>
              <a:rPr lang="it-IT" sz="1800" b="1" u="sng" dirty="0"/>
              <a:t>dei magistrati ordinari, giudicanti e requirenti</a:t>
            </a:r>
            <a:r>
              <a:rPr lang="it-IT" sz="1800" b="1" dirty="0"/>
              <a:t>, è </a:t>
            </a:r>
            <a:r>
              <a:rPr lang="it-IT" sz="1800" b="1" u="sng" dirty="0"/>
              <a:t>attribuita all’Alta Corte disciplinare</a:t>
            </a:r>
            <a:r>
              <a:rPr lang="it-IT" sz="1800" dirty="0"/>
              <a:t>. </a:t>
            </a:r>
          </a:p>
          <a:p>
            <a:pPr marL="0" indent="0" algn="just">
              <a:buNone/>
            </a:pPr>
            <a:endParaRPr lang="it-IT" sz="1050" dirty="0"/>
          </a:p>
          <a:p>
            <a:pPr marL="0" indent="0" algn="just">
              <a:buNone/>
            </a:pPr>
            <a:r>
              <a:rPr lang="it-IT" sz="1800" b="1" dirty="0"/>
              <a:t>L’Alta Corte è composta da </a:t>
            </a:r>
            <a:r>
              <a:rPr lang="it-IT" sz="1800" b="1" u="sng" dirty="0"/>
              <a:t>quindici giudici</a:t>
            </a:r>
            <a:r>
              <a:rPr lang="it-IT" sz="1800" b="1" dirty="0"/>
              <a:t>, </a:t>
            </a:r>
            <a:r>
              <a:rPr lang="it-IT" sz="1800" b="1" u="sng" dirty="0"/>
              <a:t>tre dei quali nominati dal Presidente della Repubblica</a:t>
            </a:r>
            <a:r>
              <a:rPr lang="it-IT" sz="1800" b="1" dirty="0"/>
              <a:t> tra professori ordinari di università in materie giuridiche e avvocati con almeno venti anni di esercizio e </a:t>
            </a:r>
            <a:r>
              <a:rPr lang="it-IT" sz="1800" b="1" u="sng" dirty="0"/>
              <a:t>tre estratti a sorte da un elenco di soggetti in possesso dei medesimi requisiti, che il Parlamento</a:t>
            </a:r>
            <a:r>
              <a:rPr lang="it-IT" sz="1800" b="1" dirty="0"/>
              <a:t> in seduta comune, entro sei mesi dall’insediamento, </a:t>
            </a:r>
            <a:r>
              <a:rPr lang="it-IT" sz="1800" b="1" u="sng" dirty="0"/>
              <a:t>compila mediante elezione</a:t>
            </a:r>
            <a:r>
              <a:rPr lang="it-IT" sz="1800" b="1" dirty="0"/>
              <a:t>, nonché da </a:t>
            </a:r>
            <a:r>
              <a:rPr lang="it-IT" sz="1800" b="1" u="sng" dirty="0"/>
              <a:t>sei magistrati giudicanti e tre requirenti, estratti a sorte tra gli appartenenti alle rispettive categorie con almeno venti anni di esercizio</a:t>
            </a:r>
            <a:r>
              <a:rPr lang="it-IT" sz="1800" b="1" dirty="0"/>
              <a:t> delle funzioni giudiziarie e che svolgano o abbiano svolto </a:t>
            </a:r>
            <a:r>
              <a:rPr lang="it-IT" sz="1800" b="1" u="sng" dirty="0"/>
              <a:t>funzioni di legittimità</a:t>
            </a:r>
            <a:r>
              <a:rPr lang="it-IT" sz="1800" dirty="0"/>
              <a:t>. </a:t>
            </a:r>
          </a:p>
          <a:p>
            <a:pPr marL="0" indent="0" algn="just">
              <a:buNone/>
            </a:pPr>
            <a:endParaRPr lang="it-IT" sz="1050" dirty="0"/>
          </a:p>
          <a:p>
            <a:pPr marL="0" indent="0" algn="just">
              <a:buNone/>
            </a:pPr>
            <a:r>
              <a:rPr lang="it-IT" sz="1800" b="1" dirty="0"/>
              <a:t>L’Alta Corte elegge </a:t>
            </a:r>
            <a:r>
              <a:rPr lang="it-IT" sz="1800" b="1" u="sng" dirty="0"/>
              <a:t>il presidente tra i giudici nominati dal Presidente</a:t>
            </a:r>
            <a:r>
              <a:rPr lang="it-IT" sz="1800" b="1" dirty="0"/>
              <a:t> della Repubblica o quelli estratti a sorte dall’elenco compilato dal </a:t>
            </a:r>
            <a:r>
              <a:rPr lang="it-IT" sz="1800" b="1" u="sng" dirty="0"/>
              <a:t>Parlamento in seduta comune</a:t>
            </a:r>
            <a:r>
              <a:rPr lang="it-IT" sz="1800" dirty="0"/>
              <a:t>. </a:t>
            </a:r>
          </a:p>
          <a:p>
            <a:pPr marL="0" indent="0" algn="just">
              <a:buNone/>
            </a:pPr>
            <a:endParaRPr lang="it-IT" sz="1050" dirty="0"/>
          </a:p>
          <a:p>
            <a:pPr marL="0" indent="0" algn="just">
              <a:buNone/>
            </a:pPr>
            <a:r>
              <a:rPr lang="it-IT" sz="1800" b="1" dirty="0"/>
              <a:t>I giudici dell’Alta Corte durano in carica </a:t>
            </a:r>
            <a:r>
              <a:rPr lang="it-IT" sz="1800" b="1" u="sng" dirty="0"/>
              <a:t>quattro anni</a:t>
            </a:r>
            <a:r>
              <a:rPr lang="it-IT" sz="1800" b="1" dirty="0"/>
              <a:t>. L’incarico non può essere rinnovato</a:t>
            </a:r>
            <a:r>
              <a:rPr lang="it-IT" sz="1800" dirty="0"/>
              <a:t>.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640260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it-IT" sz="3200" b="1" cap="small" dirty="0"/>
              <a:t>… segue: l’Alta Corte Disciplinare</a:t>
            </a:r>
            <a:br>
              <a:rPr lang="it-IT" sz="3200" b="1" cap="small" dirty="0"/>
            </a:br>
            <a:r>
              <a:rPr lang="it-IT" sz="2700" b="1" cap="small" dirty="0"/>
              <a:t>Art. 105, commi da 6 a 8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8219256" cy="532859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it-IT" sz="2000" b="1" dirty="0"/>
          </a:p>
          <a:p>
            <a:pPr marL="0" indent="0" algn="just">
              <a:buNone/>
            </a:pPr>
            <a:r>
              <a:rPr lang="it-IT" sz="2000" b="1" dirty="0"/>
              <a:t>L’ufficio di giudice dell’Alta Corte è </a:t>
            </a:r>
            <a:r>
              <a:rPr lang="it-IT" sz="2000" b="1" u="sng" dirty="0"/>
              <a:t>incompatibile</a:t>
            </a:r>
            <a:r>
              <a:rPr lang="it-IT" sz="2000" b="1" dirty="0"/>
              <a:t> con quelli di membro del Parlamento, del Parlamento europeo, di un Consiglio regionale e del Governo, con l’esercizio della professione di avvocato e con ogni altra carica e ufficio indicati dalla legge. </a:t>
            </a:r>
          </a:p>
          <a:p>
            <a:pPr marL="0" indent="0" algn="just">
              <a:buNone/>
            </a:pPr>
            <a:endParaRPr lang="it-IT" sz="2000" b="1" dirty="0"/>
          </a:p>
          <a:p>
            <a:pPr marL="0" indent="0" algn="just">
              <a:buNone/>
            </a:pPr>
            <a:r>
              <a:rPr lang="it-IT" sz="2000" b="1" u="sng" dirty="0"/>
              <a:t>Contro le sentenze</a:t>
            </a:r>
            <a:r>
              <a:rPr lang="it-IT" sz="2000" b="1" dirty="0"/>
              <a:t> emesse dall’Alta Corte in prima istanza è ammessa </a:t>
            </a:r>
            <a:r>
              <a:rPr lang="it-IT" sz="2000" b="1" u="sng" dirty="0"/>
              <a:t>impugnazione</a:t>
            </a:r>
            <a:r>
              <a:rPr lang="it-IT" sz="2000" b="1" dirty="0"/>
              <a:t>, anche per motivi di </a:t>
            </a:r>
            <a:r>
              <a:rPr lang="it-IT" sz="2000" b="1" u="sng" dirty="0"/>
              <a:t>merito</a:t>
            </a:r>
            <a:r>
              <a:rPr lang="it-IT" sz="2000" b="1" dirty="0"/>
              <a:t>, </a:t>
            </a:r>
            <a:r>
              <a:rPr lang="it-IT" sz="2000" b="1" u="sng" dirty="0"/>
              <a:t>soltanto dinanzi alla stessa Alta Corte</a:t>
            </a:r>
            <a:r>
              <a:rPr lang="it-IT" sz="2000" b="1" dirty="0"/>
              <a:t>, che giudica </a:t>
            </a:r>
            <a:r>
              <a:rPr lang="it-IT" sz="2000" b="1" u="sng" dirty="0"/>
              <a:t>senza la partecipazione dei componenti</a:t>
            </a:r>
            <a:r>
              <a:rPr lang="it-IT" sz="2000" b="1" dirty="0"/>
              <a:t> che hanno concorso a pronunciare la decisione impugnata. </a:t>
            </a:r>
          </a:p>
          <a:p>
            <a:pPr marL="0" indent="0" algn="just">
              <a:buNone/>
            </a:pPr>
            <a:endParaRPr lang="it-IT" sz="2000" b="1" dirty="0"/>
          </a:p>
          <a:p>
            <a:pPr marL="0" indent="0" algn="just">
              <a:buNone/>
            </a:pPr>
            <a:r>
              <a:rPr lang="it-IT" sz="2000" b="1" u="sng" dirty="0"/>
              <a:t>La legge determina gli illeciti disciplinari e le relative sanzioni</a:t>
            </a:r>
            <a:r>
              <a:rPr lang="it-IT" sz="2000" b="1" dirty="0"/>
              <a:t>, indica la </a:t>
            </a:r>
            <a:r>
              <a:rPr lang="it-IT" sz="2000" b="1" u="sng" dirty="0"/>
              <a:t>composizione dei collegi</a:t>
            </a:r>
            <a:r>
              <a:rPr lang="it-IT" sz="2000" b="1" dirty="0"/>
              <a:t>, stabilisce le </a:t>
            </a:r>
            <a:r>
              <a:rPr lang="it-IT" sz="2000" b="1" u="sng" dirty="0"/>
              <a:t>forme del procedimento</a:t>
            </a:r>
            <a:r>
              <a:rPr lang="it-IT" sz="2000" b="1" dirty="0"/>
              <a:t> disciplinare e le norme necessarie per il </a:t>
            </a:r>
            <a:r>
              <a:rPr lang="it-IT" sz="2000" b="1" u="sng" dirty="0"/>
              <a:t>funzionamento</a:t>
            </a:r>
            <a:r>
              <a:rPr lang="it-IT" sz="2000" b="1" dirty="0"/>
              <a:t> dell’Alta Corte e </a:t>
            </a:r>
            <a:r>
              <a:rPr lang="it-IT" sz="2000" b="1" u="sng" dirty="0"/>
              <a:t>assicura che i magistrati giudicanti o requirenti siano rappresentati nel collegio</a:t>
            </a:r>
            <a:r>
              <a:rPr lang="it-IT" sz="2000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973386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cap="small" dirty="0"/>
              <a:t>Art. 106, 3° comma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it-IT" b="1" dirty="0"/>
          </a:p>
          <a:p>
            <a:pPr marL="0" indent="0">
              <a:buNone/>
            </a:pPr>
            <a:r>
              <a:rPr lang="it-IT" b="1" dirty="0"/>
              <a:t>Su designazione del Consiglio superiore della magistratura possono essere chiamati all'ufficio di consiglieri di cassazione, per meriti insigni, professori ordinari di università in materie giuridiche e avvocati che abbiano quindici anni d'esercizio e siano iscritti negli albi speciali per le giurisdizioni superiori.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it-IT" b="1" dirty="0"/>
              <a:t>Su designazione del Consiglio superiore della magistratura giudicante possono essere chiamati all'ufficio di consiglieri di cassazione, per meriti insigni, professori ordinari di università in materie giuridiche</a:t>
            </a:r>
            <a:r>
              <a:rPr lang="it-IT" b="1" dirty="0">
                <a:solidFill>
                  <a:srgbClr val="C00000"/>
                </a:solidFill>
              </a:rPr>
              <a:t>, magistrati appartenenti alla magistratura requirente con almeno quindici anni di esercizio delle funzioni </a:t>
            </a:r>
            <a:r>
              <a:rPr lang="it-IT" b="1" dirty="0"/>
              <a:t>e avvocati che abbiano quindici anni d'esercizio e siano iscritti negli albi speciali per le giurisdizioni superiori.</a:t>
            </a:r>
          </a:p>
        </p:txBody>
      </p:sp>
    </p:spTree>
    <p:extLst>
      <p:ext uri="{BB962C8B-B14F-4D97-AF65-F5344CB8AC3E}">
        <p14:creationId xmlns:p14="http://schemas.microsoft.com/office/powerpoint/2010/main" val="393421428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483</TotalTime>
  <Words>924</Words>
  <Application>Microsoft Office PowerPoint</Application>
  <PresentationFormat>Presentazione su schermo (4:3)</PresentationFormat>
  <Paragraphs>73</Paragraphs>
  <Slides>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10" baseType="lpstr">
      <vt:lpstr>Arial</vt:lpstr>
      <vt:lpstr>Calibri</vt:lpstr>
      <vt:lpstr>Tema di Office</vt:lpstr>
      <vt:lpstr>Presentazione standard di PowerPoint</vt:lpstr>
      <vt:lpstr>Le modifiche alla Costituzione Art. 102</vt:lpstr>
      <vt:lpstr>Art. 104</vt:lpstr>
      <vt:lpstr>Art. 105, 1° comma Le funzioni del CSM</vt:lpstr>
      <vt:lpstr>L’Alta Corte Disciplinare Art. 105, commi da 2 a 5</vt:lpstr>
      <vt:lpstr>… segue: l’Alta Corte Disciplinare Art. 105, commi da 6 a 8</vt:lpstr>
      <vt:lpstr>Art. 106, 3° comma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Luca Bisori</dc:creator>
  <cp:lastModifiedBy>Fondazione per la Formazione Forense Fondazione per la Formazione Forense</cp:lastModifiedBy>
  <cp:revision>12</cp:revision>
  <dcterms:created xsi:type="dcterms:W3CDTF">2025-12-10T14:37:58Z</dcterms:created>
  <dcterms:modified xsi:type="dcterms:W3CDTF">2025-12-11T11:16:21Z</dcterms:modified>
</cp:coreProperties>
</file>