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94" r:id="rId3"/>
    <p:sldId id="256" r:id="rId4"/>
    <p:sldId id="293" r:id="rId5"/>
    <p:sldId id="292" r:id="rId6"/>
    <p:sldId id="258" r:id="rId7"/>
    <p:sldId id="259" r:id="rId8"/>
    <p:sldId id="263" r:id="rId9"/>
    <p:sldId id="264" r:id="rId10"/>
    <p:sldId id="265" r:id="rId11"/>
    <p:sldId id="266" r:id="rId12"/>
    <p:sldId id="295" r:id="rId13"/>
    <p:sldId id="289" r:id="rId14"/>
    <p:sldId id="267" r:id="rId15"/>
    <p:sldId id="268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78" r:id="rId25"/>
    <p:sldId id="281" r:id="rId26"/>
    <p:sldId id="287" r:id="rId27"/>
    <p:sldId id="290" r:id="rId28"/>
    <p:sldId id="291" r:id="rId29"/>
    <p:sldId id="280" r:id="rId30"/>
    <p:sldId id="282" r:id="rId31"/>
    <p:sldId id="283" r:id="rId32"/>
    <p:sldId id="286" r:id="rId33"/>
    <p:sldId id="296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FB667B-3218-4866-8FC6-6BC382A3DDA0}" v="227" dt="2025-10-24T22:17:49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1459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4572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4870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1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649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125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009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1873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2486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165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91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058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474BB0-90B6-43FB-B7EF-690B01D57DD6}" type="datetimeFigureOut">
              <a:rPr lang="it-IT" smtClean="0"/>
              <a:t>27/10/2025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9A795-C900-4933-ADA0-D9C7F58101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148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5E6769-3655-B198-79DC-D45575FFA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494463-29FC-0BC0-32F2-06C8B39CD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96670"/>
            <a:ext cx="7772400" cy="1655763"/>
          </a:xfrm>
        </p:spPr>
        <p:txBody>
          <a:bodyPr>
            <a:normAutofit/>
          </a:bodyPr>
          <a:lstStyle/>
          <a:p>
            <a:r>
              <a:rPr lang="it-I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STRUMENTI GIURIDICI, ECONOMICI E TECNOLOGICI A TUTELA DELLA DISABILITÀ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AA84E08-1DE7-1767-7AF6-3629BFE8C0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220066"/>
            <a:ext cx="6858000" cy="1073479"/>
          </a:xfrm>
        </p:spPr>
        <p:txBody>
          <a:bodyPr>
            <a:normAutofit lnSpcReduction="10000"/>
          </a:bodyPr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NUOVA LEGGE SULL’OBLIO ONCOLOGICO: LE PRIME IMPRESSIONI E LE PROSPETTIVE CHE SUSCITA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9555AD68-A7EC-F01A-E73C-80629EE7B46A}"/>
              </a:ext>
            </a:extLst>
          </p:cNvPr>
          <p:cNvSpPr txBox="1">
            <a:spLocks/>
          </p:cNvSpPr>
          <p:nvPr/>
        </p:nvSpPr>
        <p:spPr>
          <a:xfrm>
            <a:off x="5148531" y="5221163"/>
            <a:ext cx="3121324" cy="457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Avv. Cristina Baglivo</a:t>
            </a:r>
          </a:p>
        </p:txBody>
      </p:sp>
    </p:spTree>
    <p:extLst>
      <p:ext uri="{BB962C8B-B14F-4D97-AF65-F5344CB8AC3E}">
        <p14:creationId xmlns:p14="http://schemas.microsoft.com/office/powerpoint/2010/main" val="306326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F53C95-5E11-3380-5384-07849E8D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25"/>
            <a:ext cx="7886700" cy="1325563"/>
          </a:xfrm>
        </p:spPr>
        <p:txBody>
          <a:bodyPr>
            <a:normAutofit/>
          </a:bodyPr>
          <a:lstStyle/>
          <a:p>
            <a:pPr algn="just"/>
            <a:r>
              <a:rPr lang="it-IT" sz="2000" b="1" dirty="0">
                <a:latin typeface="+mn-lt"/>
              </a:rPr>
              <a:t>Comitato etico della Fondazione di Umberto Veronesi</a:t>
            </a:r>
            <a:br>
              <a:rPr lang="it-IT" sz="2000" b="1" dirty="0">
                <a:latin typeface="+mn-lt"/>
              </a:rPr>
            </a:br>
            <a:r>
              <a:rPr lang="it-IT" sz="2000" b="1" dirty="0">
                <a:latin typeface="+mn-lt"/>
              </a:rPr>
              <a:t>_________________________________________________________________</a:t>
            </a:r>
            <a:br>
              <a:rPr lang="it-IT" sz="2000" b="1" dirty="0">
                <a:latin typeface="+mn-lt"/>
              </a:rPr>
            </a:br>
            <a:endParaRPr lang="it-IT" sz="2000" b="1" dirty="0">
              <a:latin typeface="+mn-lt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FBF6E5-F390-2C58-BDFD-46B3A001E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31100"/>
            <a:ext cx="7886700" cy="435133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2000" b="1" i="1" dirty="0">
                <a:solidFill>
                  <a:srgbClr val="C00000"/>
                </a:solidFill>
              </a:rPr>
              <a:t>Lo stigma associato</a:t>
            </a:r>
            <a:r>
              <a:rPr lang="it-IT" sz="2000" i="1" dirty="0">
                <a:solidFill>
                  <a:srgbClr val="C00000"/>
                </a:solidFill>
              </a:rPr>
              <a:t> </a:t>
            </a:r>
            <a:r>
              <a:rPr lang="it-IT" sz="2000" b="1" i="1" dirty="0">
                <a:solidFill>
                  <a:srgbClr val="C00000"/>
                </a:solidFill>
              </a:rPr>
              <a:t>all’essere stati pazienti oncologici</a:t>
            </a:r>
            <a:r>
              <a:rPr lang="it-IT" sz="2000" i="1" dirty="0">
                <a:solidFill>
                  <a:srgbClr val="C00000"/>
                </a:solidFill>
              </a:rPr>
              <a:t> </a:t>
            </a:r>
            <a:r>
              <a:rPr lang="it-IT" sz="2000" i="1" dirty="0"/>
              <a:t>si è tradotto in vere e proprie </a:t>
            </a:r>
            <a:r>
              <a:rPr lang="it-IT" sz="2000" b="1" i="1" dirty="0">
                <a:solidFill>
                  <a:srgbClr val="C00000"/>
                </a:solidFill>
              </a:rPr>
              <a:t>discriminazioni</a:t>
            </a:r>
            <a:r>
              <a:rPr lang="it-IT" sz="2000" i="1" dirty="0"/>
              <a:t> che incidevano in modo negativo sulla qualità della vita delle persone e sul rispetto della loro dignità ed autonomia, a volte anche </a:t>
            </a:r>
            <a:r>
              <a:rPr lang="it-IT" sz="2000" b="1" i="1" dirty="0">
                <a:solidFill>
                  <a:srgbClr val="C00000"/>
                </a:solidFill>
              </a:rPr>
              <a:t>decenni </a:t>
            </a:r>
            <a:r>
              <a:rPr lang="it-IT" sz="2000" i="1" dirty="0"/>
              <a:t>dopo la guarigione. </a:t>
            </a:r>
          </a:p>
          <a:p>
            <a:pPr marL="0" indent="0" algn="just">
              <a:buNone/>
            </a:pPr>
            <a:endParaRPr lang="it-IT" sz="2000" i="1" dirty="0"/>
          </a:p>
          <a:p>
            <a:pPr marL="0" indent="0" algn="just">
              <a:buNone/>
            </a:pPr>
            <a:r>
              <a:rPr lang="it-IT" sz="2000" i="1" dirty="0"/>
              <a:t>Il rischio, sentito come opprimente per una persona che ha ricevuto una diagnosi di tumore, era quello di subire discriminazioni giuridiche, tanto da dover fronteggiare una “</a:t>
            </a:r>
            <a:r>
              <a:rPr lang="it-IT" sz="2000" b="1" i="1" dirty="0">
                <a:solidFill>
                  <a:srgbClr val="C00000"/>
                </a:solidFill>
              </a:rPr>
              <a:t>doppia condanna</a:t>
            </a:r>
            <a:r>
              <a:rPr lang="it-IT" sz="2000" i="1" dirty="0"/>
              <a:t>”: </a:t>
            </a:r>
            <a:r>
              <a:rPr lang="it-IT" sz="2000" b="1" i="1" dirty="0">
                <a:solidFill>
                  <a:srgbClr val="C00000"/>
                </a:solidFill>
              </a:rPr>
              <a:t>la prima </a:t>
            </a:r>
            <a:r>
              <a:rPr lang="it-IT" sz="2000" i="1" dirty="0"/>
              <a:t>a causa della </a:t>
            </a:r>
            <a:r>
              <a:rPr lang="it-IT" sz="2000" b="1" i="1" dirty="0">
                <a:solidFill>
                  <a:srgbClr val="C00000"/>
                </a:solidFill>
              </a:rPr>
              <a:t>malattia</a:t>
            </a:r>
            <a:r>
              <a:rPr lang="it-IT" sz="2000" i="1" dirty="0"/>
              <a:t>, </a:t>
            </a:r>
            <a:r>
              <a:rPr lang="it-IT" sz="2000" b="1" i="1" dirty="0">
                <a:solidFill>
                  <a:srgbClr val="C00000"/>
                </a:solidFill>
              </a:rPr>
              <a:t>la seconda </a:t>
            </a:r>
            <a:r>
              <a:rPr lang="it-IT" sz="2000" i="1" dirty="0"/>
              <a:t>per lo </a:t>
            </a:r>
            <a:r>
              <a:rPr lang="it-IT" sz="2000" b="1" i="1" dirty="0">
                <a:solidFill>
                  <a:srgbClr val="C00000"/>
                </a:solidFill>
              </a:rPr>
              <a:t>stigma</a:t>
            </a:r>
            <a:r>
              <a:rPr lang="it-IT" sz="2000" i="1" dirty="0"/>
              <a:t> patito anche dopo la guarigione. </a:t>
            </a:r>
          </a:p>
          <a:p>
            <a:pPr marL="0" indent="0" algn="just">
              <a:buNone/>
            </a:pPr>
            <a:endParaRPr lang="it-IT" sz="2000" i="1" dirty="0"/>
          </a:p>
          <a:p>
            <a:pPr marL="0" indent="0" algn="just">
              <a:buNone/>
            </a:pPr>
            <a:r>
              <a:rPr lang="it-IT" sz="2000" i="1" dirty="0"/>
              <a:t>Ebbene, negli ultimi trent’anni lo sviluppo di </a:t>
            </a:r>
            <a:r>
              <a:rPr lang="it-IT" sz="2000" b="1" i="1" dirty="0">
                <a:solidFill>
                  <a:srgbClr val="C00000"/>
                </a:solidFill>
              </a:rPr>
              <a:t>nuovi percorsi diagnostici e di cura </a:t>
            </a:r>
            <a:r>
              <a:rPr lang="it-IT" sz="2000" i="1" dirty="0"/>
              <a:t>ha consentito il superamento dell’idea per cui </a:t>
            </a:r>
            <a:r>
              <a:rPr lang="it-IT" sz="2000" b="1" i="1" dirty="0">
                <a:solidFill>
                  <a:srgbClr val="C00000"/>
                </a:solidFill>
              </a:rPr>
              <a:t>una diagnosi di tumore </a:t>
            </a:r>
            <a:r>
              <a:rPr lang="it-IT" sz="2000" i="1" dirty="0"/>
              <a:t>equivalga ad una </a:t>
            </a:r>
            <a:r>
              <a:rPr lang="it-IT" sz="2000" b="1" i="1" dirty="0">
                <a:solidFill>
                  <a:srgbClr val="C00000"/>
                </a:solidFill>
              </a:rPr>
              <a:t>condanna.</a:t>
            </a:r>
            <a:r>
              <a:rPr lang="it-IT" sz="20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169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B2F4C674-3895-45C1-E3A0-6349BDF47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613740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DISCIPLINA DELL’OBLIO ONCOLOGICO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9FFCFAD9-84F4-1EFB-BBA4-DBB3BA1F1575}"/>
              </a:ext>
            </a:extLst>
          </p:cNvPr>
          <p:cNvSpPr txBox="1">
            <a:spLocks/>
          </p:cNvSpPr>
          <p:nvPr/>
        </p:nvSpPr>
        <p:spPr>
          <a:xfrm>
            <a:off x="362309" y="822043"/>
            <a:ext cx="8479766" cy="5193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LEGGE 7 dicembre 2023, n. 193</a:t>
            </a:r>
          </a:p>
          <a:p>
            <a:pPr algn="just"/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Disposizioni per la prevenzione delle discriminazioni e la tutela dei diritti delle persone che sono state affette da malattie oncologiche.</a:t>
            </a:r>
          </a:p>
          <a:p>
            <a:pPr algn="just"/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Pubblicata nella Gazzetta Ufficiale, Serie Generale n. 294 del 18/12/2023.</a:t>
            </a:r>
          </a:p>
          <a:p>
            <a:pPr algn="just"/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Entrata in vigore il 02/01/2024</a:t>
            </a:r>
          </a:p>
          <a:p>
            <a:pPr algn="just"/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DECRETI ATTUATIVI</a:t>
            </a:r>
          </a:p>
          <a:p>
            <a:pPr algn="just"/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2.1.  Decreto del Ministro della Salute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</a:t>
            </a:r>
            <a:r>
              <a:rPr lang="it-IT" sz="2000" b="1" dirty="0">
                <a:solidFill>
                  <a:srgbClr val="467886"/>
                </a:solidFill>
              </a:rPr>
              <a:t>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22/03/2024;</a:t>
            </a:r>
          </a:p>
          <a:p>
            <a:pPr algn="just"/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2.2.  Decreto del Ministro della Salute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05/07/2024;</a:t>
            </a:r>
          </a:p>
          <a:p>
            <a:pPr algn="just"/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2.3 Decreto del Ministro della Salute di concerto con il Ministro della Giustizia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09/08/2024.</a:t>
            </a:r>
          </a:p>
          <a:p>
            <a:pPr algn="just"/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it-I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D8A9D6E1-5943-45B9-1BA1-9981CE03E6F2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26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554951-BA73-6F6E-FB33-862EBFEFF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93674"/>
            <a:ext cx="7886700" cy="1325563"/>
          </a:xfrm>
        </p:spPr>
        <p:txBody>
          <a:bodyPr>
            <a:normAutofit/>
          </a:bodyPr>
          <a:lstStyle/>
          <a:p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LEGGE SULL’OBLIO ONCOLOGICO: OGGETTO, FINALITA’ E DEFINIZIONE</a:t>
            </a:r>
            <a:b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_________________________________________________________________</a:t>
            </a:r>
            <a:endParaRPr lang="it-IT" sz="2000" b="1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3641A1-CFB1-E515-BEC9-4E7C94D8D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77925"/>
            <a:ext cx="78867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b="1" dirty="0"/>
              <a:t>Art. 1, comma 1, legge n. 193/2023</a:t>
            </a:r>
          </a:p>
          <a:p>
            <a:pPr marL="0" indent="0" algn="just">
              <a:buNone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fine di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escludere qualsiasi forma di pregiudizio o disparità di trattamento</a:t>
            </a: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presente legge reca disposizioni in materia di </a:t>
            </a:r>
          </a:p>
          <a:p>
            <a:pPr algn="just">
              <a:buFontTx/>
              <a:buChar char="-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parità di trattamento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just">
              <a:buFontTx/>
              <a:buChar char="-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discriminazione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</a:p>
          <a:p>
            <a:pPr algn="just">
              <a:buFontTx/>
              <a:buChar char="-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garanzia del diritto all'oblio </a:t>
            </a:r>
          </a:p>
          <a:p>
            <a:pPr marL="0" indent="0" algn="just">
              <a:buNone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delle persone guarite da patologie oncologiche.</a:t>
            </a:r>
          </a:p>
          <a:p>
            <a:pPr marL="0" indent="0" algn="just">
              <a:buNone/>
            </a:pPr>
            <a:endParaRPr lang="it-IT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legge mira a tutelare gli ex pazienti, da considerare persone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le stesse aspettative di vita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una persona che non si è mai ammalata. </a:t>
            </a:r>
          </a:p>
        </p:txBody>
      </p:sp>
    </p:spTree>
    <p:extLst>
      <p:ext uri="{BB962C8B-B14F-4D97-AF65-F5344CB8AC3E}">
        <p14:creationId xmlns:p14="http://schemas.microsoft.com/office/powerpoint/2010/main" val="283394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ACE7B5-AD0C-1F2C-D486-0781ADD0A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0976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it-I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NORME NAZIONALI DI RIFERIMENTO</a:t>
            </a:r>
            <a:br>
              <a:rPr lang="it-I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_________________________________________________________________</a:t>
            </a:r>
            <a:b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27450A-C96B-8324-22CE-2E54D865C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39495"/>
            <a:ext cx="7886700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it-IT" sz="2000" b="1" dirty="0"/>
              <a:t>Art. 1, comma 1, legge n. 193/2023</a:t>
            </a:r>
          </a:p>
          <a:p>
            <a:pPr marL="0" indent="0" algn="just">
              <a:buNone/>
            </a:pPr>
            <a:endParaRPr lang="it-IT" sz="2000" b="1" dirty="0"/>
          </a:p>
          <a:p>
            <a:pPr marL="0" indent="0" algn="ctr">
              <a:buNone/>
            </a:pPr>
            <a:r>
              <a:rPr lang="it-IT" sz="2000" b="1" dirty="0">
                <a:solidFill>
                  <a:srgbClr val="C00000"/>
                </a:solidFill>
              </a:rPr>
              <a:t>LA COSTITUZIONE</a:t>
            </a:r>
          </a:p>
          <a:p>
            <a:pPr marL="0" indent="0">
              <a:buNone/>
            </a:pPr>
            <a:r>
              <a:rPr lang="it-IT" sz="2000" b="1" dirty="0"/>
              <a:t>Principi fondamentali</a:t>
            </a:r>
          </a:p>
          <a:p>
            <a:r>
              <a:rPr lang="it-IT" sz="2000" b="1" dirty="0">
                <a:solidFill>
                  <a:srgbClr val="C00000"/>
                </a:solidFill>
              </a:rPr>
              <a:t>Articolo 2</a:t>
            </a:r>
          </a:p>
          <a:p>
            <a:r>
              <a:rPr lang="it-IT" sz="2000" b="1" dirty="0">
                <a:solidFill>
                  <a:srgbClr val="C00000"/>
                </a:solidFill>
              </a:rPr>
              <a:t>Articolo 3</a:t>
            </a:r>
          </a:p>
          <a:p>
            <a:endParaRPr lang="it-IT" sz="2000" b="1" dirty="0"/>
          </a:p>
          <a:p>
            <a:pPr marL="0" indent="0">
              <a:buNone/>
            </a:pPr>
            <a:r>
              <a:rPr lang="it-IT" sz="2000" b="1" dirty="0"/>
              <a:t>Parte I</a:t>
            </a:r>
          </a:p>
          <a:p>
            <a:pPr marL="0" indent="0">
              <a:buNone/>
            </a:pPr>
            <a:r>
              <a:rPr lang="it-IT" sz="2000" b="1" dirty="0"/>
              <a:t>Diritti e doveri dei cittadini</a:t>
            </a:r>
          </a:p>
          <a:p>
            <a:pPr marL="0" indent="0">
              <a:buNone/>
            </a:pPr>
            <a:r>
              <a:rPr lang="it-IT" sz="2000" b="1" dirty="0"/>
              <a:t>Titolo II</a:t>
            </a:r>
          </a:p>
          <a:p>
            <a:pPr marL="0" indent="0">
              <a:buNone/>
            </a:pPr>
            <a:r>
              <a:rPr lang="it-IT" sz="2000" b="1" dirty="0"/>
              <a:t>Rapporti etico-sociali</a:t>
            </a:r>
          </a:p>
          <a:p>
            <a:r>
              <a:rPr lang="it-IT" sz="2000" b="1" dirty="0">
                <a:solidFill>
                  <a:srgbClr val="C00000"/>
                </a:solidFill>
              </a:rPr>
              <a:t>Articolo 32</a:t>
            </a:r>
          </a:p>
          <a:p>
            <a:endParaRPr lang="it-IT" sz="2000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9435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D0CFD-B71C-8319-B56F-B01F2F1BC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BD19B19-80E1-B29E-6351-19695ECCC9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NORME EUROPEE DI RIFERIMENTO 1/2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69117434-8FAC-93A6-DCCB-0F08D1B3CB5A}"/>
              </a:ext>
            </a:extLst>
          </p:cNvPr>
          <p:cNvSpPr txBox="1">
            <a:spLocks/>
          </p:cNvSpPr>
          <p:nvPr/>
        </p:nvSpPr>
        <p:spPr>
          <a:xfrm>
            <a:off x="362309" y="912254"/>
            <a:ext cx="8479766" cy="51930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LA CARTA DEI DIRITTI FONDAMENTALI DELL’UNIONE EUROPEA 12/12/2007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 II LIBERTÀ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7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Rispetto della vita privata e della vita familiare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8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Protezione dei dati di carattere personale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 III UGUAGLIANZA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21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Non discriminazione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CAPO IV SOLIDARIETÀ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35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Protezione della salute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38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Protezione dei consumatori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REGOLAMENTO (UE) 2016/679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/>
              <a:t>relativo alla protezione delle persone fisiche con riguardo al trattamento dei dati personali, nonché alla libera circolazione di tali dati.</a:t>
            </a: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C81773D-6D1C-1AE9-7E27-4F0D0206DA43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1206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3B707-4232-690E-63B7-F8AC6A7B0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2662CF0E-824D-A8E5-C093-12D97B5188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5769550" cy="37714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NORME EUROPEE DI RIFERIMENTO 2/2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16814B7F-C71B-8592-1186-C91F7C60A6D8}"/>
              </a:ext>
            </a:extLst>
          </p:cNvPr>
          <p:cNvSpPr txBox="1">
            <a:spLocks/>
          </p:cNvSpPr>
          <p:nvPr/>
        </p:nvSpPr>
        <p:spPr>
          <a:xfrm>
            <a:off x="362309" y="776397"/>
            <a:ext cx="8479766" cy="59584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Comunicazione (COM(2021)44)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Piano Europeo di lotta contro il cancro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stato presentato dalla Commissione Europea il 3 febbraio 2021.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competenza dell'UE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materia di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tutela e miglioramento della salute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rientra tra quelle di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sostegno, coordinamento e completamento delle politiche nazionali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base giuridica è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l’art. 168 del Trattato sul Funzionamento dell’Unione Europea,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virtù del quale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salute pubblica è una competenza condivisa fra l’Unione Europea e i suoi Stati membri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Piano contiene azioni destinate a sostenere, coordinare e integrare gli sforzi profusi dagli Stati membri.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809BDBE0-4A16-CF44-AC4F-6A07BE9A2CCC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010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3899E-C14A-8B25-94E8-5AD12D919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E7BF37F0-8917-5AB8-508D-91860FE4DB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NORME INTERNAZIONALI DI RIFERIMENTO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4FEE98D6-5A0C-4EE7-E680-CA941E4D6892}"/>
              </a:ext>
            </a:extLst>
          </p:cNvPr>
          <p:cNvSpPr txBox="1">
            <a:spLocks/>
          </p:cNvSpPr>
          <p:nvPr/>
        </p:nvSpPr>
        <p:spPr>
          <a:xfrm>
            <a:off x="362309" y="776398"/>
            <a:ext cx="8479766" cy="5572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Convenzione per la salvaguardia dei diritti dell'uomo e delle libertà fondamentali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firmata a Roma il 4 novembre 1950, ratificata e resa esecutiva dalla legge n. 848/1955.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Articolo 8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Diritto al rispetto della vita privata e familiare.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A061671C-7B7C-CB72-D9C8-E92EA89CD549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749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CC3C-855F-00C3-74B5-36E047934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29272CB0-04E4-9815-E35F-C33A797C7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COS’È L’OBLIO ONCOLOGICO?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00439BC1-0530-7E6A-FC39-7BC1FFEEFA2F}"/>
              </a:ext>
            </a:extLst>
          </p:cNvPr>
          <p:cNvSpPr txBox="1">
            <a:spLocks/>
          </p:cNvSpPr>
          <p:nvPr/>
        </p:nvSpPr>
        <p:spPr>
          <a:xfrm>
            <a:off x="362309" y="1433759"/>
            <a:ext cx="8479766" cy="4476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L’art. 1, comma 2, legge n. 193/2023.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DEFINIZIONE.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L’oblio oncologico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il diritto delle persone </a:t>
            </a:r>
            <a:r>
              <a:rPr lang="it-IT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guarite da una patologia oncologica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non fornire informazioni né subire indagini in merito alla propria </a:t>
            </a:r>
            <a:r>
              <a:rPr lang="it-IT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pregressa condizione patologica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nei limiti indicati dalla predetta legge.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legge stabilisce che gli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pazienti oncologici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siano tenuti a dimostrare la propria guarigione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che possano esercitare il proprio diritto all’oblio semplicemente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tacendo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38D48E10-831A-616F-E5CD-76AED9BB563B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30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D13A-1A0D-EAA2-C1F5-F241B0B3C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55F11F0A-8089-E5F7-4493-A202ECE44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LEGGE SULL’OBLIO ONCOLOGICO CHI TUTELA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COME? AMBITI.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EE8EB1CE-0E2A-61B5-C59F-5338636C0A53}"/>
              </a:ext>
            </a:extLst>
          </p:cNvPr>
          <p:cNvSpPr txBox="1">
            <a:spLocks/>
          </p:cNvSpPr>
          <p:nvPr/>
        </p:nvSpPr>
        <p:spPr>
          <a:xfrm>
            <a:off x="362309" y="727997"/>
            <a:ext cx="8479766" cy="4476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persone guarite da una patologia oncologica.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COME: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proibendo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ogni forma di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discriminazione, pregiudizio o disparità di trattamento.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QUALI CONTESTI: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l’accesso a servizi bancari, finanziari, di investimento e assicurativi,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l’adozione,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l’accesso alle procedure concorsuali e selettive, al lavoro e alla formazione professionale.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41809A1-4616-35F8-5CA1-1F9EC3320DEA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03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0FA8A-F724-6EB1-A04E-E51A759CD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980E83E-2C34-4C53-D905-2A073CC502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PERSONE LEGITTIMATE A CHIEDERE IL CERTIFICATO DI OBLIO ONCOLOGICO 1/2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6EEFB211-4C25-A423-5C75-0C35934DC029}"/>
              </a:ext>
            </a:extLst>
          </p:cNvPr>
          <p:cNvSpPr txBox="1">
            <a:spLocks/>
          </p:cNvSpPr>
          <p:nvPr/>
        </p:nvSpPr>
        <p:spPr>
          <a:xfrm>
            <a:off x="332117" y="848123"/>
            <a:ext cx="8479766" cy="34639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2, comma 1, legge n. 193/2023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Sono le persone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già affette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patologia oncologica, che hanno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concluso il trattamento attivo della patologia senza episodi di recidiva da più di 10 anni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momento della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presentazione dell’istanza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certificato di oblio oncologico.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termine è ridotto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5 anni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caso in cui la patologia sia insorta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 del 21° anno di età dell’Interessato/a.</a:t>
            </a:r>
            <a:endParaRPr lang="it-IT" sz="2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2C7466BC-A714-02A5-0AB2-ADC908C79B5B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9057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73FF78-9E22-3376-8483-51ED6F4D6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17427"/>
            <a:ext cx="8515350" cy="1325563"/>
          </a:xfrm>
        </p:spPr>
        <p:txBody>
          <a:bodyPr>
            <a:normAutofit/>
          </a:bodyPr>
          <a:lstStyle/>
          <a:p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COSA SI INTENDE PER “CONCLUSIONE DEL TRATTAMENTO ATTIVO DELLA PATOLOGIA»?</a:t>
            </a:r>
            <a:b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________________________________________________________________________________________</a:t>
            </a:r>
            <a:b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b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it-IT" sz="1600" dirty="0">
              <a:latin typeface="+mn-lt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04332A8-5B71-9B58-F2D4-6AC13A06B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2, comma 1, legge n. 193/2023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intende,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mancanza di recidive, la data dell’ultimo trattamento farmacologico antitumorale, radioterapico o chirurgico.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8599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A3B9E-A693-63B6-27C2-9DA4312A9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AC432F4-0080-0340-F9DA-7BFBE74C46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PERSONE LEGITTIMATE A CHIEDERE IL CERTIFICATO DI OBLIO ONCOLOGICO 2/2</a:t>
            </a:r>
            <a:endParaRPr lang="it-IT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7E20EBB1-2160-F608-63A8-7C99568C9026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ottotitolo 2">
            <a:extLst>
              <a:ext uri="{FF2B5EF4-FFF2-40B4-BE49-F238E27FC236}">
                <a16:creationId xmlns:a16="http://schemas.microsoft.com/office/drawing/2014/main" id="{96718B49-5DDB-6587-3780-BE3D92817E64}"/>
              </a:ext>
            </a:extLst>
          </p:cNvPr>
          <p:cNvSpPr txBox="1">
            <a:spLocks/>
          </p:cNvSpPr>
          <p:nvPr/>
        </p:nvSpPr>
        <p:spPr>
          <a:xfrm>
            <a:off x="362309" y="581207"/>
            <a:ext cx="8479766" cy="2619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Decreto del Ministro della Salute del 22/03/2024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(attuativo dell’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5, comma 2, legge n. 193/2023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all’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Allegato I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 pubblicato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l’elenco delle patologie oncologiche per le quali </a:t>
            </a:r>
            <a:r>
              <a:rPr lang="it-IT" sz="16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diritto all’oblio oncologico matura in termini minori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rispetto a quelli previsti dalla legge n. 193/2023 (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anni - o 5 anni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diagnosi precedente al compimento del 21° anno di età - 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dalla fine del trattamento o dall’ultimo intervento chirurgico senza recidive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secondo la tabella sotto riportata.  L’Allegato I è aggiornato, ove occorra, 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entro il 31 dicembre di ogni anno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88EBDAA-7135-D3A5-0F16-382E58C7D6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242" r="2424"/>
          <a:stretch>
            <a:fillRect/>
          </a:stretch>
        </p:blipFill>
        <p:spPr>
          <a:xfrm>
            <a:off x="2323323" y="2901820"/>
            <a:ext cx="4814596" cy="398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605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79578-D118-E201-52F8-A68259198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EFF8F93A-2E02-AFF8-093C-DD7AF72824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DI OBLIO ONCOLOGICO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EDCBCE5B-E89D-A36C-821B-2576175511CA}"/>
              </a:ext>
            </a:extLst>
          </p:cNvPr>
          <p:cNvSpPr txBox="1">
            <a:spLocks/>
          </p:cNvSpPr>
          <p:nvPr/>
        </p:nvSpPr>
        <p:spPr>
          <a:xfrm>
            <a:off x="362309" y="516423"/>
            <a:ext cx="8479766" cy="34370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Decreto del Ministro della Salute del 05/07/2024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(attuativo dell’ 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5, comma 1, legge n. 193/2023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reca le disposizioni delle 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modalità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delle 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forme per la certificazione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della sussistenza dei requisiti necessari ai fini della normativa sull'oblio oncologico.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UN CERTIFICATO, conforme all’Allegato II sotto riportato, CHE ATTESTA CHE LA PERSONA INTERESSATA «</a:t>
            </a:r>
            <a:r>
              <a:rPr lang="it-IT" sz="16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 MATURATO I REQUISITI PER IL RICONOSCIMENTO DEL DIRITTO ALL’OBLIO ONCOLOGICO, AI SENSI DELLA LEGGE N. 193/2023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.»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10A1CFE-007D-DCEC-0BA2-7DC3F592B94F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4">
            <a:extLst>
              <a:ext uri="{FF2B5EF4-FFF2-40B4-BE49-F238E27FC236}">
                <a16:creationId xmlns:a16="http://schemas.microsoft.com/office/drawing/2014/main" id="{E1474A32-856C-A55D-4A61-74FBB82496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42" t="13137" r="9303"/>
          <a:stretch>
            <a:fillRect/>
          </a:stretch>
        </p:blipFill>
        <p:spPr>
          <a:xfrm>
            <a:off x="1595600" y="3147042"/>
            <a:ext cx="5952799" cy="371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94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FF6A-0347-6765-8C07-0F270237D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6D3030F-D1C8-1609-DC64-F4FBF62BD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CHI SI RICHIEDE IL CERTIFICATO DI OBLIO ONCOLOGICO?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C9869C2B-F224-C8D8-4261-BE8169B14503}"/>
              </a:ext>
            </a:extLst>
          </p:cNvPr>
          <p:cNvSpPr txBox="1">
            <a:spLocks/>
          </p:cNvSpPr>
          <p:nvPr/>
        </p:nvSpPr>
        <p:spPr>
          <a:xfrm>
            <a:off x="362309" y="686756"/>
            <a:ext cx="8479766" cy="5633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persona interessata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già paziente oncologico, può presentare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un’apposita istanza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debitamente documentata, usando il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modello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appositamente predisposto e presente nel Decreto del Ministro della Salute del 05/07/2024 (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Allegato I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a: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struttura sanitaria pubblica o privata accreditata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che ha seguito il trattamento oncologico;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medico dipendente del Servizio Sanitario Nazionale</a:t>
            </a: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nella disciplina attinente alla patologia oncologica di cui si chiede l’oblio;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medico di medicina generale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pediatra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libera scelta.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persona interessata deve fornire: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 dati anagrafici,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il documento d’identità e il codice fiscale e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documentazione medica 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conferma </a:t>
            </a:r>
            <a:r>
              <a:rPr lang="it-IT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l’effettiva guarigione</a:t>
            </a: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A58402B-4C58-AE3A-F7DC-4CF4607EE8C7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5488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A5356-2A44-AE65-206D-737A52D09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ED372E96-FCCC-15C9-B506-7101F78A6A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MODELLO DI ISTANZA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6AD67A2F-CDFC-70D0-CB76-0212583C159B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magine 1">
            <a:extLst>
              <a:ext uri="{FF2B5EF4-FFF2-40B4-BE49-F238E27FC236}">
                <a16:creationId xmlns:a16="http://schemas.microsoft.com/office/drawing/2014/main" id="{444C05C6-686A-84CD-A1E3-B7582AF8B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353" y="722541"/>
            <a:ext cx="7037293" cy="593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7164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05944-E6F4-6AA5-7402-49A8EBD7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2CB58CC8-8178-5CC4-FA36-85D9A9FEAB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CERTIFICATO DI OBLIO ONCOLOGICO: MODALITA’ DI RILASCIO E CONTENUTO.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FB4606C9-0202-C91D-F680-64D04762EF57}"/>
              </a:ext>
            </a:extLst>
          </p:cNvPr>
          <p:cNvSpPr txBox="1">
            <a:spLocks/>
          </p:cNvSpPr>
          <p:nvPr/>
        </p:nvSpPr>
        <p:spPr>
          <a:xfrm>
            <a:off x="362309" y="812266"/>
            <a:ext cx="8479766" cy="5633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di oblio oncologico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 essere erogato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entro 30 giorni dalla richiesta</a:t>
            </a: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senza alcun costo od onere per la persona richiedente</a:t>
            </a: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di oblio oncologico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 riportare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l’indicazione del nome, del cognome, del luogo e della data di nascita, del codice fiscale e della residenza/domicilio della persona interessata.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di oblio oncologico </a:t>
            </a:r>
            <a:r>
              <a:rPr lang="it-IT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PUO’ RIPORTARE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ulteriori informazioni relative al tipo di patologia sofferta o al trattamento attivo effettuato.</a:t>
            </a: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FDA1C48-2ECF-8829-F014-85A702E48A96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13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4571B-129C-36CF-1E29-60F1578BD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DD53A115-5B5A-1980-617A-78CEB40B2E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 GARANTISCE IL RISPETTO DEL DIRITTO ALL’OBLIO ONCOLOGICO?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DDB68D1C-ADD1-1E78-1984-DBEA0AD6231D}"/>
              </a:ext>
            </a:extLst>
          </p:cNvPr>
          <p:cNvSpPr txBox="1">
            <a:spLocks/>
          </p:cNvSpPr>
          <p:nvPr/>
        </p:nvSpPr>
        <p:spPr>
          <a:xfrm>
            <a:off x="362309" y="1009492"/>
            <a:ext cx="8479766" cy="56333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L’art. 5, comma 4, legge n. 193/2023.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Garante per la Protezione dei Dati Personali (GPDP)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incaricato della vigilanza sull’applicazione delle norme in materia di oblio oncologico.</a:t>
            </a:r>
            <a:endParaRPr lang="it-IT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Questo vale per il trattamento dei dati personali effettuato da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soggetti pubblici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soggetti privati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L’Autorità Garante è chiamata a svolgere anche un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ruolo proattivo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sensibilizzazione e informazione,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relazione alla particolare delicatezza del tema e alle ricadute che determina su un’ampia platea di persone interessate.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99558AF5-592A-61EA-56CE-E0D0F715FA46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60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276DA-9CE5-972C-CC73-30932731E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3B7B15E-14D4-CB16-4D4E-F53EF86C12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23187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PERIODO DI CONSERVAZIONE DELL’ISTANZA E DEL CERTIFICATO DI OBLIO ONCOLOGICO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0C548BD5-FC6B-712C-D7AE-CFEA6BCD2C08}"/>
              </a:ext>
            </a:extLst>
          </p:cNvPr>
          <p:cNvSpPr txBox="1">
            <a:spLocks/>
          </p:cNvSpPr>
          <p:nvPr/>
        </p:nvSpPr>
        <p:spPr>
          <a:xfrm>
            <a:off x="362309" y="1475658"/>
            <a:ext cx="8479766" cy="43245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Ciascun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titolare del trattamento dei dati personali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 conservare: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l’istanza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certificato di oblio oncologico per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anni dalla presentazione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della stessa;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oblio oncologico per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anni dalla ricezione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dello stesso.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volta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decorso ciascun termine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il titolare del trattamento deve procedere alla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cancellazione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della menzionata documentazione.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DDFCDCF7-B710-E130-7168-C82EC2018584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077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CA55B-559C-B31D-38EC-11035458F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A738B591-F6DB-1B6F-C188-B7F02899B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TRATTAMENTO DELLE INFORMAZIONI: IL DIRITTO ALLA LORO INUTILIZZABILITÀ 1/2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F40A8C14-21EE-CF79-1E8E-EC803935E030}"/>
              </a:ext>
            </a:extLst>
          </p:cNvPr>
          <p:cNvSpPr txBox="1">
            <a:spLocks/>
          </p:cNvSpPr>
          <p:nvPr/>
        </p:nvSpPr>
        <p:spPr>
          <a:xfrm>
            <a:off x="362309" y="821228"/>
            <a:ext cx="8479766" cy="5310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2, legge n. 193/2023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L’accesso ai servizi bancari, finanziari, di investimento e assicurativi.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è ammessa la richiesta di informazioni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relative allo stato di salute della persona fisica contraente concernenti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patologie oncologiche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cui sia stata precedentemente affetta e il cui trattamento attivo si sia concluso, senza episodi di recidiva,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più di 10 anni (o diverso periodo </a:t>
            </a:r>
            <a:r>
              <a:rPr lang="it-IT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Allegato I DM 22/03/2024)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la persona aveva meno di 21 anni al momento in cui è insorta la patologia, questo periodo è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ridotto a 5 anni (o diverso periodo </a:t>
            </a:r>
            <a:r>
              <a:rPr lang="it-IT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Allegato I DM 22/03/2024)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Quindi, si ha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diritto all’inutilizzabilità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e alla conseguente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cancellazione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delle informazioni relative a pregressa patologia oncologica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quando sono trascorsi, </a:t>
            </a:r>
            <a:r>
              <a:rPr lang="it-IT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senza episodi di recidiva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a) più di 10 anni dalla conclusione del trattamento attivo;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b) più di 5 anni per chi si è ammalato prima dei 21 anni di età.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7AFB3969-D0DC-A7D4-2F97-8D3505B12F22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51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4414F-31B5-A973-5659-CBFAA5DA5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C99D85D9-868E-0250-EE63-0D4B6E882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TRATTAMENTO DELLE INFORMAZIONI: IL DIRITTO ALLA LORO INUTILIZZABILITÀ 2/2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3CBB6814-1BDE-28BE-903A-69269F9D457D}"/>
              </a:ext>
            </a:extLst>
          </p:cNvPr>
          <p:cNvSpPr txBox="1">
            <a:spLocks/>
          </p:cNvSpPr>
          <p:nvPr/>
        </p:nvSpPr>
        <p:spPr>
          <a:xfrm>
            <a:off x="362309" y="561249"/>
            <a:ext cx="8479766" cy="49341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vietato assumere informazioni concernenti le patologie oncologiche pregresse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anche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fonti diverse dal/la contraente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e, se l’operatore o l'intermediario le abbiano per qualche motivo già a disposizione,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possono utilizzarle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la </a:t>
            </a:r>
            <a:r>
              <a:rPr lang="it-IT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determinazione delle condizioni contrattuali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 di applicazione: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stipulazione e rinnovo dei contratti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relativi a servizi bancari, finanziari, di investimento e assicurativi,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AutoNum type="arabicPeriod"/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ogni altro tipo di contratto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anche esclusivamente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 privati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quando, al momento della stipulazione del contratto o successivamente,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informazioni potrebbero influenzarne condizioni e termini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vietato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agli istituti di credito, alle imprese di assicurazione e agli intermediari finanziari e assicurativi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richiedere l'effettuazione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visite mediche di controllo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di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accertamenti sanitari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la stipulazione/rinnovo dei contratti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BA34918-5FB8-6CDC-2A62-74DBDEA2D893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066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7B0C1-EB3C-05D3-5297-5923D2E6C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172DB0B5-145D-AE30-06FE-AC54506693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OBBLIGHI INFORMATIVI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A7D11FB2-88E9-879F-52AD-181862540A5D}"/>
              </a:ext>
            </a:extLst>
          </p:cNvPr>
          <p:cNvSpPr txBox="1">
            <a:spLocks/>
          </p:cNvSpPr>
          <p:nvPr/>
        </p:nvSpPr>
        <p:spPr>
          <a:xfrm>
            <a:off x="332117" y="794327"/>
            <a:ext cx="8479766" cy="3194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2, comma 2, legge n. 193/2023.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banche, gli istituti di credito, le imprese di assicurazione e gli intermediari finanziari e assicurativi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devono fornire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adeguate informazioni relativamente all’oblio oncologico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facendone anche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menzione nei moduli o nei formulari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appositamente predisposti e utilizzati per la stipulazione e il rinnovo dei contratti.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Tali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obblighi informativi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vanno osservati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tutte le fasi di accesso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servizi bancari, finanziari, di investimento e assicurativi, anche nella fase delle trattative precontrattuali, in quella della stipulazione o del rinnovo dei contratti.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8E1B4715-6929-86EA-CFE5-09D0E424B8B4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15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FF40A-EC3A-1901-242D-21E0656C9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5CB44ED4-B13C-A375-11F7-D8E194E6B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DISCIPLINA PER I CONTRATTI BANCARI E ASSICURATIVI GIÀ IN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ESSERE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CF2212F9-4DE0-B053-8614-8A40C3D9D62F}"/>
              </a:ext>
            </a:extLst>
          </p:cNvPr>
          <p:cNvSpPr txBox="1">
            <a:spLocks/>
          </p:cNvSpPr>
          <p:nvPr/>
        </p:nvSpPr>
        <p:spPr>
          <a:xfrm>
            <a:off x="332117" y="1054303"/>
            <a:ext cx="8479766" cy="3194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è consentito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l’utilizzo delle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informazioni,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già fornite precedentemente, concernenti le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patologie oncologiche pregresse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fini della valutazione del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rischio dell’operazione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della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solvibilità del/la contraente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 sia decorso il termine stabilito per l’oblio oncologico.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Spetta al/la contraente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attivarsi tempestivamente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it-IT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inviando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alla banca, all'istituto di credito, all'impresa di assicurazione o all'intermediario finanziario o assicurativo, mediante raccomandata con avviso di ricevimento o posta elettronica certificata, </a:t>
            </a:r>
            <a:r>
              <a:rPr lang="it-IT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certificato di oblio oncologico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rilasciato secondo le disposizioni del Decreto del Ministero della Salute del 05/07/2024.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 operatori hanno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giorni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dalla ricezione del certificato per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cancellare le informazioni</a:t>
            </a: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EDEF51D-ED15-3CB9-8E50-E7C9329DC46B}"/>
              </a:ext>
            </a:extLst>
          </p:cNvPr>
          <p:cNvCxnSpPr/>
          <p:nvPr/>
        </p:nvCxnSpPr>
        <p:spPr>
          <a:xfrm>
            <a:off x="362309" y="508958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0657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475FF-508D-8F31-95D7-4664E412D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D1304B88-7233-FE9E-EAE0-8DEA05690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NULLITÀ DELLE CLAUSOLE CONTRATTUALI SFAVOREVOLI.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98FFC0D4-6125-394F-7E76-5082C151830E}"/>
              </a:ext>
            </a:extLst>
          </p:cNvPr>
          <p:cNvSpPr txBox="1">
            <a:spLocks/>
          </p:cNvSpPr>
          <p:nvPr/>
        </p:nvSpPr>
        <p:spPr>
          <a:xfrm>
            <a:off x="332117" y="821216"/>
            <a:ext cx="8479766" cy="45665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2, comma 6, legge n. 193/2023.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Contratti stipulati dal 02/01/2024.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violazione dell’art. 2, commi da 1 a 5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cioè l’omessa cancellazione o la stipula o il rinnovo di un contratto con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condizioni sfavorevoli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la persona guarita da patologia oncologica, 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comporta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nullità delle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singole clausole sfavorevoli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di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a esse connesse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che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 soltanto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vantaggio della persona fisica contraente ed è </a:t>
            </a:r>
            <a:r>
              <a:rPr lang="it-IT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rilevabile d’ufficio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ogni stato e grado del procedimento,</a:t>
            </a:r>
          </a:p>
          <a:p>
            <a:pPr marL="342900" indent="-34290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comporta la nullità del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contratto, che rimane valido ed efficace per il resto.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42E593D4-D04C-8BCF-27C0-03AE37B28A07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216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0A0CE-1A61-BBF8-BE5E-974F50F7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174C55F4-93EC-3065-AC8C-0DC9A54733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IMPLICAZIONI PRATICHE DELL’OBLIO ONCOLOGICO PER LE ORGANIZZAZIONI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A02368BE-BA4E-DDC9-69E8-DBA08AC12ACD}"/>
              </a:ext>
            </a:extLst>
          </p:cNvPr>
          <p:cNvSpPr txBox="1">
            <a:spLocks/>
          </p:cNvSpPr>
          <p:nvPr/>
        </p:nvSpPr>
        <p:spPr>
          <a:xfrm>
            <a:off x="332117" y="1009477"/>
            <a:ext cx="8479766" cy="3517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 momento che l’art. 2, comma 1, legge n. 193/2023 fa riferimento 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tutti i contratti fra privati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la disciplina sull’oblio oncologico si applica a tutte quelle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organizzazioni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diverse da banche, assicurazioni ed intermediari, che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trattano o hanno trattato dati oncologici delle persone fisiche.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720177C2-02BB-D2F5-5632-9E5199CD0B3A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4641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5F9225-2FE5-5CE3-3BE8-C0B4C921D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3CC9C0C5-86D9-8626-C6A1-AF22FF1B87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8" y="131842"/>
            <a:ext cx="8781691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DIRITTO ALL’OBLIO ONCOLOGICO NEL PROCESSO DI ADOZIONE 1/3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FD115613-907F-88BC-FBD8-A6B4662EDCB3}"/>
              </a:ext>
            </a:extLst>
          </p:cNvPr>
          <p:cNvSpPr txBox="1">
            <a:spLocks/>
          </p:cNvSpPr>
          <p:nvPr/>
        </p:nvSpPr>
        <p:spPr>
          <a:xfrm>
            <a:off x="362308" y="839139"/>
            <a:ext cx="8479766" cy="46382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3, legge n. 193/2023.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Modifica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 seguenti articoli della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legge n. 184/1983</a:t>
            </a: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materia di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adozione.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22: al comma 4 è stato inserito il secondo periodo.</a:t>
            </a: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indagini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svolte dal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Tribunale per i Minorenni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selezionare, tra le coppie che hanno presentato una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domanda di adozione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quella maggiormente in grado di corrispondere alle esigenze del/la minore, </a:t>
            </a:r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“…</a:t>
            </a:r>
            <a:r>
              <a:rPr lang="it-IT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concernenti la salute dei richiedenti </a:t>
            </a:r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possono riportare informazioni relative a patologie oncologiche pregresse quando siano </a:t>
            </a:r>
            <a:r>
              <a:rPr lang="it-IT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trascorsi più di 10 anni dalla conclusione del trattamento attivo della patologia, in assenza di recidive, ovvero più di 5 anni se la patologia è insorta prima del compimento del 21° anno di età</a:t>
            </a:r>
            <a:r>
              <a:rPr lang="it-IT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0A316126-94FE-0B0E-63B6-6997E65CB91B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27407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EE198-FF08-C477-31E0-1F2A186BD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B6CBF6EA-43BD-8C09-B4AD-856A510A6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8" y="131842"/>
            <a:ext cx="8781691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DIRITTO ALL’OBLIO ONCOLOGICO NEL PROCESSO DI ADOZIONE 2/3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51A0D247-213E-5950-895A-2B81A2D83A40}"/>
              </a:ext>
            </a:extLst>
          </p:cNvPr>
          <p:cNvSpPr txBox="1">
            <a:spLocks/>
          </p:cNvSpPr>
          <p:nvPr/>
        </p:nvSpPr>
        <p:spPr>
          <a:xfrm>
            <a:off x="362308" y="839139"/>
            <a:ext cx="8479766" cy="557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29 bis, comma 4, lettera c),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attinente alle indagini dei servizi socio-assistenziali nell’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adozione di minori stranieri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le parole «</a:t>
            </a:r>
            <a:r>
              <a:rPr lang="it-IT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genitori adottivi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è stato inserito il periodo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it-IT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rispetto di quanto disposto dall’articolo 22, comma 4, secondo periodo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57, terzo comma, lettera a),</a:t>
            </a:r>
            <a:r>
              <a:rPr lang="it-IT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attinente all’indagine del Tribunale per i Minorenni nell’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adozione in casi particolari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it-IT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Dopo le parole «</a:t>
            </a:r>
            <a:r>
              <a:rPr lang="it-IT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salute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è stato inserito il periodo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it-IT" sz="1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 rispetto di quanto disposto dall’articolo 22, comma 4, secondo periodo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endParaRPr lang="it-IT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DCAC2A50-4CBF-0A37-626C-049596731FE0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3688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C4967-0CE1-82BD-96D0-1F3974C69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41E1A337-E807-7357-B826-B80A3F5C7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8" y="131842"/>
            <a:ext cx="8781691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DIRITTO ALL’OBLIO ONCOLOGICO NEL PROCESSO DI ADOZIONE 3/3</a:t>
            </a: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FFB58EFE-C031-7150-8DDE-2C3125361225}"/>
              </a:ext>
            </a:extLst>
          </p:cNvPr>
          <p:cNvSpPr txBox="1">
            <a:spLocks/>
          </p:cNvSpPr>
          <p:nvPr/>
        </p:nvSpPr>
        <p:spPr>
          <a:xfrm>
            <a:off x="362308" y="839139"/>
            <a:ext cx="8479766" cy="55795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Decreto del Ministro della Salute, di concerto con il Ministro della Giustizia, del 09/08/2024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(attuativo dell’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3, comma 2, legge n. 193/2023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in materia di certificato di oblio oncologico in relazione alle adozioni.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soggetti che presentano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domanda di adozione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se sono stati pazienti oncologici e se è decorso il termine previsto dall’art. 22, comma 4, legge n. 184/1983, </a:t>
            </a:r>
            <a:r>
              <a:rPr lang="it-IT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devono fornire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 certificato di oblio oncologico all’Azienda Sanitaria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svolge le indagini demandate dal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Tribunale per i Minorenni.</a:t>
            </a:r>
            <a:endParaRPr lang="it-IT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i termini previsti dall’art. 22, comma 4, legge n. 184/1983 maturano dopo la conclusione delle suddette indagini, il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certificato di oblio oncologico </a:t>
            </a:r>
            <a:r>
              <a:rPr lang="it-IT" sz="18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 essere depositato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dal soggetto interessato presso il Tribunale al quale ha presentato la domanda di adozione.</a:t>
            </a:r>
            <a:endParaRPr lang="it-IT" sz="1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23E2F751-E564-0E8B-BC45-DC53A3A964EE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84699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2C0B3-CD0A-1C17-91B7-F5776407B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AFA5959-B808-06CE-20BF-7EFBB01606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ACCESSO A PROCEDURE CONCORSUALI E SELETTIVE, AL LAVORO E ALLA FORMAZIONE PROFESSIONALE 1/4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037F73CB-3637-3E3A-206B-EFE4A02424CE}"/>
              </a:ext>
            </a:extLst>
          </p:cNvPr>
          <p:cNvSpPr txBox="1">
            <a:spLocks/>
          </p:cNvSpPr>
          <p:nvPr/>
        </p:nvSpPr>
        <p:spPr>
          <a:xfrm>
            <a:off x="332117" y="872320"/>
            <a:ext cx="8479766" cy="3517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4, comma 1, legge n. 193/2023.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datore di lavoro,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nella fase </a:t>
            </a:r>
            <a:r>
              <a:rPr lang="it-IT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-assuntiva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qualora sia previsto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l’accertamento di requisiti psico-fisici o concernenti lo stato di salute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delle persone candidate,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può richiedere informazioni</a:t>
            </a: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concernenti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patologie oncologiche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cui costoro siano stati/e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precedentemente affetti/e </a:t>
            </a: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 cui trattamento attivo si sia concluso, senza episodi di recidive, da più di 10 anni alla data di richiesta ovvero 5 anni, ove la patologia sia insorta prima del compimento del 21° anno di età dell’interessato/a.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8A78A275-0141-78D6-A849-C80FC08B286A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163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1BC7D-BD2F-82B3-5AB1-BD7139F0F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8275B04F-F80B-5F36-344B-F20A16191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ACCESSO A PROCEDURE CONCORSUALI E SELETTIVE, AL LAVORO E ALLA FORMAZIONE PROFESSIONALE 2/4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6E63A818-5DB3-1431-6BED-D6DF55F065D3}"/>
              </a:ext>
            </a:extLst>
          </p:cNvPr>
          <p:cNvSpPr txBox="1">
            <a:spLocks/>
          </p:cNvSpPr>
          <p:nvPr/>
        </p:nvSpPr>
        <p:spPr>
          <a:xfrm>
            <a:off x="332117" y="525377"/>
            <a:ext cx="8479766" cy="3517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ogni caso, sia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nella fase pre-assuntiva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nella fase successiva all’instaurazione del rapporto di lavoro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resta salvo il rispetto delle norme vigenti più specifiche (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155 del Regolamento UE 2016/679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e, in particolare, delle disposizioni che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vietano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 datore di lavoro di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acquisire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anche a mezzo di terzi, e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trattare informazioni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 </a:t>
            </a:r>
            <a:r>
              <a:rPr 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fatti non rilevanti ai fini della valutazione dell’attitudine professionale del/la lavoratore/</a:t>
            </a:r>
            <a:r>
              <a:rPr lang="it-IT" sz="2000" b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trice</a:t>
            </a:r>
            <a:r>
              <a:rPr lang="it-IT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113 del “Codice in materia di protezione dei dati personali”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Quindi, il datore di lavoro di regola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può conoscere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specifiche patologie sofferte dall’interessato/a,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sia in precedenza che in costanza di rapporto di lavoro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1F03C97F-6ADC-D27A-5755-869CECAADA38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730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18CE0-9BA8-4007-924F-702E6DDA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9FB9F637-1FAF-BEB8-C070-2E4445CA7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9" y="131842"/>
            <a:ext cx="8479766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ACCESSO A PROCEDURE CONCORSUALI E SELETTIVE, AL LAVORO E ALLA FORMAZIONE PROFESSIONALE 3/4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D90FCA40-129F-7375-B716-979D2448D3C4}"/>
              </a:ext>
            </a:extLst>
          </p:cNvPr>
          <p:cNvSpPr txBox="1">
            <a:spLocks/>
          </p:cNvSpPr>
          <p:nvPr/>
        </p:nvSpPr>
        <p:spPr>
          <a:xfrm>
            <a:off x="332117" y="1045330"/>
            <a:ext cx="8479766" cy="3517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materia di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tutela della salute e della sicurezza nei luoghi di lavoro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il 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medico competente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l’unico legittimato 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trattare in piena autonomia e capacità tecnica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dati personali di natura sanitaria indispensabili per tutelare la salute e la sicurezza delle persone nei luoghi di lavoro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non potendo informazioni relative alla diagnosi o all’anamnesi del/la lavoratore/</a:t>
            </a:r>
            <a:r>
              <a:rPr lang="it-IT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trice</a:t>
            </a:r>
            <a:r>
              <a:rPr lang="it-IT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essere in alcun modo trattate dal datore di lavoro </a:t>
            </a: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41 del D. Lgs. n. 81/2008</a:t>
            </a:r>
            <a:r>
              <a:rPr lang="it-IT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6EDAA3E-E983-82C7-F316-95ACB69C7275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3361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6EB97-AFC0-C2BB-EA47-6BFB9E736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5D639ECD-52BD-B8C9-2428-0E6891846A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308" y="131842"/>
            <a:ext cx="8781691" cy="377148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ACCESSO A PROCEDURE CONCORSUALI E SELETTIVE, AL LAVORO E ALLA </a:t>
            </a:r>
            <a:r>
              <a:rPr lang="it-IT" sz="1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FORMAZIONE PROFESSIONALE 4/4</a:t>
            </a:r>
            <a:endParaRPr lang="it-IT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3AE0B85C-E580-1A25-BBBB-3A3C25E51E3C}"/>
              </a:ext>
            </a:extLst>
          </p:cNvPr>
          <p:cNvSpPr txBox="1">
            <a:spLocks/>
          </p:cNvSpPr>
          <p:nvPr/>
        </p:nvSpPr>
        <p:spPr>
          <a:xfrm>
            <a:off x="362308" y="561232"/>
            <a:ext cx="8479766" cy="4476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tutte le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 concorsuali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quando sia previsto l’accertamento di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requisiti psico-fisici o concernenti lo stato di salute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candidati/e, è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vietato richiedere informazioni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relative allo stato di salute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concernenti patologie oncologiche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cui essi/e siano stati/e precedentemente affetti/e </a:t>
            </a:r>
            <a:r>
              <a:rPr lang="it-IT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 cui siano guariti/e.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condizione pregressa di malattia oncologica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deve essere di ostacolo alla partecipazione ad un concorso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anche quando siano richiesti accertamenti sullo stato di salute.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far data dal 02/01/2024 i bandi di concorso devono conformarsi alle nuove regole,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PENA DI NULLITÀ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degli atti amministrativi difformi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ambito lavorativo, lo Stato si impegna a promuovere specifiche </a:t>
            </a:r>
            <a:r>
              <a:rPr lang="it-IT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politiche attive 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assicurare</a:t>
            </a:r>
            <a:r>
              <a:rPr lang="it-IT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ogni persona che sia stata affetta da una patologia oncologica, </a:t>
            </a:r>
            <a:r>
              <a:rPr lang="it-IT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eguaglianza di opportunità nell’inserimento e nella permanenza nel lavoro, nella fruizione dei relativi servizi e nella riqualificazione dei percorsi di carriera e retributivi</a:t>
            </a:r>
            <a:r>
              <a:rPr lang="it-IT" sz="1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B243359D-F035-89A3-F7C0-0AFA4DF5EDDE}"/>
              </a:ext>
            </a:extLst>
          </p:cNvPr>
          <p:cNvCxnSpPr/>
          <p:nvPr/>
        </p:nvCxnSpPr>
        <p:spPr>
          <a:xfrm>
            <a:off x="332117" y="508990"/>
            <a:ext cx="847976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7349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0F8363-FDA0-899F-E9DE-8C10CC1D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1AAF337-4CCE-CC7D-9FC6-0260CE9B6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879977"/>
            <a:ext cx="78867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/>
              <a:t>GRAZIE DELLA CORTESE ATTENZIONE.</a:t>
            </a:r>
          </a:p>
        </p:txBody>
      </p:sp>
    </p:spTree>
    <p:extLst>
      <p:ext uri="{BB962C8B-B14F-4D97-AF65-F5344CB8AC3E}">
        <p14:creationId xmlns:p14="http://schemas.microsoft.com/office/powerpoint/2010/main" val="12755260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3129</Words>
  <Application>Microsoft Office PowerPoint</Application>
  <PresentationFormat>Presentazione su schermo (4:3)</PresentationFormat>
  <Paragraphs>195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33</vt:i4>
      </vt:variant>
    </vt:vector>
  </HeadingPairs>
  <TitlesOfParts>
    <vt:vector size="38" baseType="lpstr">
      <vt:lpstr>Aptos</vt:lpstr>
      <vt:lpstr>Aptos Display</vt:lpstr>
      <vt:lpstr>Arial</vt:lpstr>
      <vt:lpstr>Wingdings</vt:lpstr>
      <vt:lpstr>Tema di Office</vt:lpstr>
      <vt:lpstr>STRUMENTI GIURIDICI, ECONOMICI E TECNOLOGICI A TUTELA DELLA DISABILITÀ</vt:lpstr>
      <vt:lpstr>Comitato etico della Fondazione di Umberto Veronesi _________________________________________________________________ </vt:lpstr>
      <vt:lpstr>Presentazione standard di PowerPoint</vt:lpstr>
      <vt:lpstr>LA LEGGE SULL’OBLIO ONCOLOGICO: OGGETTO, FINALITA’ E DEFINIZIONE _________________________________________________________________</vt:lpstr>
      <vt:lpstr>NORME NAZIONALI DI RIFERIMENTO _________________________________________________________________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COSA SI INTENDE PER “CONCLUSIONE DEL TRATTAMENTO ATTIVO DELLA PATOLOGIA»? ________________________________________________________________________________________ 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Graniglia</dc:creator>
  <cp:lastModifiedBy>Cristina Baglivo</cp:lastModifiedBy>
  <cp:revision>90</cp:revision>
  <dcterms:created xsi:type="dcterms:W3CDTF">2025-10-24T16:31:02Z</dcterms:created>
  <dcterms:modified xsi:type="dcterms:W3CDTF">2025-10-26T23:29:08Z</dcterms:modified>
</cp:coreProperties>
</file>