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58" r:id="rId7"/>
    <p:sldId id="259" r:id="rId8"/>
    <p:sldId id="260" r:id="rId9"/>
    <p:sldId id="269" r:id="rId10"/>
    <p:sldId id="270" r:id="rId11"/>
    <p:sldId id="261" r:id="rId12"/>
    <p:sldId id="262" r:id="rId13"/>
    <p:sldId id="271" r:id="rId14"/>
    <p:sldId id="267" r:id="rId15"/>
    <p:sldId id="266" r:id="rId16"/>
    <p:sldId id="263" r:id="rId17"/>
    <p:sldId id="264" r:id="rId18"/>
    <p:sldId id="265" r:id="rId19"/>
    <p:sldId id="273" r:id="rId20"/>
    <p:sldId id="268" r:id="rId21"/>
    <p:sldId id="27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it-IT"/>
              <a:t>Fare clic per modificare lo stile del titolo</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it-IT"/>
              <a:t>Fare clic per modificare lo stile del titolo</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it-IT"/>
              <a:t>Fare clic per modificare lo stile del titolo</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Date Placeholder 2"/>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it-IT"/>
              <a:t>Fare clic per modificare lo stile del titolo</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it-IT"/>
              <a:t>Fare clic per modificare lo stile del titolo</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a:t>Modifica gli stili del testo dello schema</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it-IT"/>
              <a:t>Fare clic per modificare lo stile del titolo</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a:t>Modifica gli stili del testo dello schema</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11/25/2025</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b="1" dirty="0"/>
              <a:t>UNA RIFLESSIONE SU ARBITRATO E CONTROVERSIE CONDOMINIALI</a:t>
            </a:r>
            <a:br>
              <a:rPr lang="it-IT" dirty="0"/>
            </a:br>
            <a:endParaRPr lang="it-IT" dirty="0"/>
          </a:p>
        </p:txBody>
      </p:sp>
      <p:sp>
        <p:nvSpPr>
          <p:cNvPr id="3" name="Sottotitolo 2"/>
          <p:cNvSpPr>
            <a:spLocks noGrp="1"/>
          </p:cNvSpPr>
          <p:nvPr>
            <p:ph type="subTitle" idx="1"/>
          </p:nvPr>
        </p:nvSpPr>
        <p:spPr/>
        <p:txBody>
          <a:bodyPr>
            <a:normAutofit fontScale="85000" lnSpcReduction="20000"/>
          </a:bodyPr>
          <a:lstStyle/>
          <a:p>
            <a:r>
              <a:rPr lang="it-IT" b="1" dirty="0">
                <a:solidFill>
                  <a:schemeClr val="tx1"/>
                </a:solidFill>
              </a:rPr>
              <a:t>                         </a:t>
            </a:r>
            <a:endParaRPr lang="it-IT" dirty="0"/>
          </a:p>
          <a:p>
            <a:pPr algn="ctr"/>
            <a:r>
              <a:rPr lang="it-IT" b="1" dirty="0">
                <a:solidFill>
                  <a:schemeClr val="tx1"/>
                </a:solidFill>
              </a:rPr>
              <a:t> CORSO BASE IN MATERIA DI ARBITRATO </a:t>
            </a:r>
          </a:p>
          <a:p>
            <a:pPr algn="ctr"/>
            <a:r>
              <a:rPr lang="it-IT" b="1" dirty="0">
                <a:solidFill>
                  <a:schemeClr val="tx1"/>
                </a:solidFill>
              </a:rPr>
              <a:t>Antonio Scarpa</a:t>
            </a:r>
          </a:p>
          <a:p>
            <a:pPr algn="ctr"/>
            <a:r>
              <a:rPr lang="it-IT" b="1" dirty="0">
                <a:solidFill>
                  <a:schemeClr val="tx1"/>
                </a:solidFill>
              </a:rPr>
              <a:t>     Consigliere della Corte di cassazione</a:t>
            </a:r>
          </a:p>
          <a:p>
            <a:pPr algn="just"/>
            <a:br>
              <a:rPr lang="it-IT" b="1" dirty="0">
                <a:solidFill>
                  <a:schemeClr val="tx1"/>
                </a:solidFill>
              </a:rPr>
            </a:br>
            <a:endParaRPr lang="it-IT" b="1" dirty="0">
              <a:solidFill>
                <a:schemeClr val="tx1"/>
              </a:solidFill>
            </a:endParaRPr>
          </a:p>
        </p:txBody>
      </p:sp>
    </p:spTree>
    <p:extLst>
      <p:ext uri="{BB962C8B-B14F-4D97-AF65-F5344CB8AC3E}">
        <p14:creationId xmlns:p14="http://schemas.microsoft.com/office/powerpoint/2010/main" val="2388432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LA COMPROMETTIBILITà </a:t>
            </a:r>
          </a:p>
        </p:txBody>
      </p:sp>
      <p:sp>
        <p:nvSpPr>
          <p:cNvPr id="3" name="Segnaposto contenuto 2"/>
          <p:cNvSpPr>
            <a:spLocks noGrp="1"/>
          </p:cNvSpPr>
          <p:nvPr>
            <p:ph idx="1"/>
          </p:nvPr>
        </p:nvSpPr>
        <p:spPr/>
        <p:txBody>
          <a:bodyPr/>
          <a:lstStyle/>
          <a:p>
            <a:pPr algn="just"/>
            <a:r>
              <a:rPr lang="it-IT" sz="2400" b="1" dirty="0">
                <a:solidFill>
                  <a:schemeClr val="tx1"/>
                </a:solidFill>
              </a:rPr>
              <a:t>Sono compromettibili le controversie in materia di condominio, ovvero quelle derivanti dalla violazione o dall'errata applicazione delle disposizioni del libro III, titolo VII, capo II, del codice civile e degli articoli da 61 a 72 delle disposizioni per l'attuazione del codice civile (così definite dall’art. 71-quater disp. att. cod. civ.)?</a:t>
            </a:r>
          </a:p>
          <a:p>
            <a:endParaRPr lang="it-IT" dirty="0"/>
          </a:p>
        </p:txBody>
      </p:sp>
    </p:spTree>
    <p:extLst>
      <p:ext uri="{BB962C8B-B14F-4D97-AF65-F5344CB8AC3E}">
        <p14:creationId xmlns:p14="http://schemas.microsoft.com/office/powerpoint/2010/main" val="934410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17958" y="4441150"/>
            <a:ext cx="8534400" cy="1507067"/>
          </a:xfrm>
        </p:spPr>
        <p:txBody>
          <a:bodyPr/>
          <a:lstStyle/>
          <a:p>
            <a:r>
              <a:rPr lang="it-IT" b="1" dirty="0"/>
              <a:t>LA COMPROMETTIBILITà </a:t>
            </a:r>
          </a:p>
        </p:txBody>
      </p:sp>
      <p:sp>
        <p:nvSpPr>
          <p:cNvPr id="3" name="Segnaposto contenuto 2"/>
          <p:cNvSpPr>
            <a:spLocks noGrp="1"/>
          </p:cNvSpPr>
          <p:nvPr>
            <p:ph idx="1"/>
          </p:nvPr>
        </p:nvSpPr>
        <p:spPr/>
        <p:txBody>
          <a:bodyPr>
            <a:normAutofit fontScale="92500" lnSpcReduction="20000"/>
          </a:bodyPr>
          <a:lstStyle/>
          <a:p>
            <a:pPr algn="just"/>
            <a:r>
              <a:rPr lang="it-IT" b="1" dirty="0">
                <a:solidFill>
                  <a:schemeClr val="tx1"/>
                </a:solidFill>
              </a:rPr>
              <a:t>Cass. n. 28508 del 15/12/2020</a:t>
            </a:r>
          </a:p>
          <a:p>
            <a:pPr algn="just"/>
            <a:r>
              <a:rPr lang="it-IT" b="1" dirty="0">
                <a:solidFill>
                  <a:schemeClr val="tx1"/>
                </a:solidFill>
              </a:rPr>
              <a:t> </a:t>
            </a:r>
          </a:p>
          <a:p>
            <a:pPr algn="just"/>
            <a:r>
              <a:rPr lang="it-IT" sz="2200" b="1" i="1" dirty="0">
                <a:solidFill>
                  <a:schemeClr val="tx1"/>
                </a:solidFill>
              </a:rPr>
              <a:t>«…. l'art. 1137, comma 2, c.c., nel riconoscere ad ogni condomino assente, dissenziente o astenuto la facoltà di ricorrere all'autorità giudiziaria avverso le deliberazioni dell'assemblea del condominio, non pone una riserva di competenza assoluta ed esclusiva del giudice ordinario e, quindi, non esclude la compromettibilità in arbitri di tali controversie, le quali, d'altronde, non rientrano in alcuno dei divieti sanciti dagli artt. 806 e 808 c.p.c. (Cass. Sez. 2, 20/06/1983, n. 4218; Cass. Sez. 2, 05/06/1984, n. 3406; Cass. Sez. 1, 10/01/1986, n. 73)».</a:t>
            </a:r>
            <a:endParaRPr lang="it-IT" sz="2200" b="1" dirty="0">
              <a:solidFill>
                <a:schemeClr val="tx1"/>
              </a:solidFill>
            </a:endParaRPr>
          </a:p>
          <a:p>
            <a:endParaRPr lang="it-IT" dirty="0"/>
          </a:p>
        </p:txBody>
      </p:sp>
    </p:spTree>
    <p:extLst>
      <p:ext uri="{BB962C8B-B14F-4D97-AF65-F5344CB8AC3E}">
        <p14:creationId xmlns:p14="http://schemas.microsoft.com/office/powerpoint/2010/main" val="2654135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LA COMPROMETTIBILITà </a:t>
            </a:r>
          </a:p>
        </p:txBody>
      </p:sp>
      <p:sp>
        <p:nvSpPr>
          <p:cNvPr id="3" name="Segnaposto contenuto 2"/>
          <p:cNvSpPr>
            <a:spLocks noGrp="1"/>
          </p:cNvSpPr>
          <p:nvPr>
            <p:ph idx="1"/>
          </p:nvPr>
        </p:nvSpPr>
        <p:spPr/>
        <p:txBody>
          <a:bodyPr>
            <a:normAutofit fontScale="70000" lnSpcReduction="20000"/>
          </a:bodyPr>
          <a:lstStyle/>
          <a:p>
            <a:pPr algn="just"/>
            <a:r>
              <a:rPr lang="it-IT" b="1" dirty="0">
                <a:solidFill>
                  <a:schemeClr val="tx1"/>
                </a:solidFill>
              </a:rPr>
              <a:t>Cass. n. 21329 del 19/07/2023</a:t>
            </a:r>
          </a:p>
          <a:p>
            <a:pPr algn="just"/>
            <a:r>
              <a:rPr lang="it-IT" b="1" dirty="0">
                <a:solidFill>
                  <a:schemeClr val="tx1"/>
                </a:solidFill>
              </a:rPr>
              <a:t> </a:t>
            </a:r>
          </a:p>
          <a:p>
            <a:pPr algn="just"/>
            <a:r>
              <a:rPr lang="it-IT" sz="2300" b="1" dirty="0">
                <a:solidFill>
                  <a:schemeClr val="tx1"/>
                </a:solidFill>
              </a:rPr>
              <a:t>«Il deferimento ad arbitri di qualsiasi controversia comunque connessa all'interpretazione e all'esecuzione del regolamento condominiale determina, pertanto, la competenza arbitrale anche per l’opposizione al decreto ingiuntivo intimato dall’amministratore per la riscossione dei contributi approvati dall’assemblea, ai sensi degli artt. 1130, n. 3, c.c. e 63, comma 1, disp. att. c.c., non costituendo la clausola compromissoria una deroga a tali norme, giacché la presenza della medesima convenzione di arbitrato non impedisce di richiedere e ottenere dal giudice ordinario un decreto ingiuntivo per le spese (ferma restando la facoltà per il condomino intimato di eccepire la competenza arbitrale in sede di opposizione), né il citato art. 63, comma 1, pone una riserva di competenza assoluta ed esclusiva del giudice ordinario e, quindi, neppure impedisce la compromettibilità in arbitri delle relative controversie, le quali, d'altronde, non rientrano in alcuno dei divieti sanciti dagli articoli 806 e 808 c.p.c.».</a:t>
            </a:r>
          </a:p>
          <a:p>
            <a:endParaRPr lang="it-IT" dirty="0"/>
          </a:p>
        </p:txBody>
      </p:sp>
    </p:spTree>
    <p:extLst>
      <p:ext uri="{BB962C8B-B14F-4D97-AF65-F5344CB8AC3E}">
        <p14:creationId xmlns:p14="http://schemas.microsoft.com/office/powerpoint/2010/main" val="2389684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LA COMPROMETTIBILITà </a:t>
            </a:r>
          </a:p>
        </p:txBody>
      </p:sp>
      <p:sp>
        <p:nvSpPr>
          <p:cNvPr id="3" name="Segnaposto contenuto 2"/>
          <p:cNvSpPr>
            <a:spLocks noGrp="1"/>
          </p:cNvSpPr>
          <p:nvPr>
            <p:ph idx="1"/>
          </p:nvPr>
        </p:nvSpPr>
        <p:spPr/>
        <p:txBody>
          <a:bodyPr>
            <a:normAutofit fontScale="92500" lnSpcReduction="10000"/>
          </a:bodyPr>
          <a:lstStyle/>
          <a:p>
            <a:pPr algn="just"/>
            <a:r>
              <a:rPr lang="it-IT" b="1" dirty="0">
                <a:solidFill>
                  <a:schemeClr val="tx1"/>
                </a:solidFill>
              </a:rPr>
              <a:t>L’art. 1138, quarto comma, cod. civ., e l’art. 72 disp. att. cod. civ., prevedono, rispettivamente, che i regolamenti di condominio non possono derogare alle disposizioni degli articoli 1118, secondo comma, 1119, 1120, 1129, 1131, 1132, 1136 e 1137 del codice, né alle disposizioni dei degli articoli 63, 66, 67 e 69 disp. att. cod. civ.</a:t>
            </a:r>
          </a:p>
          <a:p>
            <a:pPr algn="just"/>
            <a:r>
              <a:rPr lang="it-IT" b="1" dirty="0">
                <a:solidFill>
                  <a:schemeClr val="tx1"/>
                </a:solidFill>
              </a:rPr>
              <a:t>Tuttavia, anche le controversie relative a tali disposizioni inderogabili sono compromettibili in arbitri, in quanto non attengono a diritti indisponibili, ma riguardano i condomini e il condominio in relazione ai rapporti condominiali, essendo necessario distinguere la natura inderogabile delle norme, che gli arbitri devono applicare per risolvere la controversia, rispetto alla indisponibilità del diritto controverso.</a:t>
            </a:r>
          </a:p>
          <a:p>
            <a:endParaRPr lang="it-IT" dirty="0"/>
          </a:p>
        </p:txBody>
      </p:sp>
    </p:spTree>
    <p:extLst>
      <p:ext uri="{BB962C8B-B14F-4D97-AF65-F5344CB8AC3E}">
        <p14:creationId xmlns:p14="http://schemas.microsoft.com/office/powerpoint/2010/main" val="1786724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b="1" dirty="0"/>
              <a:t>APPROVAZIONE DELLA CLAUSOLA COMPROMISSORIA</a:t>
            </a:r>
          </a:p>
        </p:txBody>
      </p:sp>
      <p:sp>
        <p:nvSpPr>
          <p:cNvPr id="3" name="Segnaposto contenuto 2"/>
          <p:cNvSpPr>
            <a:spLocks noGrp="1"/>
          </p:cNvSpPr>
          <p:nvPr>
            <p:ph idx="1"/>
          </p:nvPr>
        </p:nvSpPr>
        <p:spPr/>
        <p:txBody>
          <a:bodyPr>
            <a:normAutofit/>
          </a:bodyPr>
          <a:lstStyle/>
          <a:p>
            <a:pPr algn="just"/>
            <a:r>
              <a:rPr lang="it-IT" b="1" dirty="0">
                <a:solidFill>
                  <a:schemeClr val="tx1"/>
                </a:solidFill>
              </a:rPr>
              <a:t>Il compromesso o la clausola compromissoria devono, a pena di nullità, essere fatti per iscritto e approvati da tutti i condomini all’unanimità. Gli stessi possono comunque essere inseriti in un verbale di assemblea condominiale, sottoscritto da tutti i condomini, o nel regolamento predisposto dal costruttore-venditore e specificamente accettati dai condomini nell’atto di acquisto, mediante richiamo per </a:t>
            </a:r>
            <a:r>
              <a:rPr lang="it-IT" b="1" i="1" dirty="0">
                <a:solidFill>
                  <a:schemeClr val="tx1"/>
                </a:solidFill>
              </a:rPr>
              <a:t>relatio perfecta</a:t>
            </a:r>
            <a:r>
              <a:rPr lang="it-IT" b="1" dirty="0">
                <a:solidFill>
                  <a:schemeClr val="tx1"/>
                </a:solidFill>
              </a:rPr>
              <a:t>.</a:t>
            </a:r>
          </a:p>
        </p:txBody>
      </p:sp>
    </p:spTree>
    <p:extLst>
      <p:ext uri="{BB962C8B-B14F-4D97-AF65-F5344CB8AC3E}">
        <p14:creationId xmlns:p14="http://schemas.microsoft.com/office/powerpoint/2010/main" val="245539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APPROVAZIONE DELLA CLAUSOLA COMPROMISSORIA</a:t>
            </a:r>
            <a:endParaRPr lang="it-IT" dirty="0"/>
          </a:p>
        </p:txBody>
      </p:sp>
      <p:sp>
        <p:nvSpPr>
          <p:cNvPr id="3" name="Segnaposto contenuto 2"/>
          <p:cNvSpPr>
            <a:spLocks noGrp="1"/>
          </p:cNvSpPr>
          <p:nvPr>
            <p:ph idx="1"/>
          </p:nvPr>
        </p:nvSpPr>
        <p:spPr/>
        <p:txBody>
          <a:bodyPr/>
          <a:lstStyle/>
          <a:p>
            <a:pPr algn="just"/>
            <a:r>
              <a:rPr lang="it-IT" b="1" dirty="0">
                <a:solidFill>
                  <a:schemeClr val="tx1"/>
                </a:solidFill>
              </a:rPr>
              <a:t>Chi subentra nei diritti di un condomino non subisce gli effetti della clausola compromissoria pattuita dal suo dante causa, a meno che tale clausola non sia richiamata mediante riproduzione all'interno dell'atto di acquisto dell’unità immobiliare, non essendo sufficiente, per contro, il mero rinvio al regolamento che la contenga.</a:t>
            </a:r>
          </a:p>
          <a:p>
            <a:endParaRPr lang="it-IT" dirty="0"/>
          </a:p>
        </p:txBody>
      </p:sp>
    </p:spTree>
    <p:extLst>
      <p:ext uri="{BB962C8B-B14F-4D97-AF65-F5344CB8AC3E}">
        <p14:creationId xmlns:p14="http://schemas.microsoft.com/office/powerpoint/2010/main" val="531469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Clausola compromissoria inserita nel regolamento condominiale </a:t>
            </a:r>
          </a:p>
        </p:txBody>
      </p:sp>
      <p:sp>
        <p:nvSpPr>
          <p:cNvPr id="3" name="Segnaposto contenuto 2"/>
          <p:cNvSpPr>
            <a:spLocks noGrp="1"/>
          </p:cNvSpPr>
          <p:nvPr>
            <p:ph idx="1"/>
          </p:nvPr>
        </p:nvSpPr>
        <p:spPr/>
        <p:txBody>
          <a:bodyPr>
            <a:normAutofit fontScale="55000" lnSpcReduction="20000"/>
          </a:bodyPr>
          <a:lstStyle/>
          <a:p>
            <a:pPr algn="just"/>
            <a:r>
              <a:rPr lang="it-IT" sz="2300" b="1" dirty="0">
                <a:solidFill>
                  <a:schemeClr val="tx1"/>
                </a:solidFill>
              </a:rPr>
              <a:t>Cass. n. 21329 del 19/07/2023</a:t>
            </a:r>
          </a:p>
          <a:p>
            <a:pPr algn="just"/>
            <a:r>
              <a:rPr lang="it-IT" sz="2600" b="1" dirty="0">
                <a:solidFill>
                  <a:schemeClr val="tx1"/>
                </a:solidFill>
              </a:rPr>
              <a:t>«La clausola compromissoria per arbitrato rituale contenuta nel regolamento di condominio, la quale, come nella specie, stabilisce che siano decise dagli arbitri le “controversie che dovessero sorgere fra condomini in ordine alla interpretazione ed esecuzione delle norme del presente regolamento ed in genere per la amministrazione e godimento dello stabile in condominio”, deve essere interpretata, in mancanza di volontà contraria (e pur non trovando qui applicazione ratione temporis l’art. 808-quater c.p.c.), nel senso che rientrano nella competenza arbitrale tutte le cause in cui il regolamento può rappresentare un fatto costitutivo della pretesa o comunque aventi "causae petendi" connesse con l'operatività del regolamento stesso, il quale, in senso proprio, è l'atto di autorganizzazione a contenuto tipico normativo approvato dall'assemblea con la maggioranza stabilita dall'art. 1136 c.c., comma 2, e recante le norme circa l'uso delle cose comuni e la ripartizione delle spese, secondo i diritti e gli obblighi spettanti a ciascun condomino, nonché le norme per la tutela del decoro dell'edificio e quelle relative all'amministrazione (cfr. Cass. n. 8698 del 2022)».</a:t>
            </a:r>
          </a:p>
          <a:p>
            <a:pPr algn="just"/>
            <a:r>
              <a:rPr lang="it-IT" b="1" dirty="0">
                <a:solidFill>
                  <a:schemeClr val="tx1"/>
                </a:solidFill>
              </a:rPr>
              <a:t> </a:t>
            </a:r>
          </a:p>
          <a:p>
            <a:endParaRPr lang="it-IT" dirty="0"/>
          </a:p>
        </p:txBody>
      </p:sp>
    </p:spTree>
    <p:extLst>
      <p:ext uri="{BB962C8B-B14F-4D97-AF65-F5344CB8AC3E}">
        <p14:creationId xmlns:p14="http://schemas.microsoft.com/office/powerpoint/2010/main" val="96798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Clausola compromissoria inserita nel regolamento condominiale </a:t>
            </a:r>
          </a:p>
        </p:txBody>
      </p:sp>
      <p:sp>
        <p:nvSpPr>
          <p:cNvPr id="3" name="Segnaposto contenuto 2"/>
          <p:cNvSpPr>
            <a:spLocks noGrp="1"/>
          </p:cNvSpPr>
          <p:nvPr>
            <p:ph idx="1"/>
          </p:nvPr>
        </p:nvSpPr>
        <p:spPr/>
        <p:txBody>
          <a:bodyPr>
            <a:normAutofit fontScale="85000" lnSpcReduction="10000"/>
          </a:bodyPr>
          <a:lstStyle/>
          <a:p>
            <a:pPr algn="just"/>
            <a:r>
              <a:rPr lang="it-IT" b="1" dirty="0">
                <a:solidFill>
                  <a:schemeClr val="tx1"/>
                </a:solidFill>
              </a:rPr>
              <a:t>Cass. n. 21329 del 19/07/2023</a:t>
            </a:r>
          </a:p>
          <a:p>
            <a:pPr algn="just"/>
            <a:r>
              <a:rPr lang="it-IT" b="1" dirty="0">
                <a:solidFill>
                  <a:schemeClr val="tx1"/>
                </a:solidFill>
              </a:rPr>
              <a:t> </a:t>
            </a:r>
          </a:p>
          <a:p>
            <a:pPr algn="just"/>
            <a:r>
              <a:rPr lang="it-IT" b="1" dirty="0">
                <a:solidFill>
                  <a:schemeClr val="tx1"/>
                </a:solidFill>
              </a:rPr>
              <a:t>«Il dato che la clausola compromissoria faccia testualmente riferimento soltanto alle “controversie che dovessero sorgere fra condomini” non induce affatto ad escludere che essa sia riferibile anche alle controversie instaurate dall'amministratore di condominio per la riscossione dei contributi dovuti dai partecipanti, agendo l’amministratore proprio in rappresentanza degli altri condomini (come già si sosteneva questa Corte nella interpretazione dell’art. 23 c.p.c. prima della specificazione operata dalla legge n. 220 del 2012: Cass. Sez. Unite n. 20076 del 2006), ed essendo, del resto, i soli condomini, e non anche l’amministratore, le parti del regolamento di condominio e perciò anche della clausola compromissoria in esso contenuta (Cass. n. 1068 del 2022)».</a:t>
            </a:r>
          </a:p>
          <a:p>
            <a:endParaRPr lang="it-IT" dirty="0"/>
          </a:p>
        </p:txBody>
      </p:sp>
    </p:spTree>
    <p:extLst>
      <p:ext uri="{BB962C8B-B14F-4D97-AF65-F5344CB8AC3E}">
        <p14:creationId xmlns:p14="http://schemas.microsoft.com/office/powerpoint/2010/main" val="2145097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Nomina degli arbitri</a:t>
            </a:r>
          </a:p>
        </p:txBody>
      </p:sp>
      <p:sp>
        <p:nvSpPr>
          <p:cNvPr id="3" name="Segnaposto contenuto 2"/>
          <p:cNvSpPr>
            <a:spLocks noGrp="1"/>
          </p:cNvSpPr>
          <p:nvPr>
            <p:ph idx="1"/>
          </p:nvPr>
        </p:nvSpPr>
        <p:spPr/>
        <p:txBody>
          <a:bodyPr/>
          <a:lstStyle/>
          <a:p>
            <a:pPr algn="just"/>
            <a:r>
              <a:rPr lang="it-IT" b="1" dirty="0">
                <a:solidFill>
                  <a:schemeClr val="tx1"/>
                </a:solidFill>
              </a:rPr>
              <a:t>La nomina degli arbitri spetta ai condomini all’unanimità (non solo ai presenti e votanti in assemblea). La previsione del regolamento che deroghi al principio unanimistico si ha per non apposta. Se non si raggiunge l’unanimità, può farsi ricorso al presidente del tribunale, ex art. 810 cod. proc. civ.</a:t>
            </a:r>
          </a:p>
          <a:p>
            <a:endParaRPr lang="it-IT" dirty="0"/>
          </a:p>
        </p:txBody>
      </p:sp>
    </p:spTree>
    <p:extLst>
      <p:ext uri="{BB962C8B-B14F-4D97-AF65-F5344CB8AC3E}">
        <p14:creationId xmlns:p14="http://schemas.microsoft.com/office/powerpoint/2010/main" val="580726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Clausola compromissoria inserita nel regolamento condominiale </a:t>
            </a:r>
            <a:endParaRPr lang="it-IT" dirty="0"/>
          </a:p>
        </p:txBody>
      </p:sp>
      <p:sp>
        <p:nvSpPr>
          <p:cNvPr id="3" name="Segnaposto contenuto 2"/>
          <p:cNvSpPr>
            <a:spLocks noGrp="1"/>
          </p:cNvSpPr>
          <p:nvPr>
            <p:ph idx="1"/>
          </p:nvPr>
        </p:nvSpPr>
        <p:spPr/>
        <p:txBody>
          <a:bodyPr>
            <a:normAutofit fontScale="92500" lnSpcReduction="10000"/>
          </a:bodyPr>
          <a:lstStyle/>
          <a:p>
            <a:pPr algn="just"/>
            <a:r>
              <a:rPr lang="it-IT" b="1" dirty="0">
                <a:solidFill>
                  <a:schemeClr val="tx1"/>
                </a:solidFill>
              </a:rPr>
              <a:t> </a:t>
            </a:r>
          </a:p>
          <a:p>
            <a:pPr algn="just"/>
            <a:r>
              <a:rPr lang="it-IT" b="1" dirty="0">
                <a:solidFill>
                  <a:schemeClr val="tx1"/>
                </a:solidFill>
              </a:rPr>
              <a:t>Cass. n. 8698 del 17/03/2022</a:t>
            </a:r>
          </a:p>
          <a:p>
            <a:pPr algn="just"/>
            <a:r>
              <a:rPr lang="it-IT" b="1" dirty="0">
                <a:solidFill>
                  <a:schemeClr val="tx1"/>
                </a:solidFill>
              </a:rPr>
              <a:t>«La clausola compromissoria per arbitrato irrituale contenuta in un regolamento di condominio, la quale stabilisce che siano definite dagli arbitri le controversie che riguardano la interpretazione e la qualificazione del regolamento che possano sorgere tra l’amministratore ed i singoli condomini, deve essere interpretata, in mancanza di volontà contraria, nel senso che rientrano nella competenza arbitrale tutte le cause in cui il regolamento può rappresentare un fatto costitutivo della pretesa o comunque aventi causa petendi connesse con l'operatività del regolamento stesso».</a:t>
            </a:r>
          </a:p>
          <a:p>
            <a:endParaRPr lang="it-IT" dirty="0"/>
          </a:p>
        </p:txBody>
      </p:sp>
    </p:spTree>
    <p:extLst>
      <p:ext uri="{BB962C8B-B14F-4D97-AF65-F5344CB8AC3E}">
        <p14:creationId xmlns:p14="http://schemas.microsoft.com/office/powerpoint/2010/main" val="270435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b="1" dirty="0"/>
              <a:t>Clausola compromissoria per arbitrato irrituale</a:t>
            </a:r>
            <a:endParaRPr lang="it-IT" dirty="0"/>
          </a:p>
        </p:txBody>
      </p:sp>
      <p:sp>
        <p:nvSpPr>
          <p:cNvPr id="3" name="Segnaposto contenuto 2"/>
          <p:cNvSpPr>
            <a:spLocks noGrp="1"/>
          </p:cNvSpPr>
          <p:nvPr>
            <p:ph idx="1"/>
          </p:nvPr>
        </p:nvSpPr>
        <p:spPr/>
        <p:txBody>
          <a:bodyPr>
            <a:normAutofit fontScale="77500" lnSpcReduction="20000"/>
          </a:bodyPr>
          <a:lstStyle/>
          <a:p>
            <a:r>
              <a:rPr lang="it-IT" dirty="0"/>
              <a:t> </a:t>
            </a:r>
          </a:p>
          <a:p>
            <a:pPr algn="just"/>
            <a:r>
              <a:rPr lang="it-IT" b="1" dirty="0">
                <a:solidFill>
                  <a:schemeClr val="tx1"/>
                </a:solidFill>
              </a:rPr>
              <a:t>Cass. n. 8698 del 17/03/2022</a:t>
            </a:r>
          </a:p>
          <a:p>
            <a:pPr algn="just"/>
            <a:r>
              <a:rPr lang="it-IT" b="1" dirty="0">
                <a:solidFill>
                  <a:schemeClr val="tx1"/>
                </a:solidFill>
              </a:rPr>
              <a:t> </a:t>
            </a:r>
          </a:p>
          <a:p>
            <a:pPr algn="just"/>
            <a:r>
              <a:rPr lang="it-IT" b="1" dirty="0">
                <a:solidFill>
                  <a:schemeClr val="tx1"/>
                </a:solidFill>
              </a:rPr>
              <a:t>«Il Tribunale di Torino ha coerentemente desunto la natura irrituale dell'arbitrato dalla qualificazione degli arbitri come "amichevoli compositori” ed ha altresì - in presenza di una clausola compromissoria che prevede il deferimento ad arbitri di qualsiasi controversia tra amministratore e singoli condomini comunque riguardante l'interpretazione e l'applicazione del regolamento di condominio - plausibilmente ricompreso nelle attribuzioni del collegio arbitrale l’impugnazione di una deliberazione assembleare concernente la ripartizione delle spese necessarie per la conservazione delle parti comuni, trattandosi comunque di causa attinente all’aspetto attuativo del regolamento (si veda in tal senso Cass. Sez. 2, 19/09/1968, n. 2960)». (Fattispecie relativa a clausola compromissoria antecedente alla data di entrata in vigore del d.lgs. n. 40 del 2006, e quindi dell’art. 808-quater c.p.c.).</a:t>
            </a:r>
          </a:p>
          <a:p>
            <a:endParaRPr lang="it-IT" dirty="0"/>
          </a:p>
        </p:txBody>
      </p:sp>
    </p:spTree>
    <p:extLst>
      <p:ext uri="{BB962C8B-B14F-4D97-AF65-F5344CB8AC3E}">
        <p14:creationId xmlns:p14="http://schemas.microsoft.com/office/powerpoint/2010/main" val="2218784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4830" y="4524277"/>
            <a:ext cx="8534400" cy="1507067"/>
          </a:xfrm>
        </p:spPr>
        <p:txBody>
          <a:bodyPr>
            <a:normAutofit/>
          </a:bodyPr>
          <a:lstStyle/>
          <a:p>
            <a:r>
              <a:rPr lang="it-IT" b="1" dirty="0"/>
              <a:t>qualificazione della Clausola compromissoria condominiale </a:t>
            </a:r>
          </a:p>
        </p:txBody>
      </p:sp>
      <p:sp>
        <p:nvSpPr>
          <p:cNvPr id="3" name="Segnaposto contenuto 2"/>
          <p:cNvSpPr>
            <a:spLocks noGrp="1"/>
          </p:cNvSpPr>
          <p:nvPr>
            <p:ph idx="1"/>
          </p:nvPr>
        </p:nvSpPr>
        <p:spPr/>
        <p:txBody>
          <a:bodyPr>
            <a:normAutofit fontScale="92500" lnSpcReduction="10000"/>
          </a:bodyPr>
          <a:lstStyle/>
          <a:p>
            <a:pPr algn="just">
              <a:lnSpc>
                <a:spcPct val="110000"/>
              </a:lnSpc>
            </a:pPr>
            <a:r>
              <a:rPr lang="it-IT" b="1" dirty="0">
                <a:solidFill>
                  <a:schemeClr val="tx1"/>
                </a:solidFill>
              </a:rPr>
              <a:t>Cass. n. 21329 del 19/07/2023</a:t>
            </a:r>
          </a:p>
          <a:p>
            <a:pPr algn="just">
              <a:lnSpc>
                <a:spcPct val="110000"/>
              </a:lnSpc>
            </a:pPr>
            <a:r>
              <a:rPr lang="it-IT" b="1" dirty="0">
                <a:solidFill>
                  <a:schemeClr val="tx1"/>
                </a:solidFill>
              </a:rPr>
              <a:t>«L’impugnata sentenza non affronta il profilo della qualificazione come rituale o irrituale dell’arbitrato previsto dall’indicata clausola compromissoria. Tale profilo è tuttavia pregiudiziale ai fini dell’ammissibilità del regolamento di competenza, atteso che la pronuncia del giudice che neghi la propria competenza in relazione ad una convenzione di arbitrato irrituale non è impugnabile per regolamento di competenza, in quanto tale tipologia di arbitrato determina l'inapplicabilità di tutte le norme dettate per quello rituale, ivi compreso l'art. 819-ter c.p.c. (cfr. Cass. n. 10300 del 2014; n. 1158 del 2013; n. 19060 del 2017; n. 33149 del 2022)».</a:t>
            </a:r>
          </a:p>
        </p:txBody>
      </p:sp>
    </p:spTree>
    <p:extLst>
      <p:ext uri="{BB962C8B-B14F-4D97-AF65-F5344CB8AC3E}">
        <p14:creationId xmlns:p14="http://schemas.microsoft.com/office/powerpoint/2010/main" val="3085440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qualificazione della Clausola compromissoria condominiale </a:t>
            </a:r>
            <a:endParaRPr lang="it-IT" dirty="0"/>
          </a:p>
        </p:txBody>
      </p:sp>
      <p:sp>
        <p:nvSpPr>
          <p:cNvPr id="3" name="Segnaposto contenuto 2"/>
          <p:cNvSpPr>
            <a:spLocks noGrp="1"/>
          </p:cNvSpPr>
          <p:nvPr>
            <p:ph idx="1"/>
          </p:nvPr>
        </p:nvSpPr>
        <p:spPr/>
        <p:txBody>
          <a:bodyPr>
            <a:normAutofit/>
          </a:bodyPr>
          <a:lstStyle/>
          <a:p>
            <a:pPr algn="just"/>
            <a:r>
              <a:rPr lang="it-IT" b="1" dirty="0">
                <a:solidFill>
                  <a:schemeClr val="tx1"/>
                </a:solidFill>
              </a:rPr>
              <a:t>I condomini, nella clausola compromissoria contenuta nel regolamento condominiale, ricorsero alle espressioni “controversie”, “decisioni”, senza perciò prevedere espressamente, come poi stabilito dall’art. 808-ter c.p.c., che le liti fossero definite dagli arbitri mediante determinazione contrattuale, sicché, nell’interpretazione del patto compromissorio, il dubbio sull'effettiva volontà delle parti va risolto nel senso della ritualità dell'arbitrato (Cass. Sez. 1, 07/04/2015, n. 6909; Cass. Sez. 1, 07/08/2019, n. 21059)».</a:t>
            </a:r>
          </a:p>
        </p:txBody>
      </p:sp>
    </p:spTree>
    <p:extLst>
      <p:ext uri="{BB962C8B-B14F-4D97-AF65-F5344CB8AC3E}">
        <p14:creationId xmlns:p14="http://schemas.microsoft.com/office/powerpoint/2010/main" val="238335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Arbitrato rituale e decreto ingiuntivo</a:t>
            </a:r>
          </a:p>
        </p:txBody>
      </p:sp>
      <p:sp>
        <p:nvSpPr>
          <p:cNvPr id="3" name="Segnaposto contenuto 2"/>
          <p:cNvSpPr>
            <a:spLocks noGrp="1"/>
          </p:cNvSpPr>
          <p:nvPr>
            <p:ph idx="1"/>
          </p:nvPr>
        </p:nvSpPr>
        <p:spPr/>
        <p:txBody>
          <a:bodyPr>
            <a:normAutofit fontScale="92500" lnSpcReduction="10000"/>
          </a:bodyPr>
          <a:lstStyle/>
          <a:p>
            <a:r>
              <a:rPr lang="it-IT" b="1" dirty="0">
                <a:solidFill>
                  <a:schemeClr val="tx1"/>
                </a:solidFill>
              </a:rPr>
              <a:t> </a:t>
            </a:r>
          </a:p>
          <a:p>
            <a:r>
              <a:rPr lang="it-IT" b="1" dirty="0">
                <a:solidFill>
                  <a:schemeClr val="tx1"/>
                </a:solidFill>
              </a:rPr>
              <a:t>Cass. n. 21329 del 19/07/2023</a:t>
            </a:r>
          </a:p>
          <a:p>
            <a:r>
              <a:rPr lang="it-IT" b="1" dirty="0">
                <a:solidFill>
                  <a:schemeClr val="tx1"/>
                </a:solidFill>
              </a:rPr>
              <a:t> </a:t>
            </a:r>
          </a:p>
          <a:p>
            <a:pPr algn="just"/>
            <a:r>
              <a:rPr lang="it-IT" b="1" dirty="0">
                <a:solidFill>
                  <a:schemeClr val="tx1"/>
                </a:solidFill>
              </a:rPr>
              <a:t>«…la sentenza con cui, in sede di opposizione a decreto ingiuntivo, sia accertata l'esistenza di una clausola compromissoria per arbitrato rituale e dichiarata la nullità del decreto opposto, con contestuale remissione della controversia al giudizio degli arbitri, in forza dell’art. l'art. 819-ter c.p.c. deve essere impugnata esclusivamente con il regolamento di competenza di cui all'art. 42 c.p.c. (arg. da Cass. Sez. 2, 08/08/2019, n. 21185; Cass. Sez. 6 - 3, 18/06/2018, n. 16089; Cass. Sez. 2, 19/10/2018, n. 26525)».</a:t>
            </a:r>
          </a:p>
          <a:p>
            <a:endParaRPr lang="it-IT" dirty="0"/>
          </a:p>
        </p:txBody>
      </p:sp>
    </p:spTree>
    <p:extLst>
      <p:ext uri="{BB962C8B-B14F-4D97-AF65-F5344CB8AC3E}">
        <p14:creationId xmlns:p14="http://schemas.microsoft.com/office/powerpoint/2010/main" val="763396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Clausola compromissoria e appalto condominiale</a:t>
            </a:r>
            <a:endParaRPr lang="it-IT" dirty="0"/>
          </a:p>
        </p:txBody>
      </p:sp>
      <p:sp>
        <p:nvSpPr>
          <p:cNvPr id="3" name="Segnaposto contenuto 2"/>
          <p:cNvSpPr>
            <a:spLocks noGrp="1"/>
          </p:cNvSpPr>
          <p:nvPr>
            <p:ph idx="1"/>
          </p:nvPr>
        </p:nvSpPr>
        <p:spPr/>
        <p:txBody>
          <a:bodyPr/>
          <a:lstStyle/>
          <a:p>
            <a:pPr algn="just"/>
            <a:r>
              <a:rPr lang="it-IT" b="1" dirty="0">
                <a:solidFill>
                  <a:schemeClr val="tx1"/>
                </a:solidFill>
              </a:rPr>
              <a:t>L'amministratore incaricato dall’assemblea di stipulare, in nome e per conto del condominio, un contratto d'appalto per la manutenzione di parti comuni dell'edificio, senza riserva di approvazione di talune clausole, ha anche il potere di convenire con l’appaltatore la clausola compromissoria, ai sensi dell’art. 808, comma 2, cod. proc. civ. </a:t>
            </a:r>
          </a:p>
          <a:p>
            <a:endParaRPr lang="it-IT" dirty="0"/>
          </a:p>
        </p:txBody>
      </p:sp>
    </p:spTree>
    <p:extLst>
      <p:ext uri="{BB962C8B-B14F-4D97-AF65-F5344CB8AC3E}">
        <p14:creationId xmlns:p14="http://schemas.microsoft.com/office/powerpoint/2010/main" val="913102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Convenzione di arbitrato in materia non contrattuale</a:t>
            </a:r>
            <a:br>
              <a:rPr lang="it-IT" b="1" dirty="0"/>
            </a:br>
            <a:endParaRPr lang="it-IT" dirty="0"/>
          </a:p>
        </p:txBody>
      </p:sp>
      <p:sp>
        <p:nvSpPr>
          <p:cNvPr id="3" name="Segnaposto contenuto 2"/>
          <p:cNvSpPr>
            <a:spLocks noGrp="1"/>
          </p:cNvSpPr>
          <p:nvPr>
            <p:ph idx="1"/>
          </p:nvPr>
        </p:nvSpPr>
        <p:spPr/>
        <p:txBody>
          <a:bodyPr/>
          <a:lstStyle/>
          <a:p>
            <a:pPr algn="just"/>
            <a:r>
              <a:rPr lang="it-IT" b="1" dirty="0">
                <a:solidFill>
                  <a:schemeClr val="tx1"/>
                </a:solidFill>
              </a:rPr>
              <a:t>I condomini, ai sensi dell’art. 808-bis cod. proc. civ., possono stabilire, con </a:t>
            </a:r>
            <a:r>
              <a:rPr lang="it-IT" b="1">
                <a:solidFill>
                  <a:schemeClr val="tx1"/>
                </a:solidFill>
              </a:rPr>
              <a:t>apposita convenzione, </a:t>
            </a:r>
            <a:r>
              <a:rPr lang="it-IT" b="1" dirty="0">
                <a:solidFill>
                  <a:schemeClr val="tx1"/>
                </a:solidFill>
              </a:rPr>
              <a:t>avente la forma richiesta per il compromesso, che siano decise da arbitri le controversie future relative a uno o più rapporti non contrattuali determinati, quali, ad esempio, quelli inerenti all’uso delle cose comuni, alla ripartizione delle spese e all’amministrazione.</a:t>
            </a:r>
          </a:p>
          <a:p>
            <a:endParaRPr lang="it-IT" dirty="0"/>
          </a:p>
        </p:txBody>
      </p:sp>
    </p:spTree>
    <p:extLst>
      <p:ext uri="{BB962C8B-B14F-4D97-AF65-F5344CB8AC3E}">
        <p14:creationId xmlns:p14="http://schemas.microsoft.com/office/powerpoint/2010/main" val="268268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Impugnazione del lodo</a:t>
            </a:r>
          </a:p>
        </p:txBody>
      </p:sp>
      <p:sp>
        <p:nvSpPr>
          <p:cNvPr id="3" name="Segnaposto contenuto 2"/>
          <p:cNvSpPr>
            <a:spLocks noGrp="1"/>
          </p:cNvSpPr>
          <p:nvPr>
            <p:ph idx="1"/>
          </p:nvPr>
        </p:nvSpPr>
        <p:spPr/>
        <p:txBody>
          <a:bodyPr/>
          <a:lstStyle/>
          <a:p>
            <a:pPr algn="just"/>
            <a:r>
              <a:rPr lang="it-IT" b="1" dirty="0">
                <a:solidFill>
                  <a:schemeClr val="tx1"/>
                </a:solidFill>
              </a:rPr>
              <a:t> </a:t>
            </a:r>
          </a:p>
          <a:p>
            <a:pPr algn="just"/>
            <a:r>
              <a:rPr lang="it-IT" b="1" dirty="0">
                <a:solidFill>
                  <a:schemeClr val="tx1"/>
                </a:solidFill>
              </a:rPr>
              <a:t> </a:t>
            </a:r>
          </a:p>
          <a:p>
            <a:pPr algn="just"/>
            <a:r>
              <a:rPr lang="it-IT" b="1" dirty="0">
                <a:solidFill>
                  <a:schemeClr val="tx1"/>
                </a:solidFill>
              </a:rPr>
              <a:t>Cass. n. 2266 del 27/10/1965</a:t>
            </a:r>
          </a:p>
          <a:p>
            <a:pPr algn="just"/>
            <a:r>
              <a:rPr lang="it-IT" b="1" dirty="0">
                <a:solidFill>
                  <a:schemeClr val="tx1"/>
                </a:solidFill>
              </a:rPr>
              <a:t>Nella ipotesi di lodo arbitrale emesso nei confronti di un condominio rappresentato nel relativo giudizio dall'amministratore, ogni singolo condomino che vi abbia interesse è legittimato a proporre impugnativa ex art. 827 cod. proc. civ. qualora l'impugnativa medesima non sia proposta dall'amministratore. </a:t>
            </a:r>
          </a:p>
          <a:p>
            <a:endParaRPr lang="it-IT" dirty="0"/>
          </a:p>
        </p:txBody>
      </p:sp>
    </p:spTree>
    <p:extLst>
      <p:ext uri="{BB962C8B-B14F-4D97-AF65-F5344CB8AC3E}">
        <p14:creationId xmlns:p14="http://schemas.microsoft.com/office/powerpoint/2010/main" val="3182673842"/>
      </p:ext>
    </p:extLst>
  </p:cSld>
  <p:clrMapOvr>
    <a:masterClrMapping/>
  </p:clrMapOvr>
</p:sld>
</file>

<file path=ppt/theme/theme1.xml><?xml version="1.0" encoding="utf-8"?>
<a:theme xmlns:a="http://schemas.openxmlformats.org/drawingml/2006/main" name="Sezion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e8cff81d-ddf6-4d21-b34d-0a6e33fce77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C6E5AA70F8B90C42872152FEB5C1618C" ma:contentTypeVersion="18" ma:contentTypeDescription="Creare un nuovo documento." ma:contentTypeScope="" ma:versionID="df01177a053563f857a485876eb2df0c">
  <xsd:schema xmlns:xsd="http://www.w3.org/2001/XMLSchema" xmlns:xs="http://www.w3.org/2001/XMLSchema" xmlns:p="http://schemas.microsoft.com/office/2006/metadata/properties" xmlns:ns3="e8cff81d-ddf6-4d21-b34d-0a6e33fce772" xmlns:ns4="94864897-b93d-474a-a76d-7f295c5d87ce" targetNamespace="http://schemas.microsoft.com/office/2006/metadata/properties" ma:root="true" ma:fieldsID="0ae239b616cc93dea009b233ff90f9e9" ns3:_="" ns4:_="">
    <xsd:import namespace="e8cff81d-ddf6-4d21-b34d-0a6e33fce772"/>
    <xsd:import namespace="94864897-b93d-474a-a76d-7f295c5d87c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cff81d-ddf6-4d21-b34d-0a6e33fce7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864897-b93d-474a-a76d-7f295c5d87ce" elementFormDefault="qualified">
    <xsd:import namespace="http://schemas.microsoft.com/office/2006/documentManagement/types"/>
    <xsd:import namespace="http://schemas.microsoft.com/office/infopath/2007/PartnerControls"/>
    <xsd:element name="SharedWithUsers" ma:index="19"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Condiviso con dettagli" ma:internalName="SharedWithDetails" ma:readOnly="true">
      <xsd:simpleType>
        <xsd:restriction base="dms:Note">
          <xsd:maxLength value="255"/>
        </xsd:restriction>
      </xsd:simpleType>
    </xsd:element>
    <xsd:element name="SharingHintHash" ma:index="21" nillable="true" ma:displayName="Hash suggerimento condivisio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92C7E6-B77E-469E-8C23-F7BEB47A8FB8}">
  <ds:schemaRefs>
    <ds:schemaRef ds:uri="http://schemas.microsoft.com/sharepoint/v3/contenttype/forms"/>
  </ds:schemaRefs>
</ds:datastoreItem>
</file>

<file path=customXml/itemProps2.xml><?xml version="1.0" encoding="utf-8"?>
<ds:datastoreItem xmlns:ds="http://schemas.openxmlformats.org/officeDocument/2006/customXml" ds:itemID="{F4F9837B-3AFA-4CC2-81E0-722EB96FBD1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94864897-b93d-474a-a76d-7f295c5d87ce"/>
    <ds:schemaRef ds:uri="e8cff81d-ddf6-4d21-b34d-0a6e33fce772"/>
    <ds:schemaRef ds:uri="http://www.w3.org/XML/1998/namespace"/>
    <ds:schemaRef ds:uri="http://purl.org/dc/dcmitype/"/>
  </ds:schemaRefs>
</ds:datastoreItem>
</file>

<file path=customXml/itemProps3.xml><?xml version="1.0" encoding="utf-8"?>
<ds:datastoreItem xmlns:ds="http://schemas.openxmlformats.org/officeDocument/2006/customXml" ds:itemID="{42B01482-6107-4434-9831-C842A97EAE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cff81d-ddf6-4d21-b34d-0a6e33fce772"/>
    <ds:schemaRef ds:uri="94864897-b93d-474a-a76d-7f295c5d87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Slice</Template>
  <TotalTime>300</TotalTime>
  <Words>1912</Words>
  <Application>Microsoft Office PowerPoint</Application>
  <PresentationFormat>Widescreen</PresentationFormat>
  <Paragraphs>61</Paragraphs>
  <Slides>18</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18</vt:i4>
      </vt:variant>
    </vt:vector>
  </HeadingPairs>
  <TitlesOfParts>
    <vt:vector size="21" baseType="lpstr">
      <vt:lpstr>Century Gothic</vt:lpstr>
      <vt:lpstr>Wingdings 3</vt:lpstr>
      <vt:lpstr>Sezione</vt:lpstr>
      <vt:lpstr>UNA RIFLESSIONE SU ARBITRATO E CONTROVERSIE CONDOMINIALI </vt:lpstr>
      <vt:lpstr>LA COMPROMETTIBILITà </vt:lpstr>
      <vt:lpstr>LA COMPROMETTIBILITà </vt:lpstr>
      <vt:lpstr>LA COMPROMETTIBILITà </vt:lpstr>
      <vt:lpstr>LA COMPROMETTIBILITà </vt:lpstr>
      <vt:lpstr>APPROVAZIONE DELLA CLAUSOLA COMPROMISSORIA</vt:lpstr>
      <vt:lpstr>APPROVAZIONE DELLA CLAUSOLA COMPROMISSORIA</vt:lpstr>
      <vt:lpstr>Clausola compromissoria inserita nel regolamento condominiale </vt:lpstr>
      <vt:lpstr>Clausola compromissoria inserita nel regolamento condominiale </vt:lpstr>
      <vt:lpstr>Nomina degli arbitri</vt:lpstr>
      <vt:lpstr>Clausola compromissoria inserita nel regolamento condominiale </vt:lpstr>
      <vt:lpstr>Clausola compromissoria per arbitrato irrituale</vt:lpstr>
      <vt:lpstr>qualificazione della Clausola compromissoria condominiale </vt:lpstr>
      <vt:lpstr>qualificazione della Clausola compromissoria condominiale </vt:lpstr>
      <vt:lpstr>Arbitrato rituale e decreto ingiuntivo</vt:lpstr>
      <vt:lpstr>Clausola compromissoria e appalto condominiale</vt:lpstr>
      <vt:lpstr>Convenzione di arbitrato in materia non contrattuale </vt:lpstr>
      <vt:lpstr>Impugnazione del lodo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Antonio Scarpa</dc:creator>
  <cp:lastModifiedBy>Fondazione per la Formazione Forense Fondazione per la Formazione Forense</cp:lastModifiedBy>
  <cp:revision>30</cp:revision>
  <dcterms:created xsi:type="dcterms:W3CDTF">2025-11-23T09:13:17Z</dcterms:created>
  <dcterms:modified xsi:type="dcterms:W3CDTF">2025-11-25T16:15:41Z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0x010100C6E5AA70F8B90C42872152FEB5C1618C</vt:lpwstr>
  </property>
</Properties>
</file>