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 id="2147483721" r:id="rId2"/>
  </p:sldMasterIdLst>
  <p:notesMasterIdLst>
    <p:notesMasterId r:id="rId150"/>
  </p:notesMasterIdLst>
  <p:handoutMasterIdLst>
    <p:handoutMasterId r:id="rId151"/>
  </p:handoutMasterIdLst>
  <p:sldIdLst>
    <p:sldId id="256" r:id="rId3"/>
    <p:sldId id="3046" r:id="rId4"/>
    <p:sldId id="3374" r:id="rId5"/>
    <p:sldId id="3158" r:id="rId6"/>
    <p:sldId id="3054" r:id="rId7"/>
    <p:sldId id="3535" r:id="rId8"/>
    <p:sldId id="3536" r:id="rId9"/>
    <p:sldId id="3538" r:id="rId10"/>
    <p:sldId id="3539" r:id="rId11"/>
    <p:sldId id="3540" r:id="rId12"/>
    <p:sldId id="3541" r:id="rId13"/>
    <p:sldId id="3544" r:id="rId14"/>
    <p:sldId id="3545" r:id="rId15"/>
    <p:sldId id="3547" r:id="rId16"/>
    <p:sldId id="3548" r:id="rId17"/>
    <p:sldId id="3549" r:id="rId18"/>
    <p:sldId id="3375" r:id="rId19"/>
    <p:sldId id="3387" r:id="rId20"/>
    <p:sldId id="3376" r:id="rId21"/>
    <p:sldId id="3377" r:id="rId22"/>
    <p:sldId id="3378" r:id="rId23"/>
    <p:sldId id="3379" r:id="rId24"/>
    <p:sldId id="3676" r:id="rId25"/>
    <p:sldId id="3677" r:id="rId26"/>
    <p:sldId id="3678" r:id="rId27"/>
    <p:sldId id="3626" r:id="rId28"/>
    <p:sldId id="3550" r:id="rId29"/>
    <p:sldId id="3552" r:id="rId30"/>
    <p:sldId id="3553" r:id="rId31"/>
    <p:sldId id="3554" r:id="rId32"/>
    <p:sldId id="3555" r:id="rId33"/>
    <p:sldId id="3569" r:id="rId34"/>
    <p:sldId id="3577" r:id="rId35"/>
    <p:sldId id="3578" r:id="rId36"/>
    <p:sldId id="3579" r:id="rId37"/>
    <p:sldId id="3580" r:id="rId38"/>
    <p:sldId id="3581" r:id="rId39"/>
    <p:sldId id="3582" r:id="rId40"/>
    <p:sldId id="3583" r:id="rId41"/>
    <p:sldId id="3584" r:id="rId42"/>
    <p:sldId id="3585" r:id="rId43"/>
    <p:sldId id="3586" r:id="rId44"/>
    <p:sldId id="3587" r:id="rId45"/>
    <p:sldId id="3588" r:id="rId46"/>
    <p:sldId id="3589" r:id="rId47"/>
    <p:sldId id="3590" r:id="rId48"/>
    <p:sldId id="3591" r:id="rId49"/>
    <p:sldId id="3592" r:id="rId50"/>
    <p:sldId id="3593" r:id="rId51"/>
    <p:sldId id="3594" r:id="rId52"/>
    <p:sldId id="3595" r:id="rId53"/>
    <p:sldId id="3688" r:id="rId54"/>
    <p:sldId id="3279" r:id="rId55"/>
    <p:sldId id="3405" r:id="rId56"/>
    <p:sldId id="3406" r:id="rId57"/>
    <p:sldId id="3407" r:id="rId58"/>
    <p:sldId id="3800" r:id="rId59"/>
    <p:sldId id="3801" r:id="rId60"/>
    <p:sldId id="3709" r:id="rId61"/>
    <p:sldId id="3597" r:id="rId62"/>
    <p:sldId id="3601" r:id="rId63"/>
    <p:sldId id="3667" r:id="rId64"/>
    <p:sldId id="3668" r:id="rId65"/>
    <p:sldId id="3669" r:id="rId66"/>
    <p:sldId id="3670" r:id="rId67"/>
    <p:sldId id="3675" r:id="rId68"/>
    <p:sldId id="3766" r:id="rId69"/>
    <p:sldId id="3779" r:id="rId70"/>
    <p:sldId id="3791" r:id="rId71"/>
    <p:sldId id="3793" r:id="rId72"/>
    <p:sldId id="3796" r:id="rId73"/>
    <p:sldId id="293" r:id="rId74"/>
    <p:sldId id="3190" r:id="rId75"/>
    <p:sldId id="3696" r:id="rId76"/>
    <p:sldId id="3697" r:id="rId77"/>
    <p:sldId id="3433" r:id="rId78"/>
    <p:sldId id="3251" r:id="rId79"/>
    <p:sldId id="3805" r:id="rId80"/>
    <p:sldId id="3806" r:id="rId81"/>
    <p:sldId id="3807" r:id="rId82"/>
    <p:sldId id="3808" r:id="rId83"/>
    <p:sldId id="3809" r:id="rId84"/>
    <p:sldId id="3810" r:id="rId85"/>
    <p:sldId id="3811" r:id="rId86"/>
    <p:sldId id="3812" r:id="rId87"/>
    <p:sldId id="3813" r:id="rId88"/>
    <p:sldId id="3814" r:id="rId89"/>
    <p:sldId id="3815" r:id="rId90"/>
    <p:sldId id="3816" r:id="rId91"/>
    <p:sldId id="3817" r:id="rId92"/>
    <p:sldId id="3818" r:id="rId93"/>
    <p:sldId id="3819" r:id="rId94"/>
    <p:sldId id="3820" r:id="rId95"/>
    <p:sldId id="3821" r:id="rId96"/>
    <p:sldId id="3822" r:id="rId97"/>
    <p:sldId id="3823" r:id="rId98"/>
    <p:sldId id="3824" r:id="rId99"/>
    <p:sldId id="3825" r:id="rId100"/>
    <p:sldId id="3826" r:id="rId101"/>
    <p:sldId id="3827" r:id="rId102"/>
    <p:sldId id="3828" r:id="rId103"/>
    <p:sldId id="3829" r:id="rId104"/>
    <p:sldId id="3830" r:id="rId105"/>
    <p:sldId id="3831" r:id="rId106"/>
    <p:sldId id="3832" r:id="rId107"/>
    <p:sldId id="3833" r:id="rId108"/>
    <p:sldId id="3834" r:id="rId109"/>
    <p:sldId id="3835" r:id="rId110"/>
    <p:sldId id="3836" r:id="rId111"/>
    <p:sldId id="3837" r:id="rId112"/>
    <p:sldId id="3838" r:id="rId113"/>
    <p:sldId id="3839" r:id="rId114"/>
    <p:sldId id="3229" r:id="rId115"/>
    <p:sldId id="1666" r:id="rId116"/>
    <p:sldId id="3230" r:id="rId117"/>
    <p:sldId id="1670" r:id="rId118"/>
    <p:sldId id="1674" r:id="rId119"/>
    <p:sldId id="1678" r:id="rId120"/>
    <p:sldId id="1677" r:id="rId121"/>
    <p:sldId id="3231" r:id="rId122"/>
    <p:sldId id="3232" r:id="rId123"/>
    <p:sldId id="2155" r:id="rId124"/>
    <p:sldId id="3233" r:id="rId125"/>
    <p:sldId id="3234" r:id="rId126"/>
    <p:sldId id="3235" r:id="rId127"/>
    <p:sldId id="3236" r:id="rId128"/>
    <p:sldId id="3237" r:id="rId129"/>
    <p:sldId id="3242" r:id="rId130"/>
    <p:sldId id="3243" r:id="rId131"/>
    <p:sldId id="3244" r:id="rId132"/>
    <p:sldId id="3245" r:id="rId133"/>
    <p:sldId id="3246" r:id="rId134"/>
    <p:sldId id="3247" r:id="rId135"/>
    <p:sldId id="3248" r:id="rId136"/>
    <p:sldId id="3249" r:id="rId137"/>
    <p:sldId id="3250" r:id="rId138"/>
    <p:sldId id="3253" r:id="rId139"/>
    <p:sldId id="3254" r:id="rId140"/>
    <p:sldId id="3257" r:id="rId141"/>
    <p:sldId id="3259" r:id="rId142"/>
    <p:sldId id="3260" r:id="rId143"/>
    <p:sldId id="3261" r:id="rId144"/>
    <p:sldId id="3262" r:id="rId145"/>
    <p:sldId id="3263" r:id="rId146"/>
    <p:sldId id="3264" r:id="rId147"/>
    <p:sldId id="3265" r:id="rId148"/>
    <p:sldId id="3284" r:id="rId149"/>
  </p:sldIdLst>
  <p:sldSz cx="12192000" cy="6858000"/>
  <p:notesSz cx="6797675" cy="9926638"/>
  <p:defaultTex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6" pos="3937" userDrawn="1">
          <p15:clr>
            <a:srgbClr val="A4A3A4"/>
          </p15:clr>
        </p15:guide>
        <p15:guide id="8" pos="6575" userDrawn="1">
          <p15:clr>
            <a:srgbClr val="A4A3A4"/>
          </p15:clr>
        </p15:guide>
        <p15:guide id="9" pos="6051" userDrawn="1">
          <p15:clr>
            <a:srgbClr val="A4A3A4"/>
          </p15:clr>
        </p15:guide>
        <p15:guide id="10" orient="horz" pos="1761" userDrawn="1">
          <p15:clr>
            <a:srgbClr val="A4A3A4"/>
          </p15:clr>
        </p15:guide>
        <p15:guide id="11" orient="horz" pos="3741" userDrawn="1">
          <p15:clr>
            <a:srgbClr val="A4A3A4"/>
          </p15:clr>
        </p15:guide>
        <p15:guide id="12" pos="1892" userDrawn="1">
          <p15:clr>
            <a:srgbClr val="A4A3A4"/>
          </p15:clr>
        </p15:guide>
        <p15:guide id="13" orient="horz" pos="329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0004"/>
    <a:srgbClr val="A53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autoAdjust="0"/>
    <p:restoredTop sz="95152"/>
  </p:normalViewPr>
  <p:slideViewPr>
    <p:cSldViewPr snapToGrid="0" snapToObjects="1" showGuides="1">
      <p:cViewPr varScale="1">
        <p:scale>
          <a:sx n="137" d="100"/>
          <a:sy n="137" d="100"/>
        </p:scale>
        <p:origin x="1216" y="200"/>
      </p:cViewPr>
      <p:guideLst>
        <p:guide orient="horz" pos="2160"/>
        <p:guide pos="3840"/>
        <p:guide pos="3937"/>
        <p:guide pos="6575"/>
        <p:guide pos="6051"/>
        <p:guide orient="horz" pos="1761"/>
        <p:guide orient="horz" pos="3741"/>
        <p:guide pos="1892"/>
        <p:guide orient="horz" pos="329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handoutMaster" Target="handoutMasters/handout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theme" Target="theme/theme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9938042-0AD2-6B47-9112-04A85A770FE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148D4670-0A8F-9543-944C-0954CF3E73C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CA18DB4-E524-8740-AF8E-3F7E9EC91068}" type="datetimeFigureOut">
              <a:rPr lang="it-IT" smtClean="0"/>
              <a:pPr/>
              <a:t>18/11/24</a:t>
            </a:fld>
            <a:endParaRPr lang="it-IT"/>
          </a:p>
        </p:txBody>
      </p:sp>
      <p:sp>
        <p:nvSpPr>
          <p:cNvPr id="4" name="Segnaposto piè di pagina 3">
            <a:extLst>
              <a:ext uri="{FF2B5EF4-FFF2-40B4-BE49-F238E27FC236}">
                <a16:creationId xmlns:a16="http://schemas.microsoft.com/office/drawing/2014/main" id="{5E03839D-ABFA-F847-8A87-09841AEC22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9FB67810-97CA-714E-9008-5F1B604FC06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3984D0F-6305-E34E-AA58-83FF4555602B}" type="slidenum">
              <a:rPr lang="it-IT" smtClean="0"/>
              <a:pPr/>
              <a:t>‹N›</a:t>
            </a:fld>
            <a:endParaRPr lang="it-IT"/>
          </a:p>
        </p:txBody>
      </p:sp>
    </p:spTree>
    <p:extLst>
      <p:ext uri="{BB962C8B-B14F-4D97-AF65-F5344CB8AC3E}">
        <p14:creationId xmlns:p14="http://schemas.microsoft.com/office/powerpoint/2010/main" val="4093453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BE31B7B-C9C6-3C4C-B394-46F391D8398E}" type="datetimeFigureOut">
              <a:rPr lang="it-IT" smtClean="0"/>
              <a:pPr/>
              <a:t>18/11/24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C3086D8-2C5C-4E49-8AF8-1141D1E64B80}" type="slidenum">
              <a:rPr lang="it-IT" smtClean="0"/>
              <a:pPr/>
              <a:t>‹N›</a:t>
            </a:fld>
            <a:endParaRPr lang="it-IT"/>
          </a:p>
        </p:txBody>
      </p:sp>
    </p:spTree>
    <p:extLst>
      <p:ext uri="{BB962C8B-B14F-4D97-AF65-F5344CB8AC3E}">
        <p14:creationId xmlns:p14="http://schemas.microsoft.com/office/powerpoint/2010/main" val="187247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5</a:t>
            </a:fld>
            <a:endParaRPr lang="it-IT"/>
          </a:p>
        </p:txBody>
      </p:sp>
    </p:spTree>
    <p:extLst>
      <p:ext uri="{BB962C8B-B14F-4D97-AF65-F5344CB8AC3E}">
        <p14:creationId xmlns:p14="http://schemas.microsoft.com/office/powerpoint/2010/main" val="37132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132</a:t>
            </a:fld>
            <a:endParaRPr lang="it-IT"/>
          </a:p>
        </p:txBody>
      </p:sp>
    </p:spTree>
    <p:extLst>
      <p:ext uri="{BB962C8B-B14F-4D97-AF65-F5344CB8AC3E}">
        <p14:creationId xmlns:p14="http://schemas.microsoft.com/office/powerpoint/2010/main" val="273990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133</a:t>
            </a:fld>
            <a:endParaRPr lang="it-IT"/>
          </a:p>
        </p:txBody>
      </p:sp>
    </p:spTree>
    <p:extLst>
      <p:ext uri="{BB962C8B-B14F-4D97-AF65-F5344CB8AC3E}">
        <p14:creationId xmlns:p14="http://schemas.microsoft.com/office/powerpoint/2010/main" val="10909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134</a:t>
            </a:fld>
            <a:endParaRPr lang="it-IT"/>
          </a:p>
        </p:txBody>
      </p:sp>
    </p:spTree>
    <p:extLst>
      <p:ext uri="{BB962C8B-B14F-4D97-AF65-F5344CB8AC3E}">
        <p14:creationId xmlns:p14="http://schemas.microsoft.com/office/powerpoint/2010/main" val="71667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135</a:t>
            </a:fld>
            <a:endParaRPr lang="it-IT"/>
          </a:p>
        </p:txBody>
      </p:sp>
    </p:spTree>
    <p:extLst>
      <p:ext uri="{BB962C8B-B14F-4D97-AF65-F5344CB8AC3E}">
        <p14:creationId xmlns:p14="http://schemas.microsoft.com/office/powerpoint/2010/main" val="136323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136</a:t>
            </a:fld>
            <a:endParaRPr lang="it-IT"/>
          </a:p>
        </p:txBody>
      </p:sp>
    </p:spTree>
    <p:extLst>
      <p:ext uri="{BB962C8B-B14F-4D97-AF65-F5344CB8AC3E}">
        <p14:creationId xmlns:p14="http://schemas.microsoft.com/office/powerpoint/2010/main" val="1958227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137</a:t>
            </a:fld>
            <a:endParaRPr lang="it-IT"/>
          </a:p>
        </p:txBody>
      </p:sp>
    </p:spTree>
    <p:extLst>
      <p:ext uri="{BB962C8B-B14F-4D97-AF65-F5344CB8AC3E}">
        <p14:creationId xmlns:p14="http://schemas.microsoft.com/office/powerpoint/2010/main" val="336657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138</a:t>
            </a:fld>
            <a:endParaRPr lang="it-IT"/>
          </a:p>
        </p:txBody>
      </p:sp>
    </p:spTree>
    <p:extLst>
      <p:ext uri="{BB962C8B-B14F-4D97-AF65-F5344CB8AC3E}">
        <p14:creationId xmlns:p14="http://schemas.microsoft.com/office/powerpoint/2010/main" val="65327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139</a:t>
            </a:fld>
            <a:endParaRPr lang="it-IT"/>
          </a:p>
        </p:txBody>
      </p:sp>
    </p:spTree>
    <p:extLst>
      <p:ext uri="{BB962C8B-B14F-4D97-AF65-F5344CB8AC3E}">
        <p14:creationId xmlns:p14="http://schemas.microsoft.com/office/powerpoint/2010/main" val="286492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140</a:t>
            </a:fld>
            <a:endParaRPr lang="it-IT"/>
          </a:p>
        </p:txBody>
      </p:sp>
    </p:spTree>
    <p:extLst>
      <p:ext uri="{BB962C8B-B14F-4D97-AF65-F5344CB8AC3E}">
        <p14:creationId xmlns:p14="http://schemas.microsoft.com/office/powerpoint/2010/main" val="280023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141</a:t>
            </a:fld>
            <a:endParaRPr lang="it-IT"/>
          </a:p>
        </p:txBody>
      </p:sp>
    </p:spTree>
    <p:extLst>
      <p:ext uri="{BB962C8B-B14F-4D97-AF65-F5344CB8AC3E}">
        <p14:creationId xmlns:p14="http://schemas.microsoft.com/office/powerpoint/2010/main" val="66298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31</a:t>
            </a:fld>
            <a:endParaRPr lang="it-IT"/>
          </a:p>
        </p:txBody>
      </p:sp>
    </p:spTree>
    <p:extLst>
      <p:ext uri="{BB962C8B-B14F-4D97-AF65-F5344CB8AC3E}">
        <p14:creationId xmlns:p14="http://schemas.microsoft.com/office/powerpoint/2010/main" val="3245865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142</a:t>
            </a:fld>
            <a:endParaRPr lang="it-IT"/>
          </a:p>
        </p:txBody>
      </p:sp>
    </p:spTree>
    <p:extLst>
      <p:ext uri="{BB962C8B-B14F-4D97-AF65-F5344CB8AC3E}">
        <p14:creationId xmlns:p14="http://schemas.microsoft.com/office/powerpoint/2010/main" val="338536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143</a:t>
            </a:fld>
            <a:endParaRPr lang="it-IT"/>
          </a:p>
        </p:txBody>
      </p:sp>
    </p:spTree>
    <p:extLst>
      <p:ext uri="{BB962C8B-B14F-4D97-AF65-F5344CB8AC3E}">
        <p14:creationId xmlns:p14="http://schemas.microsoft.com/office/powerpoint/2010/main" val="2830177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144</a:t>
            </a:fld>
            <a:endParaRPr lang="it-IT"/>
          </a:p>
        </p:txBody>
      </p:sp>
    </p:spTree>
    <p:extLst>
      <p:ext uri="{BB962C8B-B14F-4D97-AF65-F5344CB8AC3E}">
        <p14:creationId xmlns:p14="http://schemas.microsoft.com/office/powerpoint/2010/main" val="1353762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145</a:t>
            </a:fld>
            <a:endParaRPr lang="it-IT"/>
          </a:p>
        </p:txBody>
      </p:sp>
    </p:spTree>
    <p:extLst>
      <p:ext uri="{BB962C8B-B14F-4D97-AF65-F5344CB8AC3E}">
        <p14:creationId xmlns:p14="http://schemas.microsoft.com/office/powerpoint/2010/main" val="3754375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146</a:t>
            </a:fld>
            <a:endParaRPr lang="it-IT"/>
          </a:p>
        </p:txBody>
      </p:sp>
    </p:spTree>
    <p:extLst>
      <p:ext uri="{BB962C8B-B14F-4D97-AF65-F5344CB8AC3E}">
        <p14:creationId xmlns:p14="http://schemas.microsoft.com/office/powerpoint/2010/main" val="372857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113</a:t>
            </a:fld>
            <a:endParaRPr lang="it-IT"/>
          </a:p>
        </p:txBody>
      </p:sp>
    </p:spTree>
    <p:extLst>
      <p:ext uri="{BB962C8B-B14F-4D97-AF65-F5344CB8AC3E}">
        <p14:creationId xmlns:p14="http://schemas.microsoft.com/office/powerpoint/2010/main" val="358854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126</a:t>
            </a:fld>
            <a:endParaRPr lang="it-IT"/>
          </a:p>
        </p:txBody>
      </p:sp>
    </p:spTree>
    <p:extLst>
      <p:ext uri="{BB962C8B-B14F-4D97-AF65-F5344CB8AC3E}">
        <p14:creationId xmlns:p14="http://schemas.microsoft.com/office/powerpoint/2010/main" val="311215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127</a:t>
            </a:fld>
            <a:endParaRPr lang="it-IT"/>
          </a:p>
        </p:txBody>
      </p:sp>
    </p:spTree>
    <p:extLst>
      <p:ext uri="{BB962C8B-B14F-4D97-AF65-F5344CB8AC3E}">
        <p14:creationId xmlns:p14="http://schemas.microsoft.com/office/powerpoint/2010/main" val="373510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128</a:t>
            </a:fld>
            <a:endParaRPr lang="it-IT"/>
          </a:p>
        </p:txBody>
      </p:sp>
    </p:spTree>
    <p:extLst>
      <p:ext uri="{BB962C8B-B14F-4D97-AF65-F5344CB8AC3E}">
        <p14:creationId xmlns:p14="http://schemas.microsoft.com/office/powerpoint/2010/main" val="396675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129</a:t>
            </a:fld>
            <a:endParaRPr lang="it-IT"/>
          </a:p>
        </p:txBody>
      </p:sp>
    </p:spTree>
    <p:extLst>
      <p:ext uri="{BB962C8B-B14F-4D97-AF65-F5344CB8AC3E}">
        <p14:creationId xmlns:p14="http://schemas.microsoft.com/office/powerpoint/2010/main" val="35936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130</a:t>
            </a:fld>
            <a:endParaRPr lang="it-IT"/>
          </a:p>
        </p:txBody>
      </p:sp>
    </p:spTree>
    <p:extLst>
      <p:ext uri="{BB962C8B-B14F-4D97-AF65-F5344CB8AC3E}">
        <p14:creationId xmlns:p14="http://schemas.microsoft.com/office/powerpoint/2010/main" val="94793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3086D8-2C5C-4E49-8AF8-1141D1E64B80}" type="slidenum">
              <a:rPr lang="it-IT" smtClean="0"/>
              <a:pPr/>
              <a:t>131</a:t>
            </a:fld>
            <a:endParaRPr lang="it-IT"/>
          </a:p>
        </p:txBody>
      </p:sp>
    </p:spTree>
    <p:extLst>
      <p:ext uri="{BB962C8B-B14F-4D97-AF65-F5344CB8AC3E}">
        <p14:creationId xmlns:p14="http://schemas.microsoft.com/office/powerpoint/2010/main" val="3764788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titolo blu">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95BB2430-EC54-3F49-B028-DB3136E85082}"/>
              </a:ext>
            </a:extLst>
          </p:cNvPr>
          <p:cNvSpPr>
            <a:spLocks noGrp="1"/>
          </p:cNvSpPr>
          <p:nvPr>
            <p:ph type="dt" sz="half" idx="10"/>
          </p:nvPr>
        </p:nvSpPr>
        <p:spPr>
          <a:xfrm>
            <a:off x="838200" y="3552407"/>
            <a:ext cx="2743200" cy="365125"/>
          </a:xfrm>
        </p:spPr>
        <p:txBody>
          <a:bodyPr/>
          <a:lstStyle>
            <a:lvl1pPr algn="l">
              <a:defRPr sz="1400"/>
            </a:lvl1pPr>
          </a:lstStyle>
          <a:p>
            <a:fld id="{991C3F00-CB53-3840-8F48-469FA8565C7F}" type="datetime1">
              <a:rPr lang="it-IT" smtClean="0"/>
              <a:pPr/>
              <a:t>18/11/24</a:t>
            </a:fld>
            <a:endParaRPr lang="it-IT" dirty="0"/>
          </a:p>
        </p:txBody>
      </p:sp>
      <p:sp>
        <p:nvSpPr>
          <p:cNvPr id="9" name="Title 1">
            <a:extLst>
              <a:ext uri="{FF2B5EF4-FFF2-40B4-BE49-F238E27FC236}">
                <a16:creationId xmlns:a16="http://schemas.microsoft.com/office/drawing/2014/main" id="{7C417767-7ADB-4A4C-8F9B-1B2BAE37C737}"/>
              </a:ext>
            </a:extLst>
          </p:cNvPr>
          <p:cNvSpPr>
            <a:spLocks noGrp="1"/>
          </p:cNvSpPr>
          <p:nvPr>
            <p:ph type="title" hasCustomPrompt="1"/>
          </p:nvPr>
        </p:nvSpPr>
        <p:spPr>
          <a:xfrm>
            <a:off x="838200" y="709328"/>
            <a:ext cx="8643605" cy="1200000"/>
          </a:xfrm>
        </p:spPr>
        <p:txBody>
          <a:bodyPr anchor="b" anchorCtr="0">
            <a:noAutofit/>
          </a:bodyPr>
          <a:lstStyle>
            <a:lvl1pPr>
              <a:defRPr sz="3400">
                <a:solidFill>
                  <a:schemeClr val="tx1"/>
                </a:solidFill>
              </a:defRPr>
            </a:lvl1pPr>
          </a:lstStyle>
          <a:p>
            <a:r>
              <a:rPr lang="en-US" dirty="0" err="1"/>
              <a:t>Titolo</a:t>
            </a:r>
            <a:r>
              <a:rPr lang="en-US" dirty="0"/>
              <a:t> </a:t>
            </a:r>
            <a:r>
              <a:rPr lang="en-US" dirty="0" err="1"/>
              <a:t>della</a:t>
            </a:r>
            <a:r>
              <a:rPr lang="en-US" dirty="0"/>
              <a:t> </a:t>
            </a:r>
            <a:r>
              <a:rPr lang="en-US" dirty="0" err="1"/>
              <a:t>presentazione</a:t>
            </a:r>
            <a:endParaRPr lang="en-US" dirty="0"/>
          </a:p>
        </p:txBody>
      </p:sp>
      <p:sp>
        <p:nvSpPr>
          <p:cNvPr id="16" name="Segnaposto testo 3">
            <a:extLst>
              <a:ext uri="{FF2B5EF4-FFF2-40B4-BE49-F238E27FC236}">
                <a16:creationId xmlns:a16="http://schemas.microsoft.com/office/drawing/2014/main" id="{AD832692-70E2-8840-BC23-462696B54078}"/>
              </a:ext>
            </a:extLst>
          </p:cNvPr>
          <p:cNvSpPr>
            <a:spLocks noGrp="1"/>
          </p:cNvSpPr>
          <p:nvPr>
            <p:ph type="body" sz="quarter" idx="14" hasCustomPrompt="1"/>
          </p:nvPr>
        </p:nvSpPr>
        <p:spPr>
          <a:xfrm>
            <a:off x="832883" y="2014073"/>
            <a:ext cx="8640000" cy="1200000"/>
          </a:xfrm>
        </p:spPr>
        <p:txBody>
          <a:bodyPr>
            <a:noAutofit/>
          </a:bodyPr>
          <a:lstStyle>
            <a:lvl1pPr marL="0" indent="0">
              <a:buNone/>
              <a:defRPr sz="3200"/>
            </a:lvl1pPr>
          </a:lstStyle>
          <a:p>
            <a:r>
              <a:rPr lang="it-IT" dirty="0"/>
              <a:t>Sottotitolo della presentazione</a:t>
            </a:r>
          </a:p>
        </p:txBody>
      </p:sp>
      <p:pic>
        <p:nvPicPr>
          <p:cNvPr id="2051" name="Picture 3" descr="C:\Users\morini\Desktop\Loghi e immagini\exe_logo_gfl esteso_negativ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91427" y="5188700"/>
            <a:ext cx="1439333" cy="1422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orini\Desktop\Eventi e Progetti\Memento Academy 18-19\memento.png">
            <a:extLst>
              <a:ext uri="{FF2B5EF4-FFF2-40B4-BE49-F238E27FC236}">
                <a16:creationId xmlns:a16="http://schemas.microsoft.com/office/drawing/2014/main" id="{9BD9441D-1A18-4928-BA53-1A14BCFF16F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3363" t="24105"/>
          <a:stretch/>
        </p:blipFill>
        <p:spPr bwMode="auto">
          <a:xfrm>
            <a:off x="6497781" y="5258039"/>
            <a:ext cx="3755099" cy="126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989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30"/>
            <a:ext cx="10363200" cy="1470025"/>
          </a:xfrm>
        </p:spPr>
        <p:txBody>
          <a:bodyPr/>
          <a:lstStyle/>
          <a:p>
            <a:r>
              <a:rPr lang="it-IT"/>
              <a:t>Fare clic per modificare stile</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609600" y="6356355"/>
            <a:ext cx="2844800" cy="365125"/>
          </a:xfrm>
          <a:prstGeom prst="rect">
            <a:avLst/>
          </a:prstGeom>
        </p:spPr>
        <p:txBody>
          <a:bodyPr/>
          <a:lstStyle/>
          <a:p>
            <a:fld id="{5F6EC9A4-321C-AA4F-9613-85C9AF0B4EA8}" type="datetimeFigureOut">
              <a:rPr lang="it-IT" smtClean="0"/>
              <a:t>18/11/24</a:t>
            </a:fld>
            <a:endParaRPr lang="it-IT"/>
          </a:p>
        </p:txBody>
      </p:sp>
      <p:sp>
        <p:nvSpPr>
          <p:cNvPr id="5" name="Segnaposto piè di pagina 4"/>
          <p:cNvSpPr>
            <a:spLocks noGrp="1"/>
          </p:cNvSpPr>
          <p:nvPr>
            <p:ph type="ftr" sz="quarter" idx="11"/>
          </p:nvPr>
        </p:nvSpPr>
        <p:spPr>
          <a:xfrm>
            <a:off x="4165600" y="6356355"/>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5"/>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297143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0" y="6356355"/>
            <a:ext cx="2844800" cy="365125"/>
          </a:xfrm>
          <a:prstGeom prst="rect">
            <a:avLst/>
          </a:prstGeom>
        </p:spPr>
        <p:txBody>
          <a:bodyPr/>
          <a:lstStyle/>
          <a:p>
            <a:fld id="{5F6EC9A4-321C-AA4F-9613-85C9AF0B4EA8}" type="datetimeFigureOut">
              <a:rPr lang="it-IT" smtClean="0"/>
              <a:t>18/11/24</a:t>
            </a:fld>
            <a:endParaRPr lang="it-IT"/>
          </a:p>
        </p:txBody>
      </p:sp>
      <p:sp>
        <p:nvSpPr>
          <p:cNvPr id="5" name="Segnaposto piè di pagina 4"/>
          <p:cNvSpPr>
            <a:spLocks noGrp="1"/>
          </p:cNvSpPr>
          <p:nvPr>
            <p:ph type="ftr" sz="quarter" idx="11"/>
          </p:nvPr>
        </p:nvSpPr>
        <p:spPr>
          <a:xfrm>
            <a:off x="4165600" y="6356355"/>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5"/>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2316196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19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stile</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5F6EC9A4-321C-AA4F-9613-85C9AF0B4EA8}" type="datetimeFigureOut">
              <a:rPr lang="it-IT" smtClean="0"/>
              <a:t>18/11/24</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1087756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5F6EC9A4-321C-AA4F-9613-85C9AF0B4EA8}" type="datetimeFigureOut">
              <a:rPr lang="it-IT" smtClean="0"/>
              <a:t>18/11/24</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2632370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5F6EC9A4-321C-AA4F-9613-85C9AF0B4EA8}" type="datetimeFigureOut">
              <a:rPr lang="it-IT" smtClean="0"/>
              <a:t>18/11/24</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3544717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5F6EC9A4-321C-AA4F-9613-85C9AF0B4EA8}" type="datetimeFigureOut">
              <a:rPr lang="it-IT" smtClean="0"/>
              <a:t>18/11/24</a:t>
            </a:fld>
            <a:endParaRPr lang="it-IT"/>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67296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609600" y="6356351"/>
            <a:ext cx="2844800" cy="365125"/>
          </a:xfrm>
          <a:prstGeom prst="rect">
            <a:avLst/>
          </a:prstGeom>
        </p:spPr>
        <p:txBody>
          <a:bodyPr/>
          <a:lstStyle/>
          <a:p>
            <a:fld id="{5F6EC9A4-321C-AA4F-9613-85C9AF0B4EA8}" type="datetimeFigureOut">
              <a:rPr lang="it-IT" smtClean="0"/>
              <a:t>18/11/24</a:t>
            </a:fld>
            <a:endParaRPr lang="it-IT"/>
          </a:p>
        </p:txBody>
      </p:sp>
      <p:sp>
        <p:nvSpPr>
          <p:cNvPr id="8" name="Segnaposto piè di pagina 7"/>
          <p:cNvSpPr>
            <a:spLocks noGrp="1"/>
          </p:cNvSpPr>
          <p:nvPr>
            <p:ph type="ftr" sz="quarter" idx="11"/>
          </p:nvPr>
        </p:nvSpPr>
        <p:spPr>
          <a:xfrm>
            <a:off x="4165600" y="6356351"/>
            <a:ext cx="38608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8737600" y="6356351"/>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3420072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a:xfrm>
            <a:off x="609600" y="6356351"/>
            <a:ext cx="2844800" cy="365125"/>
          </a:xfrm>
          <a:prstGeom prst="rect">
            <a:avLst/>
          </a:prstGeom>
        </p:spPr>
        <p:txBody>
          <a:bodyPr/>
          <a:lstStyle/>
          <a:p>
            <a:fld id="{5F6EC9A4-321C-AA4F-9613-85C9AF0B4EA8}" type="datetimeFigureOut">
              <a:rPr lang="it-IT" smtClean="0"/>
              <a:t>18/11/24</a:t>
            </a:fld>
            <a:endParaRPr lang="it-IT"/>
          </a:p>
        </p:txBody>
      </p:sp>
      <p:sp>
        <p:nvSpPr>
          <p:cNvPr id="4" name="Segnaposto piè di pagina 3"/>
          <p:cNvSpPr>
            <a:spLocks noGrp="1"/>
          </p:cNvSpPr>
          <p:nvPr>
            <p:ph type="ftr" sz="quarter" idx="11"/>
          </p:nvPr>
        </p:nvSpPr>
        <p:spPr>
          <a:xfrm>
            <a:off x="4165600" y="6356351"/>
            <a:ext cx="38608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8737600" y="6356351"/>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2499437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73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a divisorio">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04F783A-A068-C140-8315-D6C677EC24E4}"/>
              </a:ext>
            </a:extLst>
          </p:cNvPr>
          <p:cNvSpPr>
            <a:spLocks noGrp="1"/>
          </p:cNvSpPr>
          <p:nvPr>
            <p:ph type="title" hasCustomPrompt="1"/>
          </p:nvPr>
        </p:nvSpPr>
        <p:spPr>
          <a:xfrm>
            <a:off x="838200" y="709328"/>
            <a:ext cx="9598773" cy="1200000"/>
          </a:xfrm>
        </p:spPr>
        <p:txBody>
          <a:bodyPr anchor="b" anchorCtr="0">
            <a:noAutofit/>
          </a:bodyPr>
          <a:lstStyle>
            <a:lvl1pPr>
              <a:defRPr sz="3400">
                <a:solidFill>
                  <a:schemeClr val="bg1"/>
                </a:solidFill>
              </a:defRPr>
            </a:lvl1pPr>
          </a:lstStyle>
          <a:p>
            <a:r>
              <a:rPr lang="en-US" dirty="0" err="1"/>
              <a:t>Titolo</a:t>
            </a:r>
            <a:r>
              <a:rPr lang="en-US" dirty="0"/>
              <a:t> del </a:t>
            </a:r>
            <a:r>
              <a:rPr lang="en-US" dirty="0" err="1"/>
              <a:t>divisorio</a:t>
            </a:r>
            <a:endParaRPr lang="en-US" dirty="0"/>
          </a:p>
        </p:txBody>
      </p:sp>
      <p:sp>
        <p:nvSpPr>
          <p:cNvPr id="26" name="Segnaposto testo 3">
            <a:extLst>
              <a:ext uri="{FF2B5EF4-FFF2-40B4-BE49-F238E27FC236}">
                <a16:creationId xmlns:a16="http://schemas.microsoft.com/office/drawing/2014/main" id="{EE1426C2-7AED-0040-8736-AC952B0ED954}"/>
              </a:ext>
            </a:extLst>
          </p:cNvPr>
          <p:cNvSpPr>
            <a:spLocks noGrp="1"/>
          </p:cNvSpPr>
          <p:nvPr>
            <p:ph type="body" sz="quarter" idx="14" hasCustomPrompt="1"/>
          </p:nvPr>
        </p:nvSpPr>
        <p:spPr>
          <a:xfrm>
            <a:off x="832884" y="2014073"/>
            <a:ext cx="9604659" cy="1200000"/>
          </a:xfrm>
        </p:spPr>
        <p:txBody>
          <a:bodyPr>
            <a:noAutofit/>
          </a:bodyPr>
          <a:lstStyle>
            <a:lvl1pPr marL="0" indent="0">
              <a:buNone/>
              <a:defRPr sz="3200">
                <a:solidFill>
                  <a:schemeClr val="bg1"/>
                </a:solidFill>
              </a:defRPr>
            </a:lvl1pPr>
          </a:lstStyle>
          <a:p>
            <a:r>
              <a:rPr lang="it-IT" dirty="0"/>
              <a:t>Sottotitolo della presentazione</a:t>
            </a:r>
          </a:p>
        </p:txBody>
      </p:sp>
      <p:sp>
        <p:nvSpPr>
          <p:cNvPr id="12" name="Slide Number Placeholder 5">
            <a:extLst>
              <a:ext uri="{FF2B5EF4-FFF2-40B4-BE49-F238E27FC236}">
                <a16:creationId xmlns:a16="http://schemas.microsoft.com/office/drawing/2014/main" id="{EE0023F2-8B19-8843-881A-C65B87586A3D}"/>
              </a:ext>
            </a:extLst>
          </p:cNvPr>
          <p:cNvSpPr>
            <a:spLocks noGrp="1"/>
          </p:cNvSpPr>
          <p:nvPr>
            <p:ph type="sldNum" sz="quarter" idx="12"/>
          </p:nvPr>
        </p:nvSpPr>
        <p:spPr>
          <a:xfrm>
            <a:off x="10617200" y="6356351"/>
            <a:ext cx="736600" cy="364800"/>
          </a:xfrm>
        </p:spPr>
        <p:txBody>
          <a:bodyPr/>
          <a:lstStyle>
            <a:lvl1pPr>
              <a:defRPr sz="800">
                <a:solidFill>
                  <a:schemeClr val="bg1"/>
                </a:solidFill>
              </a:defRPr>
            </a:lvl1pPr>
          </a:lstStyle>
          <a:p>
            <a:fld id="{A9319F9E-F2D9-FB4E-80B1-3EC196E3728B}" type="slidenum">
              <a:rPr lang="it-IT" smtClean="0"/>
              <a:pPr/>
              <a:t>‹N›</a:t>
            </a:fld>
            <a:endParaRPr lang="it-IT" dirty="0"/>
          </a:p>
        </p:txBody>
      </p:sp>
      <p:sp>
        <p:nvSpPr>
          <p:cNvPr id="15" name="Date Placeholder 3">
            <a:extLst>
              <a:ext uri="{FF2B5EF4-FFF2-40B4-BE49-F238E27FC236}">
                <a16:creationId xmlns:a16="http://schemas.microsoft.com/office/drawing/2014/main" id="{F5EA25C3-27F4-8641-9091-953884452ED5}"/>
              </a:ext>
            </a:extLst>
          </p:cNvPr>
          <p:cNvSpPr>
            <a:spLocks noGrp="1"/>
          </p:cNvSpPr>
          <p:nvPr>
            <p:ph type="dt" sz="half" idx="10"/>
          </p:nvPr>
        </p:nvSpPr>
        <p:spPr>
          <a:xfrm>
            <a:off x="8572500" y="6356354"/>
            <a:ext cx="1743437" cy="365125"/>
          </a:xfrm>
        </p:spPr>
        <p:txBody>
          <a:bodyPr/>
          <a:lstStyle>
            <a:lvl1pPr algn="r">
              <a:defRPr sz="800">
                <a:solidFill>
                  <a:schemeClr val="bg1"/>
                </a:solidFill>
              </a:defRPr>
            </a:lvl1pPr>
          </a:lstStyle>
          <a:p>
            <a:fld id="{BD13830A-E0D4-5644-8258-6A0E64E87728}" type="datetime1">
              <a:rPr lang="it-IT" smtClean="0"/>
              <a:pPr/>
              <a:t>18/11/24</a:t>
            </a:fld>
            <a:endParaRPr lang="it-IT" dirty="0"/>
          </a:p>
        </p:txBody>
      </p:sp>
      <p:cxnSp>
        <p:nvCxnSpPr>
          <p:cNvPr id="18" name="Connettore 1 17">
            <a:extLst>
              <a:ext uri="{FF2B5EF4-FFF2-40B4-BE49-F238E27FC236}">
                <a16:creationId xmlns:a16="http://schemas.microsoft.com/office/drawing/2014/main" id="{CD2E5939-640E-3848-8220-4482299AB429}"/>
              </a:ext>
            </a:extLst>
          </p:cNvPr>
          <p:cNvCxnSpPr>
            <a:cxnSpLocks/>
          </p:cNvCxnSpPr>
          <p:nvPr userDrawn="1"/>
        </p:nvCxnSpPr>
        <p:spPr>
          <a:xfrm>
            <a:off x="10486049" y="6356351"/>
            <a:ext cx="0" cy="36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ttore 1 21">
            <a:extLst>
              <a:ext uri="{FF2B5EF4-FFF2-40B4-BE49-F238E27FC236}">
                <a16:creationId xmlns:a16="http://schemas.microsoft.com/office/drawing/2014/main" id="{6974D647-E6E1-EE40-8B54-9F0B00D24843}"/>
              </a:ext>
            </a:extLst>
          </p:cNvPr>
          <p:cNvCxnSpPr>
            <a:cxnSpLocks/>
          </p:cNvCxnSpPr>
          <p:nvPr userDrawn="1"/>
        </p:nvCxnSpPr>
        <p:spPr>
          <a:xfrm>
            <a:off x="8444253" y="6356351"/>
            <a:ext cx="0" cy="36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C366441C-189C-4641-9221-7DDB4CE0BCD5}"/>
              </a:ext>
            </a:extLst>
          </p:cNvPr>
          <p:cNvCxnSpPr/>
          <p:nvPr userDrawn="1"/>
        </p:nvCxnSpPr>
        <p:spPr>
          <a:xfrm>
            <a:off x="3807552" y="6345673"/>
            <a:ext cx="0" cy="36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3" descr="C:\Users\morini\Desktop\Loghi e immagini\exe_logo_gfl esteso_negativo.png">
            <a:extLst>
              <a:ext uri="{FF2B5EF4-FFF2-40B4-BE49-F238E27FC236}">
                <a16:creationId xmlns:a16="http://schemas.microsoft.com/office/drawing/2014/main" id="{536C1E3A-1A0F-46DA-9158-23A04B75BE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5995557"/>
            <a:ext cx="723429" cy="714919"/>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4">
            <a:extLst>
              <a:ext uri="{FF2B5EF4-FFF2-40B4-BE49-F238E27FC236}">
                <a16:creationId xmlns:a16="http://schemas.microsoft.com/office/drawing/2014/main" id="{1876CCAA-CF68-46FB-8E11-FF4B1D12AFC0}"/>
              </a:ext>
            </a:extLst>
          </p:cNvPr>
          <p:cNvSpPr>
            <a:spLocks noGrp="1"/>
          </p:cNvSpPr>
          <p:nvPr>
            <p:ph type="ftr" sz="quarter" idx="11"/>
          </p:nvPr>
        </p:nvSpPr>
        <p:spPr>
          <a:xfrm>
            <a:off x="3958104" y="6345674"/>
            <a:ext cx="4341439" cy="364800"/>
          </a:xfrm>
        </p:spPr>
        <p:txBody>
          <a:bodyPr/>
          <a:lstStyle>
            <a:lvl1pPr algn="r">
              <a:defRPr sz="800">
                <a:solidFill>
                  <a:schemeClr val="bg1"/>
                </a:solidFill>
              </a:defRPr>
            </a:lvl1pPr>
          </a:lstStyle>
          <a:p>
            <a:r>
              <a:rPr lang="it-IT" dirty="0"/>
              <a:t>Titolo della presentazione</a:t>
            </a:r>
          </a:p>
        </p:txBody>
      </p:sp>
      <p:pic>
        <p:nvPicPr>
          <p:cNvPr id="17" name="Picture 2" descr="C:\Users\morini\Desktop\logo white.jpg">
            <a:extLst>
              <a:ext uri="{FF2B5EF4-FFF2-40B4-BE49-F238E27FC236}">
                <a16:creationId xmlns:a16="http://schemas.microsoft.com/office/drawing/2014/main" id="{DAB98E51-0C95-4C07-B254-FB43B7326AA8}"/>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9375" b="89509" l="3270" r="96213">
                        <a14:foregroundMark x1="7745" y1="32366" x2="7745" y2="32366"/>
                        <a14:foregroundMark x1="12823" y1="20313" x2="12823" y2="20313"/>
                        <a14:foregroundMark x1="23322" y1="21652" x2="23322" y2="21652"/>
                        <a14:foregroundMark x1="3356" y1="38393" x2="3356" y2="38393"/>
                        <a14:foregroundMark x1="7487" y1="30580" x2="7487" y2="30580"/>
                        <a14:foregroundMark x1="26162" y1="41295" x2="26162" y2="41295"/>
                        <a14:foregroundMark x1="38468" y1="45089" x2="38468" y2="45089"/>
                        <a14:foregroundMark x1="35284" y1="75446" x2="35284" y2="75446"/>
                        <a14:foregroundMark x1="28916" y1="75000" x2="28916" y2="75000"/>
                        <a14:foregroundMark x1="43546" y1="77679" x2="43546" y2="77679"/>
                        <a14:foregroundMark x1="50258" y1="74554" x2="50258" y2="74554"/>
                        <a14:foregroundMark x1="50861" y1="53795" x2="50861" y2="53795"/>
                        <a14:foregroundMark x1="58434" y1="47768" x2="58434" y2="47768"/>
                        <a14:foregroundMark x1="66867" y1="45313" x2="66867" y2="45313"/>
                        <a14:foregroundMark x1="65060" y1="76786" x2="65060" y2="76786"/>
                        <a14:foregroundMark x1="61876" y1="74330" x2="61876" y2="74330"/>
                        <a14:foregroundMark x1="81670" y1="39732" x2="81670" y2="39732"/>
                        <a14:foregroundMark x1="88640" y1="43080" x2="88640" y2="43080"/>
                        <a14:foregroundMark x1="96213" y1="58482" x2="96213" y2="58482"/>
                        <a14:foregroundMark x1="76506" y1="83036" x2="76506" y2="83036"/>
                        <a14:foregroundMark x1="17986" y1="24777" x2="17986" y2="24777"/>
                        <a14:backgroundMark x1="7315" y1="30580" x2="7315" y2="30580"/>
                        <a14:backgroundMark x1="7573" y1="32589" x2="7573" y2="32589"/>
                      </a14:backgroundRemoval>
                    </a14:imgEffect>
                  </a14:imgLayer>
                </a14:imgProps>
              </a:ext>
              <a:ext uri="{28A0092B-C50C-407E-A947-70E740481C1C}">
                <a14:useLocalDpi xmlns:a14="http://schemas.microsoft.com/office/drawing/2010/main" val="0"/>
              </a:ext>
            </a:extLst>
          </a:blip>
          <a:srcRect/>
          <a:stretch>
            <a:fillRect/>
          </a:stretch>
        </p:blipFill>
        <p:spPr bwMode="auto">
          <a:xfrm>
            <a:off x="1812967" y="6195363"/>
            <a:ext cx="1683832" cy="4868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morini\Desktop\formazione.png">
            <a:extLst>
              <a:ext uri="{FF2B5EF4-FFF2-40B4-BE49-F238E27FC236}">
                <a16:creationId xmlns:a16="http://schemas.microsoft.com/office/drawing/2014/main" id="{492A191B-54E6-4CA2-A6A6-EAAEF930AD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2883" y="6611284"/>
            <a:ext cx="736600" cy="12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1348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3840" userDrawn="1">
          <p15:clr>
            <a:srgbClr val="FBAE40"/>
          </p15:clr>
        </p15:guide>
        <p15:guide id="3" orient="horz" pos="303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5F6EC9A4-321C-AA4F-9613-85C9AF0B4EA8}" type="datetimeFigureOut">
              <a:rPr lang="it-IT" smtClean="0"/>
              <a:t>18/11/24</a:t>
            </a:fld>
            <a:endParaRPr lang="it-IT"/>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1744758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5F6EC9A4-321C-AA4F-9613-85C9AF0B4EA8}" type="datetimeFigureOut">
              <a:rPr lang="it-IT" smtClean="0"/>
              <a:t>18/11/24</a:t>
            </a:fld>
            <a:endParaRPr lang="it-IT"/>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1335574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5F6EC9A4-321C-AA4F-9613-85C9AF0B4EA8}" type="datetimeFigureOut">
              <a:rPr lang="it-IT" smtClean="0"/>
              <a:t>18/11/24</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2643990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5F6EC9A4-321C-AA4F-9613-85C9AF0B4EA8}" type="datetimeFigureOut">
              <a:rPr lang="it-IT" smtClean="0"/>
              <a:t>18/11/24</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783E3030-E51B-A541-9DD4-7B59B938742D}" type="slidenum">
              <a:rPr lang="it-IT" smtClean="0"/>
              <a:t>‹N›</a:t>
            </a:fld>
            <a:endParaRPr lang="it-IT"/>
          </a:p>
        </p:txBody>
      </p:sp>
    </p:spTree>
    <p:extLst>
      <p:ext uri="{BB962C8B-B14F-4D97-AF65-F5344CB8AC3E}">
        <p14:creationId xmlns:p14="http://schemas.microsoft.com/office/powerpoint/2010/main" val="2485421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09600" y="1752601"/>
            <a:ext cx="11277600" cy="4495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609600" y="377953"/>
            <a:ext cx="11277600" cy="615540"/>
          </a:xfrm>
        </p:spPr>
        <p:txBody>
          <a:bodyPr/>
          <a:lstStyle>
            <a:lvl1pPr>
              <a:defRPr/>
            </a:lvl1pPr>
          </a:lstStyle>
          <a:p>
            <a:r>
              <a:rPr lang="en-US" dirty="0"/>
              <a:t>Click to Edit Master Title Style</a:t>
            </a:r>
          </a:p>
        </p:txBody>
      </p:sp>
      <p:sp>
        <p:nvSpPr>
          <p:cNvPr id="5" name="Text Placeholder 4"/>
          <p:cNvSpPr>
            <a:spLocks noGrp="1"/>
          </p:cNvSpPr>
          <p:nvPr>
            <p:ph type="body" sz="quarter" idx="13" hasCustomPrompt="1"/>
          </p:nvPr>
        </p:nvSpPr>
        <p:spPr>
          <a:xfrm>
            <a:off x="609600" y="1072595"/>
            <a:ext cx="11277600" cy="451392"/>
          </a:xfrm>
        </p:spPr>
        <p:txBody>
          <a:bodyPr anchor="ctr"/>
          <a:lstStyle>
            <a:lvl1pPr marL="0" indent="0" algn="l" rtl="0" eaLnBrk="1" fontAlgn="base" hangingPunct="1">
              <a:spcBef>
                <a:spcPct val="0"/>
              </a:spcBef>
              <a:spcAft>
                <a:spcPct val="0"/>
              </a:spcAft>
              <a:buNone/>
              <a:defRPr lang="en-US" sz="1600" kern="0" baseline="0" dirty="0" smtClean="0">
                <a:solidFill>
                  <a:schemeClr val="tx1"/>
                </a:solidFill>
                <a:latin typeface="+mj-lt"/>
                <a:ea typeface="+mj-ea"/>
                <a:cs typeface="+mj-cs"/>
              </a:defRPr>
            </a:lvl1pPr>
            <a:lvl2pPr marL="457148" indent="0" algn="l" rtl="0" eaLnBrk="1" fontAlgn="base" hangingPunct="1">
              <a:spcBef>
                <a:spcPct val="0"/>
              </a:spcBef>
              <a:spcAft>
                <a:spcPct val="0"/>
              </a:spcAft>
              <a:buNone/>
              <a:defRPr lang="en-US" sz="1200" kern="0" dirty="0" smtClean="0">
                <a:solidFill>
                  <a:schemeClr val="tx1"/>
                </a:solidFill>
                <a:latin typeface="+mj-lt"/>
                <a:ea typeface="+mj-ea"/>
                <a:cs typeface="+mj-cs"/>
              </a:defRPr>
            </a:lvl2pPr>
            <a:lvl3pPr marL="914296" indent="0" algn="l" rtl="0" eaLnBrk="1" fontAlgn="base" hangingPunct="1">
              <a:spcBef>
                <a:spcPct val="0"/>
              </a:spcBef>
              <a:spcAft>
                <a:spcPct val="0"/>
              </a:spcAft>
              <a:buNone/>
              <a:defRPr lang="en-US" sz="1200" kern="0" dirty="0" smtClean="0">
                <a:solidFill>
                  <a:schemeClr val="tx1"/>
                </a:solidFill>
                <a:latin typeface="+mj-lt"/>
                <a:ea typeface="+mj-ea"/>
                <a:cs typeface="+mj-cs"/>
              </a:defRPr>
            </a:lvl3pPr>
            <a:lvl4pPr marL="1371444" indent="0" algn="l" rtl="0" eaLnBrk="1" fontAlgn="base" hangingPunct="1">
              <a:spcBef>
                <a:spcPct val="0"/>
              </a:spcBef>
              <a:spcAft>
                <a:spcPct val="0"/>
              </a:spcAft>
              <a:buNone/>
              <a:defRPr lang="en-US" sz="1200" kern="0" dirty="0" smtClean="0">
                <a:solidFill>
                  <a:schemeClr val="tx1"/>
                </a:solidFill>
                <a:latin typeface="+mj-lt"/>
                <a:ea typeface="+mj-ea"/>
                <a:cs typeface="+mj-cs"/>
              </a:defRPr>
            </a:lvl4pPr>
            <a:lvl5pPr marL="1828592" indent="0" algn="l" rtl="0" eaLnBrk="1" fontAlgn="base" hangingPunct="1">
              <a:spcBef>
                <a:spcPct val="0"/>
              </a:spcBef>
              <a:spcAft>
                <a:spcPct val="0"/>
              </a:spcAft>
              <a:buNone/>
              <a:defRPr lang="en-US" sz="1200" kern="0" dirty="0">
                <a:solidFill>
                  <a:schemeClr val="tx1"/>
                </a:solidFill>
                <a:latin typeface="+mj-lt"/>
                <a:ea typeface="+mj-ea"/>
                <a:cs typeface="+mj-cs"/>
              </a:defRPr>
            </a:lvl5pPr>
          </a:lstStyle>
          <a:p>
            <a:pPr lvl="0"/>
            <a:r>
              <a:rPr lang="en-US" dirty="0"/>
              <a:t>Click to edit Subtitle text styles</a:t>
            </a:r>
          </a:p>
        </p:txBody>
      </p:sp>
      <p:sp>
        <p:nvSpPr>
          <p:cNvPr id="8" name="Footer Placeholder 7"/>
          <p:cNvSpPr>
            <a:spLocks noGrp="1"/>
          </p:cNvSpPr>
          <p:nvPr>
            <p:ph type="ftr" sz="quarter" idx="16"/>
          </p:nvPr>
        </p:nvSpPr>
        <p:spPr>
          <a:xfrm>
            <a:off x="609600" y="6602491"/>
            <a:ext cx="6827520" cy="170688"/>
          </a:xfrm>
          <a:prstGeom prst="rect">
            <a:avLst/>
          </a:prstGeom>
        </p:spPr>
        <p:txBody>
          <a:bodyPr/>
          <a:lstStyle/>
          <a:p>
            <a:r>
              <a:rPr lang="en-US"/>
              <a:t>Gen Re Today    |    March 2022</a:t>
            </a:r>
            <a:endParaRPr lang="en-US" dirty="0"/>
          </a:p>
        </p:txBody>
      </p:sp>
      <p:sp>
        <p:nvSpPr>
          <p:cNvPr id="9" name="Slide Number Placeholder 8"/>
          <p:cNvSpPr>
            <a:spLocks noGrp="1"/>
          </p:cNvSpPr>
          <p:nvPr>
            <p:ph type="sldNum" sz="quarter" idx="17"/>
          </p:nvPr>
        </p:nvSpPr>
        <p:spPr>
          <a:xfrm>
            <a:off x="11366959" y="6400416"/>
            <a:ext cx="430884" cy="276999"/>
          </a:xfrm>
          <a:prstGeom prst="rect">
            <a:avLst/>
          </a:prstGeom>
        </p:spPr>
        <p:txBody>
          <a:bodyPr/>
          <a:lstStyle/>
          <a:p>
            <a:fld id="{7775D91B-F9DF-4F1D-8EA9-D5CFAB9576A2}" type="slidenum">
              <a:rPr lang="en-US" altLang="en-US" smtClean="0"/>
              <a:pPr/>
              <a:t>‹N›</a:t>
            </a:fld>
            <a:endParaRPr lang="en-US" altLang="en-US" dirty="0"/>
          </a:p>
        </p:txBody>
      </p:sp>
    </p:spTree>
    <p:extLst>
      <p:ext uri="{BB962C8B-B14F-4D97-AF65-F5344CB8AC3E}">
        <p14:creationId xmlns:p14="http://schemas.microsoft.com/office/powerpoint/2010/main" val="6409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28">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M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0320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olo e tes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80074"/>
            <a:ext cx="10515600" cy="432355"/>
          </a:xfrm>
        </p:spPr>
        <p:txBody>
          <a:bodyPr>
            <a:noAutofit/>
          </a:bodyPr>
          <a:lstStyle>
            <a:lvl1pPr>
              <a:defRPr sz="3000">
                <a:solidFill>
                  <a:schemeClr val="tx2"/>
                </a:solidFill>
                <a:latin typeface="+mn-lt"/>
              </a:defRPr>
            </a:lvl1pPr>
          </a:lstStyle>
          <a:p>
            <a:r>
              <a:rPr lang="en-US" dirty="0" err="1"/>
              <a:t>Titolo</a:t>
            </a:r>
            <a:r>
              <a:rPr lang="en-US" dirty="0"/>
              <a:t> </a:t>
            </a:r>
            <a:r>
              <a:rPr lang="en-US" dirty="0" err="1"/>
              <a:t>della</a:t>
            </a:r>
            <a:r>
              <a:rPr lang="en-US" dirty="0"/>
              <a:t> slide</a:t>
            </a:r>
          </a:p>
        </p:txBody>
      </p:sp>
      <p:sp>
        <p:nvSpPr>
          <p:cNvPr id="24" name="Segnaposto testo 3">
            <a:extLst>
              <a:ext uri="{FF2B5EF4-FFF2-40B4-BE49-F238E27FC236}">
                <a16:creationId xmlns:a16="http://schemas.microsoft.com/office/drawing/2014/main" id="{E181BF49-E0AD-C948-BD57-669CA0D09457}"/>
              </a:ext>
            </a:extLst>
          </p:cNvPr>
          <p:cNvSpPr>
            <a:spLocks noGrp="1"/>
          </p:cNvSpPr>
          <p:nvPr>
            <p:ph type="body" sz="quarter" idx="15" hasCustomPrompt="1"/>
          </p:nvPr>
        </p:nvSpPr>
        <p:spPr>
          <a:xfrm>
            <a:off x="838200" y="686632"/>
            <a:ext cx="10515600" cy="768000"/>
          </a:xfrm>
        </p:spPr>
        <p:txBody>
          <a:bodyPr>
            <a:noAutofit/>
          </a:bodyPr>
          <a:lstStyle>
            <a:lvl1pPr marL="0" indent="0">
              <a:buNone/>
              <a:defRPr sz="2800">
                <a:solidFill>
                  <a:schemeClr val="accent3"/>
                </a:solidFill>
              </a:defRPr>
            </a:lvl1pPr>
          </a:lstStyle>
          <a:p>
            <a:r>
              <a:rPr lang="it-IT" dirty="0"/>
              <a:t>Sottotitolo della slide</a:t>
            </a:r>
          </a:p>
        </p:txBody>
      </p:sp>
      <p:sp>
        <p:nvSpPr>
          <p:cNvPr id="25" name="Segnaposto testo 11">
            <a:extLst>
              <a:ext uri="{FF2B5EF4-FFF2-40B4-BE49-F238E27FC236}">
                <a16:creationId xmlns:a16="http://schemas.microsoft.com/office/drawing/2014/main" id="{B5BF2C85-0388-2240-87D9-CBA04689FB8A}"/>
              </a:ext>
            </a:extLst>
          </p:cNvPr>
          <p:cNvSpPr>
            <a:spLocks noGrp="1"/>
          </p:cNvSpPr>
          <p:nvPr>
            <p:ph type="body" sz="quarter" idx="14"/>
          </p:nvPr>
        </p:nvSpPr>
        <p:spPr>
          <a:xfrm>
            <a:off x="838200" y="1614345"/>
            <a:ext cx="10515600" cy="4320000"/>
          </a:xfrm>
        </p:spPr>
        <p:txBody>
          <a:bodyPr/>
          <a:lstStyle>
            <a:lvl1pPr>
              <a:lnSpc>
                <a:spcPct val="100000"/>
              </a:lnSpc>
              <a:defRPr/>
            </a:lvl1pPr>
          </a:lstStyle>
          <a:p>
            <a:r>
              <a:rPr lang="it-IT" dirty="0"/>
              <a:t>Modifica gli stili del testo dello schema
Secondo livello
Terzo livello
Quarto livello
Quinto livello</a:t>
            </a:r>
          </a:p>
        </p:txBody>
      </p:sp>
      <p:cxnSp>
        <p:nvCxnSpPr>
          <p:cNvPr id="29" name="Connettore 1 28">
            <a:extLst>
              <a:ext uri="{FF2B5EF4-FFF2-40B4-BE49-F238E27FC236}">
                <a16:creationId xmlns:a16="http://schemas.microsoft.com/office/drawing/2014/main" id="{6974D647-E6E1-EE40-8B54-9F0B00D24843}"/>
              </a:ext>
            </a:extLst>
          </p:cNvPr>
          <p:cNvCxnSpPr>
            <a:cxnSpLocks/>
          </p:cNvCxnSpPr>
          <p:nvPr userDrawn="1"/>
        </p:nvCxnSpPr>
        <p:spPr>
          <a:xfrm>
            <a:off x="8444253" y="6356351"/>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Date Placeholder 3">
            <a:extLst>
              <a:ext uri="{FF2B5EF4-FFF2-40B4-BE49-F238E27FC236}">
                <a16:creationId xmlns:a16="http://schemas.microsoft.com/office/drawing/2014/main" id="{F5EA25C3-27F4-8641-9091-953884452ED5}"/>
              </a:ext>
            </a:extLst>
          </p:cNvPr>
          <p:cNvSpPr>
            <a:spLocks noGrp="1"/>
          </p:cNvSpPr>
          <p:nvPr>
            <p:ph type="dt" sz="half" idx="10"/>
          </p:nvPr>
        </p:nvSpPr>
        <p:spPr>
          <a:xfrm>
            <a:off x="8572500" y="6356354"/>
            <a:ext cx="1743437" cy="365125"/>
          </a:xfrm>
        </p:spPr>
        <p:txBody>
          <a:bodyPr/>
          <a:lstStyle>
            <a:lvl1pPr algn="r">
              <a:defRPr sz="800">
                <a:solidFill>
                  <a:schemeClr val="tx2"/>
                </a:solidFill>
              </a:defRPr>
            </a:lvl1pPr>
          </a:lstStyle>
          <a:p>
            <a:fld id="{BD13830A-E0D4-5644-8258-6A0E64E87728}" type="datetime1">
              <a:rPr lang="it-IT" smtClean="0"/>
              <a:pPr/>
              <a:t>18/11/24</a:t>
            </a:fld>
            <a:endParaRPr lang="it-IT" dirty="0"/>
          </a:p>
        </p:txBody>
      </p:sp>
      <p:cxnSp>
        <p:nvCxnSpPr>
          <p:cNvPr id="31" name="Connettore 1 30">
            <a:extLst>
              <a:ext uri="{FF2B5EF4-FFF2-40B4-BE49-F238E27FC236}">
                <a16:creationId xmlns:a16="http://schemas.microsoft.com/office/drawing/2014/main" id="{CD2E5939-640E-3848-8220-4482299AB429}"/>
              </a:ext>
            </a:extLst>
          </p:cNvPr>
          <p:cNvCxnSpPr>
            <a:cxnSpLocks/>
          </p:cNvCxnSpPr>
          <p:nvPr userDrawn="1"/>
        </p:nvCxnSpPr>
        <p:spPr>
          <a:xfrm>
            <a:off x="10486049" y="6356351"/>
            <a:ext cx="0" cy="36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Slide Number Placeholder 5">
            <a:extLst>
              <a:ext uri="{FF2B5EF4-FFF2-40B4-BE49-F238E27FC236}">
                <a16:creationId xmlns:a16="http://schemas.microsoft.com/office/drawing/2014/main" id="{EE0023F2-8B19-8843-881A-C65B87586A3D}"/>
              </a:ext>
            </a:extLst>
          </p:cNvPr>
          <p:cNvSpPr>
            <a:spLocks noGrp="1"/>
          </p:cNvSpPr>
          <p:nvPr>
            <p:ph type="sldNum" sz="quarter" idx="12"/>
          </p:nvPr>
        </p:nvSpPr>
        <p:spPr>
          <a:xfrm>
            <a:off x="10617200" y="6356351"/>
            <a:ext cx="736600" cy="364800"/>
          </a:xfrm>
        </p:spPr>
        <p:txBody>
          <a:bodyPr/>
          <a:lstStyle>
            <a:lvl1pPr>
              <a:defRPr sz="800">
                <a:solidFill>
                  <a:schemeClr val="tx2"/>
                </a:solidFill>
              </a:defRPr>
            </a:lvl1pPr>
          </a:lstStyle>
          <a:p>
            <a:fld id="{A9319F9E-F2D9-FB4E-80B1-3EC196E3728B}" type="slidenum">
              <a:rPr lang="it-IT" smtClean="0"/>
              <a:pPr/>
              <a:t>‹N›</a:t>
            </a:fld>
            <a:endParaRPr lang="it-IT" dirty="0"/>
          </a:p>
        </p:txBody>
      </p:sp>
      <p:pic>
        <p:nvPicPr>
          <p:cNvPr id="13" name="Picture 4" descr="C:\Users\morini\Desktop\Loghi e immagini\exe_logo_gfl esteso_positivo.png">
            <a:extLst>
              <a:ext uri="{FF2B5EF4-FFF2-40B4-BE49-F238E27FC236}">
                <a16:creationId xmlns:a16="http://schemas.microsoft.com/office/drawing/2014/main" id="{0BD884F9-BC62-41F4-B135-B3EF6A7061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2" y="6049454"/>
            <a:ext cx="680231" cy="6722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morini\Desktop\Eventi e Progetti\Memento Academy 18-19\memento.png">
            <a:extLst>
              <a:ext uri="{FF2B5EF4-FFF2-40B4-BE49-F238E27FC236}">
                <a16:creationId xmlns:a16="http://schemas.microsoft.com/office/drawing/2014/main" id="{ED313D8B-994B-477D-BB39-1F9C58E1578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3363" t="24105"/>
          <a:stretch/>
        </p:blipFill>
        <p:spPr bwMode="auto">
          <a:xfrm>
            <a:off x="1646677" y="6098554"/>
            <a:ext cx="2009035" cy="67661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ttore 1 22">
            <a:extLst>
              <a:ext uri="{FF2B5EF4-FFF2-40B4-BE49-F238E27FC236}">
                <a16:creationId xmlns:a16="http://schemas.microsoft.com/office/drawing/2014/main" id="{C73E4CFC-3D6E-44B9-9560-F0D0038BE8D3}"/>
              </a:ext>
            </a:extLst>
          </p:cNvPr>
          <p:cNvCxnSpPr/>
          <p:nvPr userDrawn="1"/>
        </p:nvCxnSpPr>
        <p:spPr>
          <a:xfrm>
            <a:off x="3787989" y="6346664"/>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1EB8FBEA-9C5D-4473-9395-A835C1F675D6}"/>
              </a:ext>
            </a:extLst>
          </p:cNvPr>
          <p:cNvSpPr>
            <a:spLocks noGrp="1"/>
          </p:cNvSpPr>
          <p:nvPr>
            <p:ph type="ftr" sz="quarter" idx="11"/>
          </p:nvPr>
        </p:nvSpPr>
        <p:spPr>
          <a:xfrm>
            <a:off x="3958104" y="6345674"/>
            <a:ext cx="4341439" cy="364800"/>
          </a:xfrm>
        </p:spPr>
        <p:txBody>
          <a:bodyPr/>
          <a:lstStyle>
            <a:lvl1pPr algn="r">
              <a:defRPr sz="800">
                <a:solidFill>
                  <a:schemeClr val="tx2"/>
                </a:solidFill>
              </a:defRPr>
            </a:lvl1pPr>
          </a:lstStyle>
          <a:p>
            <a:r>
              <a:rPr lang="it-IT" dirty="0"/>
              <a:t>Titolo della presentazione</a:t>
            </a:r>
          </a:p>
        </p:txBody>
      </p:sp>
    </p:spTree>
    <p:extLst>
      <p:ext uri="{BB962C8B-B14F-4D97-AF65-F5344CB8AC3E}">
        <p14:creationId xmlns:p14="http://schemas.microsoft.com/office/powerpoint/2010/main" val="179677102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olo e immag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614345"/>
            <a:ext cx="10530417" cy="4324493"/>
          </a:xfrm>
        </p:spPr>
        <p:txBody>
          <a:bodyPr>
            <a:normAutofit/>
          </a:bodyPr>
          <a:lstStyle>
            <a:lvl1pPr>
              <a:lnSpc>
                <a:spcPct val="100000"/>
              </a:lnSpc>
              <a:defRPr sz="1800"/>
            </a:lvl1pPr>
          </a:lstStyle>
          <a:p>
            <a:pPr lvl="0"/>
            <a:r>
              <a:rPr lang="it-IT" dirty="0"/>
              <a:t>Modifica gli stili del testo dello schema
Secondo livello
Terzo livello
Quarto livello
Quinto livello</a:t>
            </a:r>
            <a:endParaRPr lang="en-US" dirty="0"/>
          </a:p>
        </p:txBody>
      </p:sp>
      <p:sp>
        <p:nvSpPr>
          <p:cNvPr id="20" name="Title 1">
            <a:extLst>
              <a:ext uri="{FF2B5EF4-FFF2-40B4-BE49-F238E27FC236}">
                <a16:creationId xmlns:a16="http://schemas.microsoft.com/office/drawing/2014/main" id="{91D2B322-242E-A748-BFFA-F9B4664FC99F}"/>
              </a:ext>
            </a:extLst>
          </p:cNvPr>
          <p:cNvSpPr>
            <a:spLocks noGrp="1"/>
          </p:cNvSpPr>
          <p:nvPr>
            <p:ph type="title" hasCustomPrompt="1"/>
          </p:nvPr>
        </p:nvSpPr>
        <p:spPr>
          <a:xfrm>
            <a:off x="838200" y="280074"/>
            <a:ext cx="10515600" cy="432355"/>
          </a:xfrm>
        </p:spPr>
        <p:txBody>
          <a:bodyPr>
            <a:noAutofit/>
          </a:bodyPr>
          <a:lstStyle>
            <a:lvl1pPr>
              <a:defRPr sz="3000">
                <a:solidFill>
                  <a:schemeClr val="tx2"/>
                </a:solidFill>
                <a:latin typeface="+mn-lt"/>
              </a:defRPr>
            </a:lvl1pPr>
          </a:lstStyle>
          <a:p>
            <a:r>
              <a:rPr lang="en-US" dirty="0" err="1"/>
              <a:t>Titolo</a:t>
            </a:r>
            <a:r>
              <a:rPr lang="en-US" dirty="0"/>
              <a:t> </a:t>
            </a:r>
            <a:r>
              <a:rPr lang="en-US" dirty="0" err="1"/>
              <a:t>della</a:t>
            </a:r>
            <a:r>
              <a:rPr lang="en-US" dirty="0"/>
              <a:t> slide</a:t>
            </a:r>
          </a:p>
        </p:txBody>
      </p:sp>
      <p:cxnSp>
        <p:nvCxnSpPr>
          <p:cNvPr id="16" name="Connettore 1 15">
            <a:extLst>
              <a:ext uri="{FF2B5EF4-FFF2-40B4-BE49-F238E27FC236}">
                <a16:creationId xmlns:a16="http://schemas.microsoft.com/office/drawing/2014/main" id="{FCBA7CEC-572E-0F4B-95CA-8636D869376A}"/>
              </a:ext>
            </a:extLst>
          </p:cNvPr>
          <p:cNvCxnSpPr>
            <a:cxnSpLocks/>
          </p:cNvCxnSpPr>
          <p:nvPr userDrawn="1"/>
        </p:nvCxnSpPr>
        <p:spPr>
          <a:xfrm>
            <a:off x="10486049" y="6356351"/>
            <a:ext cx="0" cy="36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E0023F2-8B19-8843-881A-C65B87586A3D}"/>
              </a:ext>
            </a:extLst>
          </p:cNvPr>
          <p:cNvSpPr>
            <a:spLocks noGrp="1"/>
          </p:cNvSpPr>
          <p:nvPr>
            <p:ph type="sldNum" sz="quarter" idx="12"/>
          </p:nvPr>
        </p:nvSpPr>
        <p:spPr>
          <a:xfrm>
            <a:off x="10617200" y="6356351"/>
            <a:ext cx="736600" cy="364800"/>
          </a:xfrm>
        </p:spPr>
        <p:txBody>
          <a:bodyPr/>
          <a:lstStyle>
            <a:lvl1pPr>
              <a:defRPr sz="800">
                <a:solidFill>
                  <a:schemeClr val="tx2"/>
                </a:solidFill>
              </a:defRPr>
            </a:lvl1pPr>
          </a:lstStyle>
          <a:p>
            <a:fld id="{A9319F9E-F2D9-FB4E-80B1-3EC196E3728B}" type="slidenum">
              <a:rPr lang="it-IT" smtClean="0"/>
              <a:pPr/>
              <a:t>‹N›</a:t>
            </a:fld>
            <a:endParaRPr lang="it-IT" dirty="0"/>
          </a:p>
        </p:txBody>
      </p:sp>
      <p:sp>
        <p:nvSpPr>
          <p:cNvPr id="18" name="Date Placeholder 3">
            <a:extLst>
              <a:ext uri="{FF2B5EF4-FFF2-40B4-BE49-F238E27FC236}">
                <a16:creationId xmlns:a16="http://schemas.microsoft.com/office/drawing/2014/main" id="{F5EA25C3-27F4-8641-9091-953884452ED5}"/>
              </a:ext>
            </a:extLst>
          </p:cNvPr>
          <p:cNvSpPr>
            <a:spLocks noGrp="1"/>
          </p:cNvSpPr>
          <p:nvPr>
            <p:ph type="dt" sz="half" idx="10"/>
          </p:nvPr>
        </p:nvSpPr>
        <p:spPr>
          <a:xfrm>
            <a:off x="8572500" y="6356354"/>
            <a:ext cx="1743437" cy="365125"/>
          </a:xfrm>
        </p:spPr>
        <p:txBody>
          <a:bodyPr/>
          <a:lstStyle>
            <a:lvl1pPr algn="r">
              <a:defRPr sz="800">
                <a:solidFill>
                  <a:schemeClr val="tx2"/>
                </a:solidFill>
              </a:defRPr>
            </a:lvl1pPr>
          </a:lstStyle>
          <a:p>
            <a:fld id="{BD13830A-E0D4-5644-8258-6A0E64E87728}" type="datetime1">
              <a:rPr lang="it-IT" smtClean="0"/>
              <a:pPr/>
              <a:t>18/11/24</a:t>
            </a:fld>
            <a:endParaRPr lang="it-IT" dirty="0"/>
          </a:p>
        </p:txBody>
      </p:sp>
      <p:cxnSp>
        <p:nvCxnSpPr>
          <p:cNvPr id="19" name="Connettore 1 18">
            <a:extLst>
              <a:ext uri="{FF2B5EF4-FFF2-40B4-BE49-F238E27FC236}">
                <a16:creationId xmlns:a16="http://schemas.microsoft.com/office/drawing/2014/main" id="{CD2E5939-640E-3848-8220-4482299AB429}"/>
              </a:ext>
            </a:extLst>
          </p:cNvPr>
          <p:cNvCxnSpPr>
            <a:cxnSpLocks/>
          </p:cNvCxnSpPr>
          <p:nvPr userDrawn="1"/>
        </p:nvCxnSpPr>
        <p:spPr>
          <a:xfrm>
            <a:off x="10486049" y="6356351"/>
            <a:ext cx="0" cy="36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6974D647-E6E1-EE40-8B54-9F0B00D24843}"/>
              </a:ext>
            </a:extLst>
          </p:cNvPr>
          <p:cNvCxnSpPr>
            <a:cxnSpLocks/>
          </p:cNvCxnSpPr>
          <p:nvPr userDrawn="1"/>
        </p:nvCxnSpPr>
        <p:spPr>
          <a:xfrm>
            <a:off x="8444253" y="6356351"/>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Segnaposto testo 3">
            <a:extLst>
              <a:ext uri="{FF2B5EF4-FFF2-40B4-BE49-F238E27FC236}">
                <a16:creationId xmlns:a16="http://schemas.microsoft.com/office/drawing/2014/main" id="{20CF4C00-7B37-CA45-8CB0-28AA4F546E73}"/>
              </a:ext>
            </a:extLst>
          </p:cNvPr>
          <p:cNvSpPr>
            <a:spLocks noGrp="1"/>
          </p:cNvSpPr>
          <p:nvPr>
            <p:ph type="body" sz="quarter" idx="15" hasCustomPrompt="1"/>
          </p:nvPr>
        </p:nvSpPr>
        <p:spPr>
          <a:xfrm>
            <a:off x="838199" y="686632"/>
            <a:ext cx="10528300" cy="768000"/>
          </a:xfrm>
        </p:spPr>
        <p:txBody>
          <a:bodyPr>
            <a:noAutofit/>
          </a:bodyPr>
          <a:lstStyle>
            <a:lvl1pPr marL="0" indent="0">
              <a:buNone/>
              <a:defRPr sz="2800">
                <a:solidFill>
                  <a:schemeClr val="accent3"/>
                </a:solidFill>
              </a:defRPr>
            </a:lvl1pPr>
          </a:lstStyle>
          <a:p>
            <a:r>
              <a:rPr lang="it-IT" dirty="0"/>
              <a:t>Sottotitolo della slide</a:t>
            </a:r>
          </a:p>
        </p:txBody>
      </p:sp>
      <p:pic>
        <p:nvPicPr>
          <p:cNvPr id="22" name="Picture 4" descr="C:\Users\morini\Desktop\Loghi e immagini\exe_logo_gfl esteso_positivo.png">
            <a:extLst>
              <a:ext uri="{FF2B5EF4-FFF2-40B4-BE49-F238E27FC236}">
                <a16:creationId xmlns:a16="http://schemas.microsoft.com/office/drawing/2014/main" id="{F3471F2E-02CE-4144-9A77-24093EAF23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2" y="6049454"/>
            <a:ext cx="680231" cy="6722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morini\Desktop\Eventi e Progetti\Memento Academy 18-19\memento.png">
            <a:extLst>
              <a:ext uri="{FF2B5EF4-FFF2-40B4-BE49-F238E27FC236}">
                <a16:creationId xmlns:a16="http://schemas.microsoft.com/office/drawing/2014/main" id="{CFF02691-E92E-45FE-B6C5-E4077294F88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3363" t="24105"/>
          <a:stretch/>
        </p:blipFill>
        <p:spPr bwMode="auto">
          <a:xfrm>
            <a:off x="1646677" y="6098554"/>
            <a:ext cx="2009035" cy="67661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ttore 1 22">
            <a:extLst>
              <a:ext uri="{FF2B5EF4-FFF2-40B4-BE49-F238E27FC236}">
                <a16:creationId xmlns:a16="http://schemas.microsoft.com/office/drawing/2014/main" id="{F750015B-BF6B-458F-9A91-CBEF77BF5B28}"/>
              </a:ext>
            </a:extLst>
          </p:cNvPr>
          <p:cNvCxnSpPr/>
          <p:nvPr userDrawn="1"/>
        </p:nvCxnSpPr>
        <p:spPr>
          <a:xfrm>
            <a:off x="3787989" y="6346664"/>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A3F0D496-50AC-406F-8FE6-652879909C48}"/>
              </a:ext>
            </a:extLst>
          </p:cNvPr>
          <p:cNvSpPr>
            <a:spLocks noGrp="1"/>
          </p:cNvSpPr>
          <p:nvPr>
            <p:ph type="ftr" sz="quarter" idx="11"/>
          </p:nvPr>
        </p:nvSpPr>
        <p:spPr>
          <a:xfrm>
            <a:off x="3958104" y="6345674"/>
            <a:ext cx="4341439" cy="364800"/>
          </a:xfrm>
        </p:spPr>
        <p:txBody>
          <a:bodyPr/>
          <a:lstStyle>
            <a:lvl1pPr algn="r">
              <a:defRPr sz="800">
                <a:solidFill>
                  <a:schemeClr val="tx2"/>
                </a:solidFill>
              </a:defRPr>
            </a:lvl1pPr>
          </a:lstStyle>
          <a:p>
            <a:r>
              <a:rPr lang="it-IT" dirty="0"/>
              <a:t>Titolo della presentazione</a:t>
            </a:r>
          </a:p>
        </p:txBody>
      </p:sp>
    </p:spTree>
    <p:extLst>
      <p:ext uri="{BB962C8B-B14F-4D97-AF65-F5344CB8AC3E}">
        <p14:creationId xmlns:p14="http://schemas.microsoft.com/office/powerpoint/2010/main" val="13444165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40" userDrawn="1">
          <p15:clr>
            <a:srgbClr val="FBAE40"/>
          </p15:clr>
        </p15:guide>
        <p15:guide id="3" pos="71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olo e contenuto su due colonn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FF2F356-B2DA-2942-BE53-3EFBDB527309}"/>
              </a:ext>
            </a:extLst>
          </p:cNvPr>
          <p:cNvSpPr>
            <a:spLocks noGrp="1"/>
          </p:cNvSpPr>
          <p:nvPr>
            <p:ph sz="half" idx="1"/>
          </p:nvPr>
        </p:nvSpPr>
        <p:spPr>
          <a:xfrm>
            <a:off x="838200" y="1614345"/>
            <a:ext cx="5088000" cy="4324493"/>
          </a:xfrm>
        </p:spPr>
        <p:txBody>
          <a:bodyPr/>
          <a:lstStyle>
            <a:lvl1pPr>
              <a:lnSpc>
                <a:spcPct val="100000"/>
              </a:lnSpc>
              <a:defRPr/>
            </a:lvl1pPr>
          </a:lstStyle>
          <a:p>
            <a:pPr lvl="0"/>
            <a:r>
              <a:rPr lang="it-IT" dirty="0"/>
              <a:t>Modifica gli stili del testo dello schema
Secondo livello
Terzo livello
Quarto livello
Quinto livello</a:t>
            </a:r>
            <a:endParaRPr lang="en-US" dirty="0"/>
          </a:p>
        </p:txBody>
      </p:sp>
      <p:sp>
        <p:nvSpPr>
          <p:cNvPr id="13" name="Content Placeholder 3">
            <a:extLst>
              <a:ext uri="{FF2B5EF4-FFF2-40B4-BE49-F238E27FC236}">
                <a16:creationId xmlns:a16="http://schemas.microsoft.com/office/drawing/2014/main" id="{E416066D-6ED2-AD4F-A1F6-FAF669DC5A62}"/>
              </a:ext>
            </a:extLst>
          </p:cNvPr>
          <p:cNvSpPr>
            <a:spLocks noGrp="1"/>
          </p:cNvSpPr>
          <p:nvPr>
            <p:ph sz="half" idx="2"/>
          </p:nvPr>
        </p:nvSpPr>
        <p:spPr>
          <a:xfrm>
            <a:off x="6265800" y="1614345"/>
            <a:ext cx="5088000" cy="4324493"/>
          </a:xfrm>
        </p:spPr>
        <p:txBody>
          <a:bodyPr/>
          <a:lstStyle>
            <a:lvl1pPr>
              <a:lnSpc>
                <a:spcPct val="100000"/>
              </a:lnSpc>
              <a:defRPr/>
            </a:lvl1pPr>
          </a:lstStyle>
          <a:p>
            <a:pPr lvl="0"/>
            <a:r>
              <a:rPr lang="it-IT" dirty="0"/>
              <a:t>Modifica gli stili del testo dello schema
Secondo livello
Terzo livello
Quarto livello
Quinto livello</a:t>
            </a:r>
            <a:endParaRPr lang="en-US" dirty="0"/>
          </a:p>
        </p:txBody>
      </p:sp>
      <p:sp>
        <p:nvSpPr>
          <p:cNvPr id="25" name="Title 1">
            <a:extLst>
              <a:ext uri="{FF2B5EF4-FFF2-40B4-BE49-F238E27FC236}">
                <a16:creationId xmlns:a16="http://schemas.microsoft.com/office/drawing/2014/main" id="{7C3A31A9-461C-604C-8EA4-771B7525FBC5}"/>
              </a:ext>
            </a:extLst>
          </p:cNvPr>
          <p:cNvSpPr>
            <a:spLocks noGrp="1"/>
          </p:cNvSpPr>
          <p:nvPr>
            <p:ph type="title" hasCustomPrompt="1"/>
          </p:nvPr>
        </p:nvSpPr>
        <p:spPr>
          <a:xfrm>
            <a:off x="838200" y="280074"/>
            <a:ext cx="10515600" cy="432355"/>
          </a:xfrm>
        </p:spPr>
        <p:txBody>
          <a:bodyPr>
            <a:noAutofit/>
          </a:bodyPr>
          <a:lstStyle>
            <a:lvl1pPr>
              <a:defRPr sz="3000">
                <a:solidFill>
                  <a:schemeClr val="tx2"/>
                </a:solidFill>
                <a:latin typeface="+mn-lt"/>
              </a:defRPr>
            </a:lvl1pPr>
          </a:lstStyle>
          <a:p>
            <a:r>
              <a:rPr lang="en-US" dirty="0" err="1"/>
              <a:t>Titolo</a:t>
            </a:r>
            <a:r>
              <a:rPr lang="en-US" dirty="0"/>
              <a:t> </a:t>
            </a:r>
            <a:r>
              <a:rPr lang="en-US" dirty="0" err="1"/>
              <a:t>della</a:t>
            </a:r>
            <a:r>
              <a:rPr lang="en-US" dirty="0"/>
              <a:t> slide</a:t>
            </a:r>
          </a:p>
        </p:txBody>
      </p:sp>
      <p:sp>
        <p:nvSpPr>
          <p:cNvPr id="36" name="Segnaposto testo 3">
            <a:extLst>
              <a:ext uri="{FF2B5EF4-FFF2-40B4-BE49-F238E27FC236}">
                <a16:creationId xmlns:a16="http://schemas.microsoft.com/office/drawing/2014/main" id="{107DA41B-3ABF-B543-98E1-DBA92E46EF73}"/>
              </a:ext>
            </a:extLst>
          </p:cNvPr>
          <p:cNvSpPr>
            <a:spLocks noGrp="1"/>
          </p:cNvSpPr>
          <p:nvPr>
            <p:ph type="body" sz="quarter" idx="15" hasCustomPrompt="1"/>
          </p:nvPr>
        </p:nvSpPr>
        <p:spPr>
          <a:xfrm>
            <a:off x="838200" y="686632"/>
            <a:ext cx="10515600" cy="768000"/>
          </a:xfrm>
        </p:spPr>
        <p:txBody>
          <a:bodyPr>
            <a:noAutofit/>
          </a:bodyPr>
          <a:lstStyle>
            <a:lvl1pPr marL="0" indent="0">
              <a:buNone/>
              <a:defRPr sz="2800">
                <a:solidFill>
                  <a:schemeClr val="accent3"/>
                </a:solidFill>
              </a:defRPr>
            </a:lvl1pPr>
          </a:lstStyle>
          <a:p>
            <a:r>
              <a:rPr lang="it-IT" dirty="0"/>
              <a:t>Sottotitolo della slide</a:t>
            </a:r>
          </a:p>
        </p:txBody>
      </p:sp>
      <p:cxnSp>
        <p:nvCxnSpPr>
          <p:cNvPr id="27" name="Connettore 1 26">
            <a:extLst>
              <a:ext uri="{FF2B5EF4-FFF2-40B4-BE49-F238E27FC236}">
                <a16:creationId xmlns:a16="http://schemas.microsoft.com/office/drawing/2014/main" id="{6974D647-E6E1-EE40-8B54-9F0B00D24843}"/>
              </a:ext>
            </a:extLst>
          </p:cNvPr>
          <p:cNvCxnSpPr>
            <a:cxnSpLocks/>
          </p:cNvCxnSpPr>
          <p:nvPr userDrawn="1"/>
        </p:nvCxnSpPr>
        <p:spPr>
          <a:xfrm>
            <a:off x="8444253" y="6356351"/>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Date Placeholder 3">
            <a:extLst>
              <a:ext uri="{FF2B5EF4-FFF2-40B4-BE49-F238E27FC236}">
                <a16:creationId xmlns:a16="http://schemas.microsoft.com/office/drawing/2014/main" id="{F5EA25C3-27F4-8641-9091-953884452ED5}"/>
              </a:ext>
            </a:extLst>
          </p:cNvPr>
          <p:cNvSpPr>
            <a:spLocks noGrp="1"/>
          </p:cNvSpPr>
          <p:nvPr>
            <p:ph type="dt" sz="half" idx="10"/>
          </p:nvPr>
        </p:nvSpPr>
        <p:spPr>
          <a:xfrm>
            <a:off x="8572500" y="6356354"/>
            <a:ext cx="1743437" cy="365125"/>
          </a:xfrm>
        </p:spPr>
        <p:txBody>
          <a:bodyPr/>
          <a:lstStyle>
            <a:lvl1pPr algn="r">
              <a:defRPr sz="800">
                <a:solidFill>
                  <a:schemeClr val="tx2"/>
                </a:solidFill>
              </a:defRPr>
            </a:lvl1pPr>
          </a:lstStyle>
          <a:p>
            <a:fld id="{BD13830A-E0D4-5644-8258-6A0E64E87728}" type="datetime1">
              <a:rPr lang="it-IT" smtClean="0"/>
              <a:pPr/>
              <a:t>18/11/24</a:t>
            </a:fld>
            <a:endParaRPr lang="it-IT" dirty="0"/>
          </a:p>
        </p:txBody>
      </p:sp>
      <p:sp>
        <p:nvSpPr>
          <p:cNvPr id="29" name="Slide Number Placeholder 5">
            <a:extLst>
              <a:ext uri="{FF2B5EF4-FFF2-40B4-BE49-F238E27FC236}">
                <a16:creationId xmlns:a16="http://schemas.microsoft.com/office/drawing/2014/main" id="{EE0023F2-8B19-8843-881A-C65B87586A3D}"/>
              </a:ext>
            </a:extLst>
          </p:cNvPr>
          <p:cNvSpPr>
            <a:spLocks noGrp="1"/>
          </p:cNvSpPr>
          <p:nvPr>
            <p:ph type="sldNum" sz="quarter" idx="12"/>
          </p:nvPr>
        </p:nvSpPr>
        <p:spPr>
          <a:xfrm>
            <a:off x="10617200" y="6356351"/>
            <a:ext cx="736600" cy="364800"/>
          </a:xfrm>
        </p:spPr>
        <p:txBody>
          <a:bodyPr/>
          <a:lstStyle>
            <a:lvl1pPr>
              <a:defRPr sz="800">
                <a:solidFill>
                  <a:schemeClr val="tx2"/>
                </a:solidFill>
              </a:defRPr>
            </a:lvl1pPr>
          </a:lstStyle>
          <a:p>
            <a:fld id="{A9319F9E-F2D9-FB4E-80B1-3EC196E3728B}" type="slidenum">
              <a:rPr lang="it-IT" smtClean="0"/>
              <a:pPr/>
              <a:t>‹N›</a:t>
            </a:fld>
            <a:endParaRPr lang="it-IT" dirty="0"/>
          </a:p>
        </p:txBody>
      </p:sp>
      <p:cxnSp>
        <p:nvCxnSpPr>
          <p:cNvPr id="30" name="Connettore 1 29">
            <a:extLst>
              <a:ext uri="{FF2B5EF4-FFF2-40B4-BE49-F238E27FC236}">
                <a16:creationId xmlns:a16="http://schemas.microsoft.com/office/drawing/2014/main" id="{CD2E5939-640E-3848-8220-4482299AB429}"/>
              </a:ext>
            </a:extLst>
          </p:cNvPr>
          <p:cNvCxnSpPr>
            <a:cxnSpLocks/>
          </p:cNvCxnSpPr>
          <p:nvPr userDrawn="1"/>
        </p:nvCxnSpPr>
        <p:spPr>
          <a:xfrm>
            <a:off x="10486049" y="6356351"/>
            <a:ext cx="0" cy="36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4" descr="C:\Users\morini\Desktop\Loghi e immagini\exe_logo_gfl esteso_positivo.png">
            <a:extLst>
              <a:ext uri="{FF2B5EF4-FFF2-40B4-BE49-F238E27FC236}">
                <a16:creationId xmlns:a16="http://schemas.microsoft.com/office/drawing/2014/main" id="{6075E6CC-7385-4034-AA6E-56988309E3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2" y="6049454"/>
            <a:ext cx="680231" cy="6722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morini\Desktop\Eventi e Progetti\Memento Academy 18-19\memento.png">
            <a:extLst>
              <a:ext uri="{FF2B5EF4-FFF2-40B4-BE49-F238E27FC236}">
                <a16:creationId xmlns:a16="http://schemas.microsoft.com/office/drawing/2014/main" id="{315EFE0C-E9F7-41CE-A688-AC8B3D164D2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3363" t="24105"/>
          <a:stretch/>
        </p:blipFill>
        <p:spPr bwMode="auto">
          <a:xfrm>
            <a:off x="1646677" y="6098554"/>
            <a:ext cx="2009035" cy="67661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ttore 1 22">
            <a:extLst>
              <a:ext uri="{FF2B5EF4-FFF2-40B4-BE49-F238E27FC236}">
                <a16:creationId xmlns:a16="http://schemas.microsoft.com/office/drawing/2014/main" id="{CF46E10A-1842-4919-AF59-028DC99C5EE4}"/>
              </a:ext>
            </a:extLst>
          </p:cNvPr>
          <p:cNvCxnSpPr/>
          <p:nvPr userDrawn="1"/>
        </p:nvCxnSpPr>
        <p:spPr>
          <a:xfrm>
            <a:off x="3787989" y="6346664"/>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97EA635B-C37B-4217-B455-B5DAC979901B}"/>
              </a:ext>
            </a:extLst>
          </p:cNvPr>
          <p:cNvSpPr>
            <a:spLocks noGrp="1"/>
          </p:cNvSpPr>
          <p:nvPr>
            <p:ph type="ftr" sz="quarter" idx="11"/>
          </p:nvPr>
        </p:nvSpPr>
        <p:spPr>
          <a:xfrm>
            <a:off x="3958104" y="6345674"/>
            <a:ext cx="4341439" cy="364800"/>
          </a:xfrm>
        </p:spPr>
        <p:txBody>
          <a:bodyPr/>
          <a:lstStyle>
            <a:lvl1pPr algn="r">
              <a:defRPr sz="800">
                <a:solidFill>
                  <a:schemeClr val="tx2"/>
                </a:solidFill>
              </a:defRPr>
            </a:lvl1pPr>
          </a:lstStyle>
          <a:p>
            <a:r>
              <a:rPr lang="it-IT" dirty="0"/>
              <a:t>Titolo della presentazione</a:t>
            </a:r>
          </a:p>
        </p:txBody>
      </p:sp>
    </p:spTree>
    <p:extLst>
      <p:ext uri="{BB962C8B-B14F-4D97-AF65-F5344CB8AC3E}">
        <p14:creationId xmlns:p14="http://schemas.microsoft.com/office/powerpoint/2010/main" val="149381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olo e contenuto su due colonne">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7C3A31A9-461C-604C-8EA4-771B7525FBC5}"/>
              </a:ext>
            </a:extLst>
          </p:cNvPr>
          <p:cNvSpPr>
            <a:spLocks noGrp="1"/>
          </p:cNvSpPr>
          <p:nvPr>
            <p:ph type="title" hasCustomPrompt="1"/>
          </p:nvPr>
        </p:nvSpPr>
        <p:spPr>
          <a:xfrm>
            <a:off x="838200" y="280074"/>
            <a:ext cx="10527909" cy="432355"/>
          </a:xfrm>
        </p:spPr>
        <p:txBody>
          <a:bodyPr>
            <a:noAutofit/>
          </a:bodyPr>
          <a:lstStyle>
            <a:lvl1pPr>
              <a:defRPr sz="3000">
                <a:solidFill>
                  <a:schemeClr val="tx2"/>
                </a:solidFill>
                <a:latin typeface="+mn-lt"/>
              </a:defRPr>
            </a:lvl1pPr>
          </a:lstStyle>
          <a:p>
            <a:r>
              <a:rPr lang="en-US" dirty="0" err="1"/>
              <a:t>Titolo</a:t>
            </a:r>
            <a:r>
              <a:rPr lang="en-US" dirty="0"/>
              <a:t> </a:t>
            </a:r>
            <a:r>
              <a:rPr lang="en-US" dirty="0" err="1"/>
              <a:t>della</a:t>
            </a:r>
            <a:r>
              <a:rPr lang="en-US" dirty="0"/>
              <a:t> slide</a:t>
            </a:r>
          </a:p>
        </p:txBody>
      </p:sp>
      <p:sp>
        <p:nvSpPr>
          <p:cNvPr id="17" name="Segnaposto contenuto 2">
            <a:extLst>
              <a:ext uri="{FF2B5EF4-FFF2-40B4-BE49-F238E27FC236}">
                <a16:creationId xmlns:a16="http://schemas.microsoft.com/office/drawing/2014/main" id="{13E277F2-B328-5F40-81CD-4203F0F6F1BD}"/>
              </a:ext>
            </a:extLst>
          </p:cNvPr>
          <p:cNvSpPr>
            <a:spLocks noGrp="1"/>
          </p:cNvSpPr>
          <p:nvPr>
            <p:ph idx="16" hasCustomPrompt="1"/>
          </p:nvPr>
        </p:nvSpPr>
        <p:spPr>
          <a:xfrm>
            <a:off x="833296" y="2080443"/>
            <a:ext cx="5088000" cy="1632000"/>
          </a:xfrm>
          <a:solidFill>
            <a:schemeClr val="bg1">
              <a:lumMod val="95000"/>
            </a:schemeClr>
          </a:solidFill>
          <a:ln>
            <a:noFill/>
          </a:ln>
        </p:spPr>
        <p:txBody>
          <a:bodyPr lIns="72000" tIns="72000" rIns="72000" bIns="72000">
            <a:normAutofit/>
          </a:bodyPr>
          <a:lstStyle>
            <a:lvl1pPr>
              <a:defRPr sz="1400"/>
            </a:lvl1pPr>
            <a:lvl2pPr>
              <a:defRPr sz="1100"/>
            </a:lvl2pPr>
            <a:lvl3pPr>
              <a:defRPr sz="1100"/>
            </a:lvl3pPr>
            <a:lvl4pPr>
              <a:defRPr sz="1100"/>
            </a:lvl4pPr>
            <a:lvl5pPr>
              <a:defRPr sz="1100"/>
            </a:lvl5pPr>
          </a:lstStyle>
          <a:p>
            <a:pPr lvl="0"/>
            <a:r>
              <a:rPr lang="it-IT" dirty="0"/>
              <a:t>Fare clic per modificare gli stili del testo dello schema</a:t>
            </a:r>
          </a:p>
        </p:txBody>
      </p:sp>
      <p:sp>
        <p:nvSpPr>
          <p:cNvPr id="24" name="Segnaposto testo 9">
            <a:extLst>
              <a:ext uri="{FF2B5EF4-FFF2-40B4-BE49-F238E27FC236}">
                <a16:creationId xmlns:a16="http://schemas.microsoft.com/office/drawing/2014/main" id="{A9749299-BD52-604E-8967-3A4609154EE4}"/>
              </a:ext>
            </a:extLst>
          </p:cNvPr>
          <p:cNvSpPr>
            <a:spLocks noGrp="1"/>
          </p:cNvSpPr>
          <p:nvPr>
            <p:ph type="body" sz="quarter" idx="17" hasCustomPrompt="1"/>
          </p:nvPr>
        </p:nvSpPr>
        <p:spPr>
          <a:xfrm>
            <a:off x="833296" y="1614345"/>
            <a:ext cx="5088000" cy="480000"/>
          </a:xfrm>
          <a:solidFill>
            <a:schemeClr val="tx2"/>
          </a:solidFill>
          <a:ln>
            <a:noFill/>
          </a:ln>
        </p:spPr>
        <p:txBody>
          <a:bodyPr lIns="72000" tIns="72000" rIns="72000" bIns="72000" anchor="ctr">
            <a:normAutofit/>
          </a:bodyPr>
          <a:lstStyle>
            <a:lvl1pPr marL="0" indent="0" algn="ctr">
              <a:buFontTx/>
              <a:buNone/>
              <a:defRPr sz="1400" b="0">
                <a:solidFill>
                  <a:schemeClr val="bg1"/>
                </a:solidFill>
              </a:defRPr>
            </a:lvl1pPr>
          </a:lstStyle>
          <a:p>
            <a:pPr lvl="0"/>
            <a:r>
              <a:rPr lang="it-IT" dirty="0"/>
              <a:t>TITOLO DEL PARAGRAFO</a:t>
            </a:r>
          </a:p>
        </p:txBody>
      </p:sp>
      <p:sp>
        <p:nvSpPr>
          <p:cNvPr id="29" name="Segnaposto contenuto 2">
            <a:extLst>
              <a:ext uri="{FF2B5EF4-FFF2-40B4-BE49-F238E27FC236}">
                <a16:creationId xmlns:a16="http://schemas.microsoft.com/office/drawing/2014/main" id="{497C6625-3665-D641-805F-26A4ABF0D800}"/>
              </a:ext>
            </a:extLst>
          </p:cNvPr>
          <p:cNvSpPr>
            <a:spLocks noGrp="1"/>
          </p:cNvSpPr>
          <p:nvPr>
            <p:ph idx="18" hasCustomPrompt="1"/>
          </p:nvPr>
        </p:nvSpPr>
        <p:spPr>
          <a:xfrm>
            <a:off x="833296" y="4309305"/>
            <a:ext cx="5088000" cy="1632000"/>
          </a:xfrm>
          <a:solidFill>
            <a:schemeClr val="bg1">
              <a:lumMod val="95000"/>
            </a:schemeClr>
          </a:solidFill>
          <a:ln>
            <a:noFill/>
          </a:ln>
        </p:spPr>
        <p:txBody>
          <a:bodyPr lIns="72000" tIns="72000" rIns="72000" bIns="72000">
            <a:noAutofit/>
          </a:bodyPr>
          <a:lstStyle>
            <a:lvl1pPr>
              <a:lnSpc>
                <a:spcPct val="100000"/>
              </a:lnSpc>
              <a:defRPr sz="1400"/>
            </a:lvl1pPr>
            <a:lvl2pPr>
              <a:defRPr sz="1100"/>
            </a:lvl2pPr>
            <a:lvl3pPr>
              <a:defRPr sz="1100"/>
            </a:lvl3pPr>
            <a:lvl4pPr>
              <a:defRPr sz="1100"/>
            </a:lvl4pPr>
            <a:lvl5pPr>
              <a:defRPr sz="1100"/>
            </a:lvl5pPr>
          </a:lstStyle>
          <a:p>
            <a:pPr lvl="0"/>
            <a:r>
              <a:rPr lang="it-IT" dirty="0"/>
              <a:t>Fare clic per modificare gli stili del testo dello schema</a:t>
            </a:r>
          </a:p>
        </p:txBody>
      </p:sp>
      <p:sp>
        <p:nvSpPr>
          <p:cNvPr id="30" name="Segnaposto testo 9">
            <a:extLst>
              <a:ext uri="{FF2B5EF4-FFF2-40B4-BE49-F238E27FC236}">
                <a16:creationId xmlns:a16="http://schemas.microsoft.com/office/drawing/2014/main" id="{1A479F04-DECE-6444-8B61-57059B6C4DDB}"/>
              </a:ext>
            </a:extLst>
          </p:cNvPr>
          <p:cNvSpPr>
            <a:spLocks noGrp="1"/>
          </p:cNvSpPr>
          <p:nvPr>
            <p:ph type="body" sz="quarter" idx="19" hasCustomPrompt="1"/>
          </p:nvPr>
        </p:nvSpPr>
        <p:spPr>
          <a:xfrm>
            <a:off x="833296" y="3843208"/>
            <a:ext cx="5088000" cy="480000"/>
          </a:xfrm>
          <a:solidFill>
            <a:schemeClr val="tx2"/>
          </a:solidFill>
          <a:ln>
            <a:noFill/>
          </a:ln>
        </p:spPr>
        <p:txBody>
          <a:bodyPr lIns="72000" tIns="72000" rIns="72000" bIns="72000" anchor="ctr">
            <a:normAutofit/>
          </a:bodyPr>
          <a:lstStyle>
            <a:lvl1pPr marL="0" indent="0" algn="ctr">
              <a:buFontTx/>
              <a:buNone/>
              <a:defRPr sz="1400" b="0">
                <a:solidFill>
                  <a:schemeClr val="bg1"/>
                </a:solidFill>
              </a:defRPr>
            </a:lvl1pPr>
          </a:lstStyle>
          <a:p>
            <a:pPr lvl="0"/>
            <a:r>
              <a:rPr lang="it-IT" dirty="0"/>
              <a:t>TITOLO DEL PARAGRAFO</a:t>
            </a:r>
          </a:p>
        </p:txBody>
      </p:sp>
      <p:sp>
        <p:nvSpPr>
          <p:cNvPr id="31" name="Segnaposto contenuto 2">
            <a:extLst>
              <a:ext uri="{FF2B5EF4-FFF2-40B4-BE49-F238E27FC236}">
                <a16:creationId xmlns:a16="http://schemas.microsoft.com/office/drawing/2014/main" id="{1C4BCD71-8C31-F146-9713-A2087CF172C2}"/>
              </a:ext>
            </a:extLst>
          </p:cNvPr>
          <p:cNvSpPr>
            <a:spLocks noGrp="1"/>
          </p:cNvSpPr>
          <p:nvPr>
            <p:ph idx="20" hasCustomPrompt="1"/>
          </p:nvPr>
        </p:nvSpPr>
        <p:spPr>
          <a:xfrm>
            <a:off x="6278109" y="2080443"/>
            <a:ext cx="5088000" cy="1632000"/>
          </a:xfrm>
          <a:solidFill>
            <a:schemeClr val="bg1">
              <a:lumMod val="95000"/>
            </a:schemeClr>
          </a:solidFill>
          <a:ln>
            <a:noFill/>
          </a:ln>
        </p:spPr>
        <p:txBody>
          <a:bodyPr lIns="72000" tIns="72000" rIns="72000" bIns="72000">
            <a:normAutofit/>
          </a:bodyPr>
          <a:lstStyle>
            <a:lvl1pPr>
              <a:defRPr sz="1400"/>
            </a:lvl1pPr>
            <a:lvl2pPr>
              <a:defRPr sz="1100"/>
            </a:lvl2pPr>
            <a:lvl3pPr>
              <a:defRPr sz="1100"/>
            </a:lvl3pPr>
            <a:lvl4pPr>
              <a:defRPr sz="1100"/>
            </a:lvl4pPr>
            <a:lvl5pPr>
              <a:defRPr sz="1100"/>
            </a:lvl5pPr>
          </a:lstStyle>
          <a:p>
            <a:pPr lvl="0"/>
            <a:r>
              <a:rPr lang="it-IT" dirty="0"/>
              <a:t>Fare clic per modificare gli stili del testo dello schema</a:t>
            </a:r>
          </a:p>
        </p:txBody>
      </p:sp>
      <p:sp>
        <p:nvSpPr>
          <p:cNvPr id="32" name="Segnaposto testo 9">
            <a:extLst>
              <a:ext uri="{FF2B5EF4-FFF2-40B4-BE49-F238E27FC236}">
                <a16:creationId xmlns:a16="http://schemas.microsoft.com/office/drawing/2014/main" id="{962AF026-6429-514B-AE3D-541AE355BDE4}"/>
              </a:ext>
            </a:extLst>
          </p:cNvPr>
          <p:cNvSpPr>
            <a:spLocks noGrp="1"/>
          </p:cNvSpPr>
          <p:nvPr>
            <p:ph type="body" sz="quarter" idx="21" hasCustomPrompt="1"/>
          </p:nvPr>
        </p:nvSpPr>
        <p:spPr>
          <a:xfrm>
            <a:off x="6278109" y="1614345"/>
            <a:ext cx="5088000" cy="480000"/>
          </a:xfrm>
          <a:solidFill>
            <a:schemeClr val="tx2"/>
          </a:solidFill>
          <a:ln>
            <a:noFill/>
          </a:ln>
        </p:spPr>
        <p:txBody>
          <a:bodyPr lIns="72000" tIns="72000" rIns="72000" bIns="72000" anchor="ctr">
            <a:normAutofit/>
          </a:bodyPr>
          <a:lstStyle>
            <a:lvl1pPr marL="0" indent="0" algn="ctr">
              <a:buFontTx/>
              <a:buNone/>
              <a:defRPr sz="1400" b="0">
                <a:solidFill>
                  <a:schemeClr val="bg1"/>
                </a:solidFill>
              </a:defRPr>
            </a:lvl1pPr>
          </a:lstStyle>
          <a:p>
            <a:pPr lvl="0"/>
            <a:r>
              <a:rPr lang="it-IT" dirty="0"/>
              <a:t>TITOLO DEL PARAGRAFO</a:t>
            </a:r>
          </a:p>
        </p:txBody>
      </p:sp>
      <p:sp>
        <p:nvSpPr>
          <p:cNvPr id="33" name="Segnaposto contenuto 2">
            <a:extLst>
              <a:ext uri="{FF2B5EF4-FFF2-40B4-BE49-F238E27FC236}">
                <a16:creationId xmlns:a16="http://schemas.microsoft.com/office/drawing/2014/main" id="{B8F48BA3-25AE-9A47-AE4B-0BBF42EEE203}"/>
              </a:ext>
            </a:extLst>
          </p:cNvPr>
          <p:cNvSpPr>
            <a:spLocks noGrp="1"/>
          </p:cNvSpPr>
          <p:nvPr>
            <p:ph idx="22" hasCustomPrompt="1"/>
          </p:nvPr>
        </p:nvSpPr>
        <p:spPr>
          <a:xfrm>
            <a:off x="6278109" y="4309305"/>
            <a:ext cx="5088000" cy="1632000"/>
          </a:xfrm>
          <a:solidFill>
            <a:schemeClr val="bg1">
              <a:lumMod val="95000"/>
            </a:schemeClr>
          </a:solidFill>
          <a:ln>
            <a:noFill/>
          </a:ln>
        </p:spPr>
        <p:txBody>
          <a:bodyPr lIns="72000" tIns="72000" rIns="72000" bIns="72000">
            <a:noAutofit/>
          </a:bodyPr>
          <a:lstStyle>
            <a:lvl1pPr>
              <a:lnSpc>
                <a:spcPct val="100000"/>
              </a:lnSpc>
              <a:defRPr sz="1400"/>
            </a:lvl1pPr>
            <a:lvl2pPr>
              <a:defRPr sz="1100"/>
            </a:lvl2pPr>
            <a:lvl3pPr>
              <a:defRPr sz="1100"/>
            </a:lvl3pPr>
            <a:lvl4pPr>
              <a:defRPr sz="1100"/>
            </a:lvl4pPr>
            <a:lvl5pPr>
              <a:defRPr sz="1100"/>
            </a:lvl5pPr>
          </a:lstStyle>
          <a:p>
            <a:pPr lvl="0"/>
            <a:r>
              <a:rPr lang="it-IT" dirty="0"/>
              <a:t>Fare clic per modificare gli stili del testo dello schema</a:t>
            </a:r>
          </a:p>
        </p:txBody>
      </p:sp>
      <p:sp>
        <p:nvSpPr>
          <p:cNvPr id="34" name="Segnaposto testo 9">
            <a:extLst>
              <a:ext uri="{FF2B5EF4-FFF2-40B4-BE49-F238E27FC236}">
                <a16:creationId xmlns:a16="http://schemas.microsoft.com/office/drawing/2014/main" id="{4B41FC4C-49E1-2D48-AC19-104A05AFCF17}"/>
              </a:ext>
            </a:extLst>
          </p:cNvPr>
          <p:cNvSpPr>
            <a:spLocks noGrp="1"/>
          </p:cNvSpPr>
          <p:nvPr>
            <p:ph type="body" sz="quarter" idx="23" hasCustomPrompt="1"/>
          </p:nvPr>
        </p:nvSpPr>
        <p:spPr>
          <a:xfrm>
            <a:off x="6278109" y="3843208"/>
            <a:ext cx="5088000" cy="480000"/>
          </a:xfrm>
          <a:solidFill>
            <a:schemeClr val="tx2"/>
          </a:solidFill>
          <a:ln>
            <a:noFill/>
          </a:ln>
        </p:spPr>
        <p:txBody>
          <a:bodyPr lIns="72000" tIns="72000" rIns="72000" bIns="72000" anchor="ctr">
            <a:normAutofit/>
          </a:bodyPr>
          <a:lstStyle>
            <a:lvl1pPr marL="0" indent="0" algn="ctr">
              <a:buFontTx/>
              <a:buNone/>
              <a:defRPr sz="1400" b="0">
                <a:solidFill>
                  <a:schemeClr val="bg1"/>
                </a:solidFill>
              </a:defRPr>
            </a:lvl1pPr>
          </a:lstStyle>
          <a:p>
            <a:pPr lvl="0"/>
            <a:r>
              <a:rPr lang="it-IT" dirty="0"/>
              <a:t>TITOLO DEL PARAGRAFO</a:t>
            </a:r>
          </a:p>
        </p:txBody>
      </p:sp>
      <p:cxnSp>
        <p:nvCxnSpPr>
          <p:cNvPr id="23" name="Connettore 1 22">
            <a:extLst>
              <a:ext uri="{FF2B5EF4-FFF2-40B4-BE49-F238E27FC236}">
                <a16:creationId xmlns:a16="http://schemas.microsoft.com/office/drawing/2014/main" id="{B6EE6E14-F7B3-674F-B6E0-688B79ED0E5A}"/>
              </a:ext>
            </a:extLst>
          </p:cNvPr>
          <p:cNvCxnSpPr>
            <a:cxnSpLocks/>
          </p:cNvCxnSpPr>
          <p:nvPr userDrawn="1"/>
        </p:nvCxnSpPr>
        <p:spPr>
          <a:xfrm>
            <a:off x="10486049" y="6356351"/>
            <a:ext cx="0" cy="36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Segnaposto testo 3">
            <a:extLst>
              <a:ext uri="{FF2B5EF4-FFF2-40B4-BE49-F238E27FC236}">
                <a16:creationId xmlns:a16="http://schemas.microsoft.com/office/drawing/2014/main" id="{E8D2A832-F88E-C842-B53A-2C36A340E36A}"/>
              </a:ext>
            </a:extLst>
          </p:cNvPr>
          <p:cNvSpPr>
            <a:spLocks noGrp="1"/>
          </p:cNvSpPr>
          <p:nvPr>
            <p:ph type="body" sz="quarter" idx="15" hasCustomPrompt="1"/>
          </p:nvPr>
        </p:nvSpPr>
        <p:spPr>
          <a:xfrm>
            <a:off x="838200" y="686632"/>
            <a:ext cx="10527909" cy="768000"/>
          </a:xfrm>
        </p:spPr>
        <p:txBody>
          <a:bodyPr>
            <a:noAutofit/>
          </a:bodyPr>
          <a:lstStyle>
            <a:lvl1pPr marL="0" indent="0">
              <a:buNone/>
              <a:defRPr sz="2800">
                <a:solidFill>
                  <a:schemeClr val="accent3"/>
                </a:solidFill>
              </a:defRPr>
            </a:lvl1pPr>
          </a:lstStyle>
          <a:p>
            <a:r>
              <a:rPr lang="it-IT" dirty="0"/>
              <a:t>Sottotitolo della slide</a:t>
            </a:r>
          </a:p>
        </p:txBody>
      </p:sp>
      <p:sp>
        <p:nvSpPr>
          <p:cNvPr id="35" name="Date Placeholder 3">
            <a:extLst>
              <a:ext uri="{FF2B5EF4-FFF2-40B4-BE49-F238E27FC236}">
                <a16:creationId xmlns:a16="http://schemas.microsoft.com/office/drawing/2014/main" id="{F5EA25C3-27F4-8641-9091-953884452ED5}"/>
              </a:ext>
            </a:extLst>
          </p:cNvPr>
          <p:cNvSpPr>
            <a:spLocks noGrp="1"/>
          </p:cNvSpPr>
          <p:nvPr>
            <p:ph type="dt" sz="half" idx="10"/>
          </p:nvPr>
        </p:nvSpPr>
        <p:spPr>
          <a:xfrm>
            <a:off x="8572500" y="6356354"/>
            <a:ext cx="1743437" cy="365125"/>
          </a:xfrm>
        </p:spPr>
        <p:txBody>
          <a:bodyPr/>
          <a:lstStyle>
            <a:lvl1pPr algn="r">
              <a:defRPr sz="800">
                <a:solidFill>
                  <a:schemeClr val="tx2"/>
                </a:solidFill>
              </a:defRPr>
            </a:lvl1pPr>
          </a:lstStyle>
          <a:p>
            <a:fld id="{BD13830A-E0D4-5644-8258-6A0E64E87728}" type="datetime1">
              <a:rPr lang="it-IT" smtClean="0"/>
              <a:pPr/>
              <a:t>18/11/24</a:t>
            </a:fld>
            <a:endParaRPr lang="it-IT" dirty="0"/>
          </a:p>
        </p:txBody>
      </p:sp>
      <p:sp>
        <p:nvSpPr>
          <p:cNvPr id="36" name="Slide Number Placeholder 5">
            <a:extLst>
              <a:ext uri="{FF2B5EF4-FFF2-40B4-BE49-F238E27FC236}">
                <a16:creationId xmlns:a16="http://schemas.microsoft.com/office/drawing/2014/main" id="{EE0023F2-8B19-8843-881A-C65B87586A3D}"/>
              </a:ext>
            </a:extLst>
          </p:cNvPr>
          <p:cNvSpPr>
            <a:spLocks noGrp="1"/>
          </p:cNvSpPr>
          <p:nvPr>
            <p:ph type="sldNum" sz="quarter" idx="12"/>
          </p:nvPr>
        </p:nvSpPr>
        <p:spPr>
          <a:xfrm>
            <a:off x="10617200" y="6356351"/>
            <a:ext cx="736600" cy="364800"/>
          </a:xfrm>
        </p:spPr>
        <p:txBody>
          <a:bodyPr/>
          <a:lstStyle>
            <a:lvl1pPr>
              <a:defRPr sz="800">
                <a:solidFill>
                  <a:schemeClr val="tx2"/>
                </a:solidFill>
              </a:defRPr>
            </a:lvl1pPr>
          </a:lstStyle>
          <a:p>
            <a:fld id="{A9319F9E-F2D9-FB4E-80B1-3EC196E3728B}" type="slidenum">
              <a:rPr lang="it-IT" smtClean="0"/>
              <a:pPr/>
              <a:t>‹N›</a:t>
            </a:fld>
            <a:endParaRPr lang="it-IT" dirty="0"/>
          </a:p>
        </p:txBody>
      </p:sp>
      <p:cxnSp>
        <p:nvCxnSpPr>
          <p:cNvPr id="37" name="Connettore 1 36">
            <a:extLst>
              <a:ext uri="{FF2B5EF4-FFF2-40B4-BE49-F238E27FC236}">
                <a16:creationId xmlns:a16="http://schemas.microsoft.com/office/drawing/2014/main" id="{6974D647-E6E1-EE40-8B54-9F0B00D24843}"/>
              </a:ext>
            </a:extLst>
          </p:cNvPr>
          <p:cNvCxnSpPr>
            <a:cxnSpLocks/>
          </p:cNvCxnSpPr>
          <p:nvPr userDrawn="1"/>
        </p:nvCxnSpPr>
        <p:spPr>
          <a:xfrm>
            <a:off x="8444253" y="6356351"/>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4" descr="C:\Users\morini\Desktop\Loghi e immagini\exe_logo_gfl esteso_positivo.png">
            <a:extLst>
              <a:ext uri="{FF2B5EF4-FFF2-40B4-BE49-F238E27FC236}">
                <a16:creationId xmlns:a16="http://schemas.microsoft.com/office/drawing/2014/main" id="{AADCF8CE-098A-466D-99B1-C98CC77FF5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2" y="6049454"/>
            <a:ext cx="680231" cy="67222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morini\Desktop\Eventi e Progetti\Memento Academy 18-19\memento.png">
            <a:extLst>
              <a:ext uri="{FF2B5EF4-FFF2-40B4-BE49-F238E27FC236}">
                <a16:creationId xmlns:a16="http://schemas.microsoft.com/office/drawing/2014/main" id="{AE113E27-A358-4D2F-8A4E-EF00A6107DA5}"/>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3363" t="24105"/>
          <a:stretch/>
        </p:blipFill>
        <p:spPr bwMode="auto">
          <a:xfrm>
            <a:off x="1646677" y="6098554"/>
            <a:ext cx="2009035" cy="676619"/>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Connettore 1 22">
            <a:extLst>
              <a:ext uri="{FF2B5EF4-FFF2-40B4-BE49-F238E27FC236}">
                <a16:creationId xmlns:a16="http://schemas.microsoft.com/office/drawing/2014/main" id="{7C7CA6E1-98E5-476C-992D-27946D27E151}"/>
              </a:ext>
            </a:extLst>
          </p:cNvPr>
          <p:cNvCxnSpPr/>
          <p:nvPr userDrawn="1"/>
        </p:nvCxnSpPr>
        <p:spPr>
          <a:xfrm>
            <a:off x="3787989" y="6346664"/>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Footer Placeholder 4">
            <a:extLst>
              <a:ext uri="{FF2B5EF4-FFF2-40B4-BE49-F238E27FC236}">
                <a16:creationId xmlns:a16="http://schemas.microsoft.com/office/drawing/2014/main" id="{017FAD83-C170-4A61-90A9-B4E25C95F038}"/>
              </a:ext>
            </a:extLst>
          </p:cNvPr>
          <p:cNvSpPr>
            <a:spLocks noGrp="1"/>
          </p:cNvSpPr>
          <p:nvPr>
            <p:ph type="ftr" sz="quarter" idx="11"/>
          </p:nvPr>
        </p:nvSpPr>
        <p:spPr>
          <a:xfrm>
            <a:off x="3958104" y="6345674"/>
            <a:ext cx="4341439" cy="364800"/>
          </a:xfrm>
        </p:spPr>
        <p:txBody>
          <a:bodyPr/>
          <a:lstStyle>
            <a:lvl1pPr algn="r">
              <a:defRPr sz="800">
                <a:solidFill>
                  <a:schemeClr val="tx2"/>
                </a:solidFill>
              </a:defRPr>
            </a:lvl1pPr>
          </a:lstStyle>
          <a:p>
            <a:r>
              <a:rPr lang="it-IT" dirty="0"/>
              <a:t>Titolo della presentazione</a:t>
            </a:r>
          </a:p>
        </p:txBody>
      </p:sp>
    </p:spTree>
    <p:extLst>
      <p:ext uri="{BB962C8B-B14F-4D97-AF65-F5344CB8AC3E}">
        <p14:creationId xmlns:p14="http://schemas.microsoft.com/office/powerpoint/2010/main" val="320097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lide Immagin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FF2F356-B2DA-2942-BE53-3EFBDB527309}"/>
              </a:ext>
            </a:extLst>
          </p:cNvPr>
          <p:cNvSpPr>
            <a:spLocks noGrp="1"/>
          </p:cNvSpPr>
          <p:nvPr>
            <p:ph sz="half" idx="1"/>
          </p:nvPr>
        </p:nvSpPr>
        <p:spPr>
          <a:xfrm>
            <a:off x="-54359" y="-54359"/>
            <a:ext cx="12288000" cy="5993197"/>
          </a:xfrm>
        </p:spPr>
        <p:txBody>
          <a:bodyPr/>
          <a:lstStyle>
            <a:lvl1pPr>
              <a:lnSpc>
                <a:spcPct val="100000"/>
              </a:lnSpc>
              <a:defRPr/>
            </a:lvl1pPr>
          </a:lstStyle>
          <a:p>
            <a:pPr lvl="0"/>
            <a:r>
              <a:rPr lang="it-IT" dirty="0"/>
              <a:t>Modifica gli stili del testo dello schema
Secondo livello
Terzo livello
Quarto livello
Quinto livello</a:t>
            </a:r>
            <a:endParaRPr lang="en-US" dirty="0"/>
          </a:p>
        </p:txBody>
      </p:sp>
      <p:pic>
        <p:nvPicPr>
          <p:cNvPr id="11" name="Picture 4" descr="C:\Users\morini\Desktop\Loghi e immagini\exe_logo_gfl esteso_positivo.png">
            <a:extLst>
              <a:ext uri="{FF2B5EF4-FFF2-40B4-BE49-F238E27FC236}">
                <a16:creationId xmlns:a16="http://schemas.microsoft.com/office/drawing/2014/main" id="{C3B35235-09D0-4763-B722-11B8EA2D68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2" y="6049454"/>
            <a:ext cx="680231" cy="6722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morini\Desktop\Eventi e Progetti\Memento Academy 18-19\memento.png">
            <a:extLst>
              <a:ext uri="{FF2B5EF4-FFF2-40B4-BE49-F238E27FC236}">
                <a16:creationId xmlns:a16="http://schemas.microsoft.com/office/drawing/2014/main" id="{559913FE-52EC-406D-BAFE-99C5A7A6537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3363" t="24105"/>
          <a:stretch/>
        </p:blipFill>
        <p:spPr bwMode="auto">
          <a:xfrm>
            <a:off x="1646677" y="6098554"/>
            <a:ext cx="2009035" cy="67661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ttore 1 22">
            <a:extLst>
              <a:ext uri="{FF2B5EF4-FFF2-40B4-BE49-F238E27FC236}">
                <a16:creationId xmlns:a16="http://schemas.microsoft.com/office/drawing/2014/main" id="{BE2CC0C3-FBB3-4F06-A3F6-5FC6261B08F2}"/>
              </a:ext>
            </a:extLst>
          </p:cNvPr>
          <p:cNvCxnSpPr/>
          <p:nvPr userDrawn="1"/>
        </p:nvCxnSpPr>
        <p:spPr>
          <a:xfrm>
            <a:off x="3787989" y="6346664"/>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B1041E23-9CA9-4291-A4B4-42161422CC5C}"/>
              </a:ext>
            </a:extLst>
          </p:cNvPr>
          <p:cNvSpPr>
            <a:spLocks noGrp="1"/>
          </p:cNvSpPr>
          <p:nvPr>
            <p:ph type="ftr" sz="quarter" idx="11"/>
          </p:nvPr>
        </p:nvSpPr>
        <p:spPr>
          <a:xfrm>
            <a:off x="3958104" y="6345674"/>
            <a:ext cx="4341439" cy="364800"/>
          </a:xfrm>
        </p:spPr>
        <p:txBody>
          <a:bodyPr/>
          <a:lstStyle>
            <a:lvl1pPr algn="r">
              <a:defRPr sz="800">
                <a:solidFill>
                  <a:schemeClr val="tx2"/>
                </a:solidFill>
              </a:defRPr>
            </a:lvl1pPr>
          </a:lstStyle>
          <a:p>
            <a:r>
              <a:rPr lang="it-IT" dirty="0"/>
              <a:t>Titolo della presentazione</a:t>
            </a:r>
          </a:p>
        </p:txBody>
      </p:sp>
      <p:cxnSp>
        <p:nvCxnSpPr>
          <p:cNvPr id="20" name="Connettore 1 22">
            <a:extLst>
              <a:ext uri="{FF2B5EF4-FFF2-40B4-BE49-F238E27FC236}">
                <a16:creationId xmlns:a16="http://schemas.microsoft.com/office/drawing/2014/main" id="{1CE48040-B550-4AC6-A03C-175889323137}"/>
              </a:ext>
            </a:extLst>
          </p:cNvPr>
          <p:cNvCxnSpPr>
            <a:cxnSpLocks/>
          </p:cNvCxnSpPr>
          <p:nvPr userDrawn="1"/>
        </p:nvCxnSpPr>
        <p:spPr>
          <a:xfrm>
            <a:off x="10486049" y="6356351"/>
            <a:ext cx="0" cy="36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Date Placeholder 3">
            <a:extLst>
              <a:ext uri="{FF2B5EF4-FFF2-40B4-BE49-F238E27FC236}">
                <a16:creationId xmlns:a16="http://schemas.microsoft.com/office/drawing/2014/main" id="{1D0100E8-9612-45C3-9BDF-465E30790FDE}"/>
              </a:ext>
            </a:extLst>
          </p:cNvPr>
          <p:cNvSpPr>
            <a:spLocks noGrp="1"/>
          </p:cNvSpPr>
          <p:nvPr>
            <p:ph type="dt" sz="half" idx="10"/>
          </p:nvPr>
        </p:nvSpPr>
        <p:spPr>
          <a:xfrm>
            <a:off x="8572500" y="6356354"/>
            <a:ext cx="1743437" cy="365125"/>
          </a:xfrm>
        </p:spPr>
        <p:txBody>
          <a:bodyPr/>
          <a:lstStyle>
            <a:lvl1pPr algn="r">
              <a:defRPr sz="800">
                <a:solidFill>
                  <a:schemeClr val="tx2"/>
                </a:solidFill>
              </a:defRPr>
            </a:lvl1pPr>
          </a:lstStyle>
          <a:p>
            <a:fld id="{BD13830A-E0D4-5644-8258-6A0E64E87728}" type="datetime1">
              <a:rPr lang="it-IT" smtClean="0"/>
              <a:pPr/>
              <a:t>18/11/24</a:t>
            </a:fld>
            <a:endParaRPr lang="it-IT" dirty="0"/>
          </a:p>
        </p:txBody>
      </p:sp>
      <p:sp>
        <p:nvSpPr>
          <p:cNvPr id="25" name="Slide Number Placeholder 5">
            <a:extLst>
              <a:ext uri="{FF2B5EF4-FFF2-40B4-BE49-F238E27FC236}">
                <a16:creationId xmlns:a16="http://schemas.microsoft.com/office/drawing/2014/main" id="{311E6F9A-902F-47A7-8224-1BDC88032258}"/>
              </a:ext>
            </a:extLst>
          </p:cNvPr>
          <p:cNvSpPr>
            <a:spLocks noGrp="1"/>
          </p:cNvSpPr>
          <p:nvPr>
            <p:ph type="sldNum" sz="quarter" idx="12"/>
          </p:nvPr>
        </p:nvSpPr>
        <p:spPr>
          <a:xfrm>
            <a:off x="10617200" y="6356351"/>
            <a:ext cx="736600" cy="364800"/>
          </a:xfrm>
        </p:spPr>
        <p:txBody>
          <a:bodyPr/>
          <a:lstStyle>
            <a:lvl1pPr>
              <a:defRPr sz="800">
                <a:solidFill>
                  <a:schemeClr val="tx2"/>
                </a:solidFill>
              </a:defRPr>
            </a:lvl1pPr>
          </a:lstStyle>
          <a:p>
            <a:fld id="{A9319F9E-F2D9-FB4E-80B1-3EC196E3728B}" type="slidenum">
              <a:rPr lang="it-IT" smtClean="0"/>
              <a:pPr/>
              <a:t>‹N›</a:t>
            </a:fld>
            <a:endParaRPr lang="it-IT" dirty="0"/>
          </a:p>
        </p:txBody>
      </p:sp>
      <p:cxnSp>
        <p:nvCxnSpPr>
          <p:cNvPr id="26" name="Connettore 1 36">
            <a:extLst>
              <a:ext uri="{FF2B5EF4-FFF2-40B4-BE49-F238E27FC236}">
                <a16:creationId xmlns:a16="http://schemas.microsoft.com/office/drawing/2014/main" id="{49C166D4-ACAC-4BAF-83ED-6EFFC86D2C3C}"/>
              </a:ext>
            </a:extLst>
          </p:cNvPr>
          <p:cNvCxnSpPr>
            <a:cxnSpLocks/>
          </p:cNvCxnSpPr>
          <p:nvPr userDrawn="1"/>
        </p:nvCxnSpPr>
        <p:spPr>
          <a:xfrm>
            <a:off x="8444253" y="6356351"/>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27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olo">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43B5317-48E3-964C-A99F-3D943C01F1E2}"/>
              </a:ext>
            </a:extLst>
          </p:cNvPr>
          <p:cNvSpPr>
            <a:spLocks noGrp="1"/>
          </p:cNvSpPr>
          <p:nvPr>
            <p:ph type="title" hasCustomPrompt="1"/>
          </p:nvPr>
        </p:nvSpPr>
        <p:spPr>
          <a:xfrm>
            <a:off x="838200" y="280074"/>
            <a:ext cx="9598773" cy="432355"/>
          </a:xfrm>
        </p:spPr>
        <p:txBody>
          <a:bodyPr>
            <a:noAutofit/>
          </a:bodyPr>
          <a:lstStyle>
            <a:lvl1pPr>
              <a:defRPr sz="3000">
                <a:solidFill>
                  <a:schemeClr val="tx2"/>
                </a:solidFill>
                <a:latin typeface="+mn-lt"/>
              </a:defRPr>
            </a:lvl1pPr>
          </a:lstStyle>
          <a:p>
            <a:r>
              <a:rPr lang="en-US" dirty="0" err="1"/>
              <a:t>Titolo</a:t>
            </a:r>
            <a:r>
              <a:rPr lang="en-US" dirty="0"/>
              <a:t> </a:t>
            </a:r>
            <a:r>
              <a:rPr lang="en-US" dirty="0" err="1"/>
              <a:t>della</a:t>
            </a:r>
            <a:r>
              <a:rPr lang="en-US" dirty="0"/>
              <a:t> slide</a:t>
            </a:r>
          </a:p>
        </p:txBody>
      </p:sp>
      <p:sp>
        <p:nvSpPr>
          <p:cNvPr id="33" name="Segnaposto testo 3">
            <a:extLst>
              <a:ext uri="{FF2B5EF4-FFF2-40B4-BE49-F238E27FC236}">
                <a16:creationId xmlns:a16="http://schemas.microsoft.com/office/drawing/2014/main" id="{26B67782-C1D2-C642-A831-30C99BE144DF}"/>
              </a:ext>
            </a:extLst>
          </p:cNvPr>
          <p:cNvSpPr>
            <a:spLocks noGrp="1"/>
          </p:cNvSpPr>
          <p:nvPr>
            <p:ph type="body" sz="quarter" idx="15" hasCustomPrompt="1"/>
          </p:nvPr>
        </p:nvSpPr>
        <p:spPr>
          <a:xfrm>
            <a:off x="838200" y="686632"/>
            <a:ext cx="9600000" cy="768000"/>
          </a:xfrm>
        </p:spPr>
        <p:txBody>
          <a:bodyPr>
            <a:noAutofit/>
          </a:bodyPr>
          <a:lstStyle>
            <a:lvl1pPr marL="0" indent="0">
              <a:buNone/>
              <a:defRPr sz="2800">
                <a:solidFill>
                  <a:schemeClr val="accent3"/>
                </a:solidFill>
              </a:defRPr>
            </a:lvl1pPr>
          </a:lstStyle>
          <a:p>
            <a:r>
              <a:rPr lang="it-IT" dirty="0"/>
              <a:t>Sottotitolo della slide</a:t>
            </a:r>
          </a:p>
        </p:txBody>
      </p:sp>
      <p:pic>
        <p:nvPicPr>
          <p:cNvPr id="12" name="Picture 4" descr="C:\Users\morini\Desktop\Loghi e immagini\exe_logo_gfl esteso_positivo.png">
            <a:extLst>
              <a:ext uri="{FF2B5EF4-FFF2-40B4-BE49-F238E27FC236}">
                <a16:creationId xmlns:a16="http://schemas.microsoft.com/office/drawing/2014/main" id="{410123CB-4665-4D49-BE75-B63E47DFA7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2" y="6049454"/>
            <a:ext cx="680231" cy="6722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morini\Desktop\Eventi e Progetti\Memento Academy 18-19\memento.png">
            <a:extLst>
              <a:ext uri="{FF2B5EF4-FFF2-40B4-BE49-F238E27FC236}">
                <a16:creationId xmlns:a16="http://schemas.microsoft.com/office/drawing/2014/main" id="{838485C8-7630-4AA1-9BC2-B735EFE2812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3363" t="24105"/>
          <a:stretch/>
        </p:blipFill>
        <p:spPr bwMode="auto">
          <a:xfrm>
            <a:off x="1646677" y="6098554"/>
            <a:ext cx="2009035" cy="67661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ttore 1 22">
            <a:extLst>
              <a:ext uri="{FF2B5EF4-FFF2-40B4-BE49-F238E27FC236}">
                <a16:creationId xmlns:a16="http://schemas.microsoft.com/office/drawing/2014/main" id="{1A01CAFE-11FC-4C66-845F-19A9941DCDD4}"/>
              </a:ext>
            </a:extLst>
          </p:cNvPr>
          <p:cNvCxnSpPr/>
          <p:nvPr userDrawn="1"/>
        </p:nvCxnSpPr>
        <p:spPr>
          <a:xfrm>
            <a:off x="3787989" y="6346664"/>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8D8DAFBE-92F9-426A-A771-07AFB3DF755B}"/>
              </a:ext>
            </a:extLst>
          </p:cNvPr>
          <p:cNvSpPr>
            <a:spLocks noGrp="1"/>
          </p:cNvSpPr>
          <p:nvPr>
            <p:ph type="ftr" sz="quarter" idx="11"/>
          </p:nvPr>
        </p:nvSpPr>
        <p:spPr>
          <a:xfrm>
            <a:off x="3958104" y="6345674"/>
            <a:ext cx="4341439" cy="364800"/>
          </a:xfrm>
        </p:spPr>
        <p:txBody>
          <a:bodyPr/>
          <a:lstStyle>
            <a:lvl1pPr algn="r">
              <a:defRPr sz="800">
                <a:solidFill>
                  <a:schemeClr val="tx2"/>
                </a:solidFill>
              </a:defRPr>
            </a:lvl1pPr>
          </a:lstStyle>
          <a:p>
            <a:r>
              <a:rPr lang="it-IT" dirty="0"/>
              <a:t>Titolo della presentazione</a:t>
            </a:r>
          </a:p>
        </p:txBody>
      </p:sp>
      <p:cxnSp>
        <p:nvCxnSpPr>
          <p:cNvPr id="24" name="Connettore 1 22">
            <a:extLst>
              <a:ext uri="{FF2B5EF4-FFF2-40B4-BE49-F238E27FC236}">
                <a16:creationId xmlns:a16="http://schemas.microsoft.com/office/drawing/2014/main" id="{08D83C89-0966-4031-A79C-9D6AF882481E}"/>
              </a:ext>
            </a:extLst>
          </p:cNvPr>
          <p:cNvCxnSpPr>
            <a:cxnSpLocks/>
          </p:cNvCxnSpPr>
          <p:nvPr userDrawn="1"/>
        </p:nvCxnSpPr>
        <p:spPr>
          <a:xfrm>
            <a:off x="10486049" y="6356351"/>
            <a:ext cx="0" cy="36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Date Placeholder 3">
            <a:extLst>
              <a:ext uri="{FF2B5EF4-FFF2-40B4-BE49-F238E27FC236}">
                <a16:creationId xmlns:a16="http://schemas.microsoft.com/office/drawing/2014/main" id="{4BE9DE44-2956-413C-84EB-0DDDA184E023}"/>
              </a:ext>
            </a:extLst>
          </p:cNvPr>
          <p:cNvSpPr>
            <a:spLocks noGrp="1"/>
          </p:cNvSpPr>
          <p:nvPr>
            <p:ph type="dt" sz="half" idx="10"/>
          </p:nvPr>
        </p:nvSpPr>
        <p:spPr>
          <a:xfrm>
            <a:off x="8572500" y="6356354"/>
            <a:ext cx="1743437" cy="365125"/>
          </a:xfrm>
        </p:spPr>
        <p:txBody>
          <a:bodyPr/>
          <a:lstStyle>
            <a:lvl1pPr algn="r">
              <a:defRPr sz="800">
                <a:solidFill>
                  <a:schemeClr val="tx2"/>
                </a:solidFill>
              </a:defRPr>
            </a:lvl1pPr>
          </a:lstStyle>
          <a:p>
            <a:fld id="{BD13830A-E0D4-5644-8258-6A0E64E87728}" type="datetime1">
              <a:rPr lang="it-IT" smtClean="0"/>
              <a:pPr/>
              <a:t>18/11/24</a:t>
            </a:fld>
            <a:endParaRPr lang="it-IT" dirty="0"/>
          </a:p>
        </p:txBody>
      </p:sp>
      <p:sp>
        <p:nvSpPr>
          <p:cNvPr id="26" name="Slide Number Placeholder 5">
            <a:extLst>
              <a:ext uri="{FF2B5EF4-FFF2-40B4-BE49-F238E27FC236}">
                <a16:creationId xmlns:a16="http://schemas.microsoft.com/office/drawing/2014/main" id="{862337C2-C943-4367-B1A6-2D341F3DA7E8}"/>
              </a:ext>
            </a:extLst>
          </p:cNvPr>
          <p:cNvSpPr>
            <a:spLocks noGrp="1"/>
          </p:cNvSpPr>
          <p:nvPr>
            <p:ph type="sldNum" sz="quarter" idx="12"/>
          </p:nvPr>
        </p:nvSpPr>
        <p:spPr>
          <a:xfrm>
            <a:off x="10617200" y="6356351"/>
            <a:ext cx="736600" cy="364800"/>
          </a:xfrm>
        </p:spPr>
        <p:txBody>
          <a:bodyPr/>
          <a:lstStyle>
            <a:lvl1pPr>
              <a:defRPr sz="800">
                <a:solidFill>
                  <a:schemeClr val="tx2"/>
                </a:solidFill>
              </a:defRPr>
            </a:lvl1pPr>
          </a:lstStyle>
          <a:p>
            <a:fld id="{A9319F9E-F2D9-FB4E-80B1-3EC196E3728B}" type="slidenum">
              <a:rPr lang="it-IT" smtClean="0"/>
              <a:pPr/>
              <a:t>‹N›</a:t>
            </a:fld>
            <a:endParaRPr lang="it-IT" dirty="0"/>
          </a:p>
        </p:txBody>
      </p:sp>
      <p:cxnSp>
        <p:nvCxnSpPr>
          <p:cNvPr id="27" name="Connettore 1 36">
            <a:extLst>
              <a:ext uri="{FF2B5EF4-FFF2-40B4-BE49-F238E27FC236}">
                <a16:creationId xmlns:a16="http://schemas.microsoft.com/office/drawing/2014/main" id="{269D1799-E04E-4ED5-B961-390F09789084}"/>
              </a:ext>
            </a:extLst>
          </p:cNvPr>
          <p:cNvCxnSpPr>
            <a:cxnSpLocks/>
          </p:cNvCxnSpPr>
          <p:nvPr userDrawn="1"/>
        </p:nvCxnSpPr>
        <p:spPr>
          <a:xfrm>
            <a:off x="8444253" y="6356351"/>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34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apositiva blu">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19270C4-1E16-8A48-9682-66630923F7EF}"/>
              </a:ext>
            </a:extLst>
          </p:cNvPr>
          <p:cNvSpPr txBox="1"/>
          <p:nvPr/>
        </p:nvSpPr>
        <p:spPr>
          <a:xfrm>
            <a:off x="843208" y="1704901"/>
            <a:ext cx="5252792" cy="2215991"/>
          </a:xfrm>
          <a:prstGeom prst="rect">
            <a:avLst/>
          </a:prstGeom>
          <a:noFill/>
        </p:spPr>
        <p:txBody>
          <a:bodyPr wrap="square" lIns="0" tIns="0" rIns="0" bIns="0" rtlCol="0">
            <a:spAutoFit/>
          </a:bodyPr>
          <a:lstStyle/>
          <a:p>
            <a:r>
              <a:rPr lang="en-US" sz="1800" b="1" dirty="0" err="1"/>
              <a:t>Giuffrè</a:t>
            </a:r>
            <a:r>
              <a:rPr lang="en-US" sz="1800" b="1" dirty="0"/>
              <a:t> Francis Lefebvre S.p.A.</a:t>
            </a:r>
            <a:br>
              <a:rPr lang="en-US" sz="1800" dirty="0"/>
            </a:br>
            <a:br>
              <a:rPr lang="en-US" sz="1800" dirty="0"/>
            </a:br>
            <a:r>
              <a:rPr lang="en-US" sz="1800" dirty="0"/>
              <a:t>via Busto Arsizio, 40, 20151 Milano</a:t>
            </a:r>
          </a:p>
          <a:p>
            <a:br>
              <a:rPr lang="en-US" sz="1800" dirty="0"/>
            </a:br>
            <a:r>
              <a:rPr lang="en-US" sz="1800" dirty="0">
                <a:solidFill>
                  <a:schemeClr val="tx1"/>
                </a:solidFill>
              </a:rPr>
              <a:t>tel. +039 02 38 089 419</a:t>
            </a:r>
            <a:br>
              <a:rPr lang="en-US" sz="1800" dirty="0">
                <a:solidFill>
                  <a:schemeClr val="tx1"/>
                </a:solidFill>
              </a:rPr>
            </a:br>
            <a:r>
              <a:rPr lang="en-US" sz="1800" dirty="0">
                <a:solidFill>
                  <a:schemeClr val="tx1"/>
                </a:solidFill>
              </a:rPr>
              <a:t>fax +039 02 38 089 580</a:t>
            </a:r>
            <a:br>
              <a:rPr lang="en-US" sz="1800" dirty="0"/>
            </a:br>
            <a:endParaRPr lang="en-US" sz="1800" dirty="0"/>
          </a:p>
          <a:p>
            <a:r>
              <a:rPr lang="en-US" sz="1800" dirty="0"/>
              <a:t>formazione@giuffrefl.it</a:t>
            </a:r>
            <a:endParaRPr lang="it-IT" sz="1800" dirty="0"/>
          </a:p>
        </p:txBody>
      </p:sp>
      <p:pic>
        <p:nvPicPr>
          <p:cNvPr id="6" name="Picture 3" descr="C:\Users\morini\Desktop\Loghi e immagini\exe_logo_gfl esteso_negativ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91427" y="5188700"/>
            <a:ext cx="1439333" cy="14224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419270C4-1E16-8A48-9682-66630923F7EF}"/>
              </a:ext>
            </a:extLst>
          </p:cNvPr>
          <p:cNvSpPr txBox="1"/>
          <p:nvPr userDrawn="1"/>
        </p:nvSpPr>
        <p:spPr>
          <a:xfrm>
            <a:off x="843208" y="4009251"/>
            <a:ext cx="5252792" cy="553998"/>
          </a:xfrm>
          <a:prstGeom prst="rect">
            <a:avLst/>
          </a:prstGeom>
          <a:noFill/>
        </p:spPr>
        <p:txBody>
          <a:bodyPr wrap="square" lIns="0" tIns="0" rIns="0" bIns="0" rtlCol="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b="1" u="none">
                <a:solidFill>
                  <a:schemeClr val="tx1"/>
                </a:solidFill>
              </a:rPr>
              <a:t>www.gflformazione.it</a:t>
            </a:r>
            <a:endParaRPr lang="en-US" sz="1800" u="none" dirty="0">
              <a:solidFill>
                <a:schemeClr val="tx1"/>
              </a:solidFill>
            </a:endParaRPr>
          </a:p>
          <a:p>
            <a:endParaRPr lang="it-IT" sz="1800" dirty="0">
              <a:solidFill>
                <a:srgbClr val="0C3369"/>
              </a:solidFill>
            </a:endParaRPr>
          </a:p>
        </p:txBody>
      </p:sp>
      <p:pic>
        <p:nvPicPr>
          <p:cNvPr id="5" name="Picture 2" descr="C:\Users\morini\Desktop\Eventi e Progetti\Memento Academy 18-19\memento.png">
            <a:extLst>
              <a:ext uri="{FF2B5EF4-FFF2-40B4-BE49-F238E27FC236}">
                <a16:creationId xmlns:a16="http://schemas.microsoft.com/office/drawing/2014/main" id="{5D3AA17A-4B1F-45CC-8C42-FDC982627EC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3363" t="24105"/>
          <a:stretch/>
        </p:blipFill>
        <p:spPr bwMode="auto">
          <a:xfrm>
            <a:off x="6497781" y="5258039"/>
            <a:ext cx="3755099" cy="126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186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0072"/>
            <a:ext cx="10515600" cy="1325563"/>
          </a:xfrm>
          <a:prstGeom prst="rect">
            <a:avLst/>
          </a:prstGeom>
        </p:spPr>
        <p:txBody>
          <a:bodyPr vert="horz" lIns="0" tIns="0" rIns="0" bIns="0" rtlCol="0" anchor="t" anchorCtr="0">
            <a:normAutofit/>
          </a:bodyPr>
          <a:lstStyle/>
          <a:p>
            <a:r>
              <a:rPr lang="it-IT" dirty="0"/>
              <a:t>Fare clic per modificare lo stile del titolo </a:t>
            </a:r>
            <a:br>
              <a:rPr lang="it-IT" dirty="0"/>
            </a:br>
            <a:r>
              <a:rPr lang="it-IT" dirty="0"/>
              <a:t>dello schema</a:t>
            </a:r>
            <a:endParaRPr lang="en-US" dirty="0"/>
          </a:p>
        </p:txBody>
      </p:sp>
      <p:sp>
        <p:nvSpPr>
          <p:cNvPr id="3" name="Text Placeholder 2"/>
          <p:cNvSpPr>
            <a:spLocks noGrp="1"/>
          </p:cNvSpPr>
          <p:nvPr>
            <p:ph type="body" idx="1"/>
          </p:nvPr>
        </p:nvSpPr>
        <p:spPr>
          <a:xfrm>
            <a:off x="838200" y="1614348"/>
            <a:ext cx="10515600" cy="4351339"/>
          </a:xfrm>
          <a:prstGeom prst="rect">
            <a:avLst/>
          </a:prstGeom>
        </p:spPr>
        <p:txBody>
          <a:bodyPr vert="horz" lIns="0" tIns="0" rIns="0" bIns="0" rtlCol="0" anchor="t" anchorCtr="0">
            <a:normAutofit/>
          </a:bodyPr>
          <a:lstStyle/>
          <a:p>
            <a:pPr lvl="0"/>
            <a:r>
              <a:rPr lang="it-IT" dirty="0"/>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0" tIns="0" rIns="0" bIns="0" rtlCol="0" anchor="t" anchorCtr="0"/>
          <a:lstStyle>
            <a:lvl1pPr algn="l">
              <a:defRPr sz="900">
                <a:solidFill>
                  <a:schemeClr val="tx1">
                    <a:tint val="75000"/>
                  </a:schemeClr>
                </a:solidFill>
              </a:defRPr>
            </a:lvl1pPr>
          </a:lstStyle>
          <a:p>
            <a:fld id="{4869B0A7-B858-5945-8DCB-F7973B1C3A42}" type="datetime1">
              <a:rPr lang="it-IT" smtClean="0"/>
              <a:pPr/>
              <a:t>18/11/24</a:t>
            </a:fld>
            <a:endParaRPr lang="it-IT"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0" tIns="0" rIns="0" bIns="0" rtlCol="0" anchor="t" anchorCtr="0"/>
          <a:lstStyle>
            <a:lvl1pPr algn="ctr">
              <a:defRPr sz="900">
                <a:solidFill>
                  <a:schemeClr val="tx1">
                    <a:tint val="75000"/>
                  </a:schemeClr>
                </a:solidFill>
              </a:defRPr>
            </a:lvl1pPr>
          </a:lstStyle>
          <a:p>
            <a:r>
              <a:rPr lang="it-IT"/>
              <a:t>Titolo della presentazione</a:t>
            </a:r>
            <a:endParaRPr lang="it-IT"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0" tIns="0" rIns="0" bIns="0" rtlCol="0" anchor="t" anchorCtr="0"/>
          <a:lstStyle>
            <a:lvl1pPr algn="r">
              <a:defRPr sz="900">
                <a:solidFill>
                  <a:schemeClr val="tx1">
                    <a:tint val="75000"/>
                  </a:schemeClr>
                </a:solidFill>
              </a:defRPr>
            </a:lvl1pPr>
          </a:lstStyle>
          <a:p>
            <a:fld id="{A9319F9E-F2D9-FB4E-80B1-3EC196E3728B}" type="slidenum">
              <a:rPr lang="it-IT" smtClean="0"/>
              <a:pPr/>
              <a:t>‹N›</a:t>
            </a:fld>
            <a:endParaRPr lang="it-IT" dirty="0"/>
          </a:p>
        </p:txBody>
      </p:sp>
    </p:spTree>
    <p:extLst>
      <p:ext uri="{BB962C8B-B14F-4D97-AF65-F5344CB8AC3E}">
        <p14:creationId xmlns:p14="http://schemas.microsoft.com/office/powerpoint/2010/main" val="3199714212"/>
      </p:ext>
    </p:extLst>
  </p:cSld>
  <p:clrMap bg1="lt1" tx1="dk1" bg2="lt2" tx2="dk2" accent1="accent1" accent2="accent2" accent3="accent3" accent4="accent4" accent5="accent5" accent6="accent6" hlink="hlink" folHlink="folHlink"/>
  <p:sldLayoutIdLst>
    <p:sldLayoutId id="2147483703" r:id="rId1"/>
    <p:sldLayoutId id="2147483706" r:id="rId2"/>
    <p:sldLayoutId id="2147483707" r:id="rId3"/>
    <p:sldLayoutId id="2147483708" r:id="rId4"/>
    <p:sldLayoutId id="2147483709" r:id="rId5"/>
    <p:sldLayoutId id="2147483710" r:id="rId6"/>
    <p:sldLayoutId id="2147483711" r:id="rId7"/>
    <p:sldLayoutId id="2147483712" r:id="rId8"/>
    <p:sldLayoutId id="2147483714" r:id="rId9"/>
    <p:sldLayoutId id="2147483716" r:id="rId10"/>
    <p:sldLayoutId id="2147483717" r:id="rId11"/>
    <p:sldLayoutId id="2147483718" r:id="rId12"/>
  </p:sldLayoutIdLst>
  <p:hf hdr="0"/>
  <p:txStyles>
    <p:title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p:titleStyle>
    <p:body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5" orient="horz" pos="2922" userDrawn="1">
          <p15:clr>
            <a:srgbClr val="F26B43"/>
          </p15:clr>
        </p15:guide>
        <p15:guide id="7" orient="horz" pos="758" userDrawn="1">
          <p15:clr>
            <a:srgbClr val="F26B43"/>
          </p15:clr>
        </p15:guide>
        <p15:guide id="8" orient="horz" pos="2160" userDrawn="1">
          <p15:clr>
            <a:srgbClr val="F26B43"/>
          </p15:clr>
        </p15:guide>
        <p15:guide id="9" pos="3840" userDrawn="1">
          <p15:clr>
            <a:srgbClr val="F26B43"/>
          </p15:clr>
        </p15:guide>
        <p15:guide id="10" pos="519" userDrawn="1">
          <p15:clr>
            <a:srgbClr val="F26B43"/>
          </p15:clr>
        </p15:guide>
        <p15:guide id="11" pos="7161" userDrawn="1">
          <p15:clr>
            <a:srgbClr val="F26B43"/>
          </p15:clr>
        </p15:guide>
        <p15:guide id="12" orient="horz" pos="3741" userDrawn="1">
          <p15:clr>
            <a:srgbClr val="F26B43"/>
          </p15:clr>
        </p15:guide>
        <p15:guide id="13" orient="horz" pos="10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2" descr="Immagine 62">
            <a:extLst>
              <a:ext uri="{FF2B5EF4-FFF2-40B4-BE49-F238E27FC236}">
                <a16:creationId xmlns:a16="http://schemas.microsoft.com/office/drawing/2014/main" id="{87F31979-93C6-B049-A2E3-251FC1C91793}"/>
              </a:ext>
            </a:extLst>
          </p:cNvPr>
          <p:cNvPicPr>
            <a:picLocks noChangeAspect="1"/>
          </p:cNvPicPr>
          <p:nvPr userDrawn="1"/>
        </p:nvPicPr>
        <p:blipFill>
          <a:blip r:embed="rId15"/>
          <a:srcRect r="2" b="99"/>
          <a:stretch>
            <a:fillRect/>
          </a:stretch>
        </p:blipFill>
        <p:spPr>
          <a:xfrm>
            <a:off x="9306058" y="136525"/>
            <a:ext cx="2750476" cy="652930"/>
          </a:xfrm>
          <a:prstGeom prst="rect">
            <a:avLst/>
          </a:prstGeom>
          <a:ln w="12700">
            <a:miter lim="400000"/>
          </a:ln>
        </p:spPr>
      </p:pic>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1">
            <a:extLst>
              <a:ext uri="{FF2B5EF4-FFF2-40B4-BE49-F238E27FC236}">
                <a16:creationId xmlns:a16="http://schemas.microsoft.com/office/drawing/2014/main" id="{2D719C1A-9892-0045-B4B4-3C4AFA49C1CE}"/>
              </a:ext>
            </a:extLst>
          </p:cNvPr>
          <p:cNvSpPr txBox="1"/>
          <p:nvPr userDrawn="1"/>
        </p:nvSpPr>
        <p:spPr>
          <a:xfrm>
            <a:off x="3413760" y="6444863"/>
            <a:ext cx="5364480"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914400">
              <a:defRPr sz="1200">
                <a:solidFill>
                  <a:srgbClr val="888888"/>
                </a:solidFill>
                <a:latin typeface="Arial"/>
                <a:ea typeface="Arial"/>
                <a:cs typeface="Arial"/>
                <a:sym typeface="Arial"/>
              </a:defRPr>
            </a:lvl1pPr>
          </a:lstStyle>
          <a:p>
            <a:r>
              <a:rPr sz="1200" dirty="0"/>
              <a:t>Studio </a:t>
            </a:r>
            <a:r>
              <a:rPr sz="1200" dirty="0" err="1"/>
              <a:t>Legale</a:t>
            </a:r>
            <a:r>
              <a:rPr sz="1200" dirty="0"/>
              <a:t> </a:t>
            </a:r>
            <a:r>
              <a:rPr sz="1200" dirty="0" err="1"/>
              <a:t>Taurini</a:t>
            </a:r>
            <a:r>
              <a:rPr sz="1200" dirty="0"/>
              <a:t> Hazan Martini </a:t>
            </a:r>
            <a:r>
              <a:rPr sz="1200" dirty="0" err="1"/>
              <a:t>Rodolfi</a:t>
            </a:r>
            <a:r>
              <a:rPr sz="1200" dirty="0"/>
              <a:t> </a:t>
            </a:r>
          </a:p>
        </p:txBody>
      </p:sp>
    </p:spTree>
    <p:extLst>
      <p:ext uri="{BB962C8B-B14F-4D97-AF65-F5344CB8AC3E}">
        <p14:creationId xmlns:p14="http://schemas.microsoft.com/office/powerpoint/2010/main" val="137292256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idp:3553433;3"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idp:3953445;3"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hyperlink" Target="idp:4113023;3"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idp:3904215;3"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id:27360;1"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hyperlink" Target="idp:4113023;3"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onelegale.wolterskluwer.it/normativa/10LX0000169485ART139?pathId=4e35ebf73d6ce"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hyperlink" Target="https://onelegale.wolterskluwer.it/normativa/10LX0000169485SOMM?pathId=4e35ebf73d6ce"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hyperlink" Target="https://onelegale.wolterskluwer.it/document/10SE0000272823?pathId=4e35ebf73d6ce"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90EF426C-EB25-0741-BCCE-A1AB2B6D41AD}"/>
              </a:ext>
            </a:extLst>
          </p:cNvPr>
          <p:cNvGrpSpPr/>
          <p:nvPr/>
        </p:nvGrpSpPr>
        <p:grpSpPr>
          <a:xfrm>
            <a:off x="84222" y="0"/>
            <a:ext cx="12107778" cy="6858000"/>
            <a:chOff x="617219" y="3047"/>
            <a:chExt cx="11574780" cy="6855459"/>
          </a:xfrm>
        </p:grpSpPr>
        <p:sp>
          <p:nvSpPr>
            <p:cNvPr id="5" name="object 3">
              <a:extLst>
                <a:ext uri="{FF2B5EF4-FFF2-40B4-BE49-F238E27FC236}">
                  <a16:creationId xmlns:a16="http://schemas.microsoft.com/office/drawing/2014/main" id="{C97DD00A-76CF-0D43-8645-AF3C56BA62E7}"/>
                </a:ext>
              </a:extLst>
            </p:cNvPr>
            <p:cNvSpPr/>
            <p:nvPr/>
          </p:nvSpPr>
          <p:spPr>
            <a:xfrm>
              <a:off x="9607296" y="3047"/>
              <a:ext cx="2585085" cy="6855459"/>
            </a:xfrm>
            <a:custGeom>
              <a:avLst/>
              <a:gdLst/>
              <a:ahLst/>
              <a:cxnLst/>
              <a:rect l="l" t="t" r="r" b="b"/>
              <a:pathLst>
                <a:path w="2585084" h="6855459">
                  <a:moveTo>
                    <a:pt x="0" y="6854952"/>
                  </a:moveTo>
                  <a:lnTo>
                    <a:pt x="2584704" y="6854952"/>
                  </a:lnTo>
                  <a:lnTo>
                    <a:pt x="2584704" y="0"/>
                  </a:lnTo>
                  <a:lnTo>
                    <a:pt x="0" y="0"/>
                  </a:lnTo>
                  <a:lnTo>
                    <a:pt x="0" y="6854952"/>
                  </a:lnTo>
                  <a:close/>
                </a:path>
              </a:pathLst>
            </a:custGeom>
            <a:solidFill>
              <a:srgbClr val="6D0004"/>
            </a:solidFill>
          </p:spPr>
          <p:txBody>
            <a:bodyPr wrap="square" lIns="0" tIns="0" rIns="0" bIns="0" rtlCol="0"/>
            <a:lstStyle/>
            <a:p>
              <a:pPr defTabSz="385763">
                <a:defRPr/>
              </a:pPr>
              <a:endParaRPr sz="760">
                <a:solidFill>
                  <a:prstClr val="black"/>
                </a:solidFill>
                <a:latin typeface="Calibri"/>
              </a:endParaRPr>
            </a:p>
          </p:txBody>
        </p:sp>
        <p:sp>
          <p:nvSpPr>
            <p:cNvPr id="6" name="object 4">
              <a:extLst>
                <a:ext uri="{FF2B5EF4-FFF2-40B4-BE49-F238E27FC236}">
                  <a16:creationId xmlns:a16="http://schemas.microsoft.com/office/drawing/2014/main" id="{9335D6F4-9529-5847-BB1E-566A6FC085E0}"/>
                </a:ext>
              </a:extLst>
            </p:cNvPr>
            <p:cNvSpPr/>
            <p:nvPr/>
          </p:nvSpPr>
          <p:spPr>
            <a:xfrm>
              <a:off x="4784979" y="4572"/>
              <a:ext cx="7376795" cy="6853555"/>
            </a:xfrm>
            <a:custGeom>
              <a:avLst/>
              <a:gdLst/>
              <a:ahLst/>
              <a:cxnLst/>
              <a:rect l="l" t="t" r="r" b="b"/>
              <a:pathLst>
                <a:path w="7376795" h="6853555">
                  <a:moveTo>
                    <a:pt x="7376540" y="0"/>
                  </a:moveTo>
                  <a:lnTo>
                    <a:pt x="1713356" y="0"/>
                  </a:lnTo>
                  <a:lnTo>
                    <a:pt x="0" y="6853425"/>
                  </a:lnTo>
                  <a:lnTo>
                    <a:pt x="5663183" y="6853425"/>
                  </a:lnTo>
                  <a:lnTo>
                    <a:pt x="7376540" y="0"/>
                  </a:lnTo>
                  <a:close/>
                </a:path>
              </a:pathLst>
            </a:custGeom>
            <a:solidFill>
              <a:srgbClr val="D5DCE4"/>
            </a:solidFill>
          </p:spPr>
          <p:txBody>
            <a:bodyPr wrap="square" lIns="0" tIns="0" rIns="0" bIns="0" rtlCol="0"/>
            <a:lstStyle/>
            <a:p>
              <a:pPr defTabSz="385763">
                <a:defRPr/>
              </a:pPr>
              <a:endParaRPr sz="760" dirty="0">
                <a:solidFill>
                  <a:prstClr val="black"/>
                </a:solidFill>
                <a:latin typeface="Calibri"/>
              </a:endParaRPr>
            </a:p>
          </p:txBody>
        </p:sp>
        <p:sp>
          <p:nvSpPr>
            <p:cNvPr id="7" name="object 5">
              <a:extLst>
                <a:ext uri="{FF2B5EF4-FFF2-40B4-BE49-F238E27FC236}">
                  <a16:creationId xmlns:a16="http://schemas.microsoft.com/office/drawing/2014/main" id="{6ED08C0B-406C-734D-83B1-AA0E9F93D547}"/>
                </a:ext>
              </a:extLst>
            </p:cNvPr>
            <p:cNvSpPr/>
            <p:nvPr/>
          </p:nvSpPr>
          <p:spPr>
            <a:xfrm>
              <a:off x="617219" y="1139952"/>
              <a:ext cx="4518659" cy="4361688"/>
            </a:xfrm>
            <a:prstGeom prst="rect">
              <a:avLst/>
            </a:prstGeom>
            <a:blipFill>
              <a:blip r:embed="rId2" cstate="print"/>
              <a:stretch>
                <a:fillRect/>
              </a:stretch>
            </a:blipFill>
          </p:spPr>
          <p:txBody>
            <a:bodyPr wrap="square" lIns="0" tIns="0" rIns="0" bIns="0" rtlCol="0"/>
            <a:lstStyle/>
            <a:p>
              <a:pPr defTabSz="385763">
                <a:defRPr/>
              </a:pPr>
              <a:endParaRPr sz="760">
                <a:solidFill>
                  <a:prstClr val="black"/>
                </a:solidFill>
                <a:latin typeface="Calibri"/>
              </a:endParaRPr>
            </a:p>
          </p:txBody>
        </p:sp>
      </p:grpSp>
      <p:sp>
        <p:nvSpPr>
          <p:cNvPr id="8" name="CasellaDiTesto 7">
            <a:extLst>
              <a:ext uri="{FF2B5EF4-FFF2-40B4-BE49-F238E27FC236}">
                <a16:creationId xmlns:a16="http://schemas.microsoft.com/office/drawing/2014/main" id="{20A0BF3C-C0AC-DF47-AF6B-4FF383C8D12E}"/>
              </a:ext>
            </a:extLst>
          </p:cNvPr>
          <p:cNvSpPr txBox="1"/>
          <p:nvPr/>
        </p:nvSpPr>
        <p:spPr>
          <a:xfrm rot="10800000" flipV="1">
            <a:off x="5878285" y="2216973"/>
            <a:ext cx="5694217" cy="954107"/>
          </a:xfrm>
          <a:prstGeom prst="rect">
            <a:avLst/>
          </a:prstGeom>
          <a:noFill/>
        </p:spPr>
        <p:txBody>
          <a:bodyPr wrap="square" rtlCol="0">
            <a:spAutoFit/>
          </a:bodyPr>
          <a:lstStyle/>
          <a:p>
            <a:pPr algn="ctr"/>
            <a:r>
              <a:rPr lang="it-IT" sz="2800" b="1" dirty="0">
                <a:latin typeface="Times New Roman" panose="02020603050405020304" pitchFamily="18" charset="0"/>
                <a:cs typeface="Times New Roman" panose="02020603050405020304" pitchFamily="18" charset="0"/>
              </a:rPr>
              <a:t>IL DANNO BIOLOGICO E LA SUA PERSONALIZZAZIONE</a:t>
            </a:r>
          </a:p>
        </p:txBody>
      </p:sp>
      <p:sp>
        <p:nvSpPr>
          <p:cNvPr id="9" name="CasellaDiTesto 8">
            <a:extLst>
              <a:ext uri="{FF2B5EF4-FFF2-40B4-BE49-F238E27FC236}">
                <a16:creationId xmlns:a16="http://schemas.microsoft.com/office/drawing/2014/main" id="{F734BCDC-F723-8C44-AFE7-41A69ECCB9AA}"/>
              </a:ext>
            </a:extLst>
          </p:cNvPr>
          <p:cNvSpPr txBox="1"/>
          <p:nvPr/>
        </p:nvSpPr>
        <p:spPr>
          <a:xfrm>
            <a:off x="6539005" y="3817448"/>
            <a:ext cx="5033497" cy="461665"/>
          </a:xfrm>
          <a:prstGeom prst="rect">
            <a:avLst/>
          </a:prstGeom>
          <a:no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Avv. Alessandra Mazzucchelli</a:t>
            </a:r>
          </a:p>
        </p:txBody>
      </p:sp>
    </p:spTree>
    <p:extLst>
      <p:ext uri="{BB962C8B-B14F-4D97-AF65-F5344CB8AC3E}">
        <p14:creationId xmlns:p14="http://schemas.microsoft.com/office/powerpoint/2010/main" val="409283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0" y="2182483"/>
            <a:ext cx="11555896" cy="20928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Il Ministro delle Imprese e del made in </a:t>
            </a:r>
            <a:r>
              <a:rPr kumimoji="0" lang="it-IT"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Italy</a:t>
            </a: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Urso ha poi affermato in sede di convegno Ania il 04.10.2023 che, «a giorni» sarebbero stati adottati i Decreti (</a:t>
            </a:r>
            <a:r>
              <a:rPr kumimoji="0" lang="it-IT"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ndr</a:t>
            </a: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sia quelli attuativi </a:t>
            </a:r>
            <a:r>
              <a:rPr kumimoji="0" lang="it-IT"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dell</a:t>
            </a: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 Legge Gelli che quelli dell’art. 138 del </a:t>
            </a:r>
            <a:r>
              <a:rPr kumimoji="0" lang="it-IT"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CdA</a:t>
            </a: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Segnaposto contenuto 8">
            <a:extLst>
              <a:ext uri="{FF2B5EF4-FFF2-40B4-BE49-F238E27FC236}">
                <a16:creationId xmlns:a16="http://schemas.microsoft.com/office/drawing/2014/main" id="{90555914-2082-3042-96D1-CB59AADCC27A}"/>
              </a:ext>
            </a:extLst>
          </p:cNvPr>
          <p:cNvSpPr txBox="1">
            <a:spLocks/>
          </p:cNvSpPr>
          <p:nvPr/>
        </p:nvSpPr>
        <p:spPr>
          <a:xfrm>
            <a:off x="2001253" y="2085839"/>
            <a:ext cx="7886700" cy="1483985"/>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ctr" defTabSz="685800" rtl="0" eaLnBrk="1" fontAlgn="auto" latinLnBrk="0" hangingPunct="1">
              <a:lnSpc>
                <a:spcPct val="100000"/>
              </a:lnSpc>
              <a:spcBef>
                <a:spcPts val="750"/>
              </a:spcBef>
              <a:spcAft>
                <a:spcPts val="0"/>
              </a:spcAft>
              <a:buClr>
                <a:srgbClr val="0C3369">
                  <a:lumMod val="60000"/>
                  <a:lumOff val="40000"/>
                </a:srgbClr>
              </a:buClr>
              <a:buSzPct val="80000"/>
              <a:buFont typeface="Wingdings" pitchFamily="2" charset="2"/>
              <a:buChar char="§"/>
              <a:tabLst/>
              <a:defRPr/>
            </a:pPr>
            <a:endParaRPr kumimoji="0" lang="it-IT" sz="2400" b="1" i="0" u="none" strike="noStrike" kern="1200" cap="none" spc="0" normalizeH="0" baseline="0" noProof="0" dirty="0">
              <a:ln>
                <a:noFill/>
              </a:ln>
              <a:solidFill>
                <a:srgbClr val="0C3369"/>
              </a:solidFill>
              <a:effectLst/>
              <a:uLnTx/>
              <a:uFillTx/>
              <a:latin typeface="Calibri"/>
              <a:ea typeface="+mn-ea"/>
              <a:cs typeface="+mn-cs"/>
            </a:endParaRPr>
          </a:p>
        </p:txBody>
      </p:sp>
    </p:spTree>
    <p:extLst>
      <p:ext uri="{BB962C8B-B14F-4D97-AF65-F5344CB8AC3E}">
        <p14:creationId xmlns:p14="http://schemas.microsoft.com/office/powerpoint/2010/main" val="20140748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3231654"/>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SEZ. III, SENTENZA DELL’11 NOVEMBRE 2019 N. 28986</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marL="0" indent="0" algn="just">
              <a:buNone/>
            </a:pPr>
            <a:r>
              <a:rPr lang="it-IT" sz="2400" b="1" u="sng" dirty="0">
                <a:latin typeface="Times New Roman" panose="02020603050405020304" pitchFamily="18" charset="0"/>
                <a:cs typeface="Times New Roman" panose="02020603050405020304" pitchFamily="18" charset="0"/>
              </a:rPr>
              <a:t>- DANNO BIOLOGICO: MENOMAZIONI CONCORRENTI E COESISTENTI, ACCERTAMENTO E LIQUIDAZIONE</a:t>
            </a:r>
          </a:p>
          <a:p>
            <a:pPr marL="0" indent="0" algn="just">
              <a:buNone/>
            </a:pPr>
            <a:r>
              <a:rPr lang="it-IT" sz="2400" b="1" u="sng" dirty="0">
                <a:latin typeface="Times New Roman" panose="02020603050405020304" pitchFamily="18" charset="0"/>
                <a:cs typeface="Times New Roman" panose="02020603050405020304" pitchFamily="18" charset="0"/>
              </a:rPr>
              <a:t>Il CASO</a:t>
            </a:r>
          </a:p>
          <a:p>
            <a:pPr marL="0" indent="0" algn="just">
              <a:buNone/>
            </a:pPr>
            <a:r>
              <a:rPr lang="it-IT" sz="2400" dirty="0">
                <a:latin typeface="Times New Roman" panose="02020603050405020304" pitchFamily="18" charset="0"/>
                <a:cs typeface="Times New Roman" panose="02020603050405020304" pitchFamily="18" charset="0"/>
              </a:rPr>
              <a:t>La Compagnia ricorre in cassazione, lamentando l’erronea quantificazione del danno.</a:t>
            </a:r>
          </a:p>
          <a:p>
            <a:pPr marL="0" indent="0" algn="just">
              <a:buNone/>
            </a:pPr>
            <a:endParaRPr lang="it-IT" sz="2400" dirty="0">
              <a:latin typeface="Times New Roman" panose="02020603050405020304" pitchFamily="18" charset="0"/>
              <a:cs typeface="Times New Roman" panose="02020603050405020304" pitchFamily="18" charset="0"/>
            </a:endParaRPr>
          </a:p>
          <a:p>
            <a:pPr marL="0" indent="0" algn="just">
              <a:buNone/>
            </a:pPr>
            <a:r>
              <a:rPr lang="it-IT" sz="2400" dirty="0">
                <a:latin typeface="Times New Roman" panose="02020603050405020304" pitchFamily="18" charset="0"/>
                <a:cs typeface="Times New Roman" panose="02020603050405020304" pitchFamily="18" charset="0"/>
              </a:rPr>
              <a:t>La Suprema Corte rigetta ricorso.</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6210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632311"/>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SEZ. III, SENTENZA DELL’11 NOVEMBRE 2019 N. 28986</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marL="0" indent="0" algn="just">
              <a:buNone/>
            </a:pPr>
            <a:r>
              <a:rPr lang="it-IT" sz="2000" b="1" u="sng" dirty="0">
                <a:latin typeface="Times New Roman" panose="02020603050405020304" pitchFamily="18" charset="0"/>
                <a:cs typeface="Times New Roman" panose="02020603050405020304" pitchFamily="18" charset="0"/>
              </a:rPr>
              <a:t>- DANNO BIOLOGICO: MENOMAZIONI CONCORRENTI E COESISTENTI, ACCERTAMENTO E LIQUIDAZIONE</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1) </a:t>
            </a:r>
            <a:r>
              <a:rPr lang="it-IT" sz="2000" u="sng" dirty="0">
                <a:latin typeface="Times New Roman" panose="02020603050405020304" pitchFamily="18" charset="0"/>
                <a:cs typeface="Times New Roman" panose="02020603050405020304" pitchFamily="18" charset="0"/>
              </a:rPr>
              <a:t>lo stato anteriore di salute della vittima di lesioni personali può concausare la lesione, oppure la menomazione che da quella derivata</a:t>
            </a:r>
            <a:r>
              <a:rPr lang="it-IT" sz="2000" dirty="0">
                <a:latin typeface="Times New Roman" panose="02020603050405020304" pitchFamily="18" charset="0"/>
                <a:cs typeface="Times New Roman" panose="02020603050405020304" pitchFamily="18" charset="0"/>
              </a:rPr>
              <a:t>;</a:t>
            </a:r>
          </a:p>
          <a:p>
            <a:pPr marL="0" indent="0" algn="just">
              <a:buNone/>
            </a:pPr>
            <a:r>
              <a:rPr lang="it-IT" sz="2000" dirty="0">
                <a:latin typeface="Times New Roman" panose="02020603050405020304" pitchFamily="18" charset="0"/>
                <a:cs typeface="Times New Roman" panose="02020603050405020304" pitchFamily="18" charset="0"/>
              </a:rPr>
              <a:t>2) </a:t>
            </a:r>
            <a:r>
              <a:rPr lang="it-IT" sz="2000" b="1" u="sng" dirty="0">
                <a:latin typeface="Times New Roman" panose="02020603050405020304" pitchFamily="18" charset="0"/>
                <a:cs typeface="Times New Roman" panose="02020603050405020304" pitchFamily="18" charset="0"/>
              </a:rPr>
              <a:t>la concausa di lesioni è giuridicamente irrilevante</a:t>
            </a:r>
            <a:r>
              <a:rPr lang="it-IT" sz="2000" dirty="0">
                <a:latin typeface="Times New Roman" panose="02020603050405020304" pitchFamily="18" charset="0"/>
                <a:cs typeface="Times New Roman" panose="02020603050405020304" pitchFamily="18" charset="0"/>
              </a:rPr>
              <a:t>;</a:t>
            </a:r>
          </a:p>
          <a:p>
            <a:pPr marL="0" indent="0" algn="just">
              <a:buNone/>
            </a:pPr>
            <a:r>
              <a:rPr lang="it-IT" sz="2000" dirty="0">
                <a:latin typeface="Times New Roman" panose="02020603050405020304" pitchFamily="18" charset="0"/>
                <a:cs typeface="Times New Roman" panose="02020603050405020304" pitchFamily="18" charset="0"/>
              </a:rPr>
              <a:t>3) </a:t>
            </a:r>
            <a:r>
              <a:rPr lang="it-IT" sz="2000" b="1" u="sng" dirty="0">
                <a:latin typeface="Times New Roman" panose="02020603050405020304" pitchFamily="18" charset="0"/>
                <a:cs typeface="Times New Roman" panose="02020603050405020304" pitchFamily="18" charset="0"/>
              </a:rPr>
              <a:t>la menomazione preesistente può essere concorrente o coesistente col maggior danno causato dall'illecito</a:t>
            </a:r>
            <a:r>
              <a:rPr lang="it-IT" sz="2000" dirty="0">
                <a:latin typeface="Times New Roman" panose="02020603050405020304" pitchFamily="18" charset="0"/>
                <a:cs typeface="Times New Roman" panose="02020603050405020304" pitchFamily="18" charset="0"/>
              </a:rPr>
              <a:t>;</a:t>
            </a:r>
          </a:p>
          <a:p>
            <a:pPr marL="0" indent="0" algn="just">
              <a:buNone/>
            </a:pPr>
            <a:r>
              <a:rPr lang="it-IT" sz="2000" dirty="0">
                <a:latin typeface="Times New Roman" panose="02020603050405020304" pitchFamily="18" charset="0"/>
                <a:cs typeface="Times New Roman" panose="02020603050405020304" pitchFamily="18" charset="0"/>
              </a:rPr>
              <a:t>4) saranno "</a:t>
            </a:r>
            <a:r>
              <a:rPr lang="it-IT" sz="2000" b="1" u="sng" dirty="0">
                <a:latin typeface="Times New Roman" panose="02020603050405020304" pitchFamily="18" charset="0"/>
                <a:cs typeface="Times New Roman" panose="02020603050405020304" pitchFamily="18" charset="0"/>
              </a:rPr>
              <a:t>coesistenti</a:t>
            </a:r>
            <a:r>
              <a:rPr lang="it-IT" sz="2000" u="sng" dirty="0">
                <a:latin typeface="Times New Roman" panose="02020603050405020304" pitchFamily="18" charset="0"/>
                <a:cs typeface="Times New Roman" panose="02020603050405020304" pitchFamily="18" charset="0"/>
              </a:rPr>
              <a:t>" le menomazioni i cui effetti invalidanti non mutano per il fatto che si presentino sole od associate ad altre menomazioni, anche se afferenti i medesimi organi</a:t>
            </a:r>
            <a:r>
              <a:rPr lang="it-IT" sz="2000" dirty="0">
                <a:latin typeface="Times New Roman" panose="02020603050405020304" pitchFamily="18" charset="0"/>
                <a:cs typeface="Times New Roman" panose="02020603050405020304" pitchFamily="18" charset="0"/>
              </a:rPr>
              <a:t>; saranno, invece, "</a:t>
            </a:r>
            <a:r>
              <a:rPr lang="it-IT" sz="2000" b="1" u="sng" dirty="0">
                <a:latin typeface="Times New Roman" panose="02020603050405020304" pitchFamily="18" charset="0"/>
                <a:cs typeface="Times New Roman" panose="02020603050405020304" pitchFamily="18" charset="0"/>
              </a:rPr>
              <a:t>concorrenti</a:t>
            </a:r>
            <a:r>
              <a:rPr lang="it-IT" sz="2000" dirty="0">
                <a:latin typeface="Times New Roman" panose="02020603050405020304" pitchFamily="18" charset="0"/>
                <a:cs typeface="Times New Roman" panose="02020603050405020304" pitchFamily="18" charset="0"/>
              </a:rPr>
              <a:t>" </a:t>
            </a:r>
            <a:r>
              <a:rPr lang="it-IT" sz="2000" u="sng" dirty="0">
                <a:latin typeface="Times New Roman" panose="02020603050405020304" pitchFamily="18" charset="0"/>
                <a:cs typeface="Times New Roman" panose="02020603050405020304" pitchFamily="18" charset="0"/>
              </a:rPr>
              <a:t>le menomazioni i cui effetti invalidanti sono meno gravi se isolate, e più gravi se associate ad altre menomazioni, anche se afferenti ad organi diversi</a:t>
            </a:r>
            <a:r>
              <a:rPr lang="it-IT" sz="2000" dirty="0">
                <a:latin typeface="Times New Roman" panose="02020603050405020304" pitchFamily="18" charset="0"/>
                <a:cs typeface="Times New Roman" panose="02020603050405020304" pitchFamily="18" charset="0"/>
              </a:rPr>
              <a:t>;</a:t>
            </a:r>
          </a:p>
          <a:p>
            <a:pPr marL="0" indent="0" algn="just">
              <a:buNone/>
            </a:pPr>
            <a:r>
              <a:rPr lang="it-IT" sz="2000" dirty="0">
                <a:latin typeface="Times New Roman" panose="02020603050405020304" pitchFamily="18" charset="0"/>
                <a:cs typeface="Times New Roman" panose="02020603050405020304" pitchFamily="18" charset="0"/>
              </a:rPr>
              <a:t>5) </a:t>
            </a:r>
            <a:r>
              <a:rPr lang="it-IT" sz="2000" b="1" u="sng" dirty="0">
                <a:latin typeface="Times New Roman" panose="02020603050405020304" pitchFamily="18" charset="0"/>
                <a:cs typeface="Times New Roman" panose="02020603050405020304" pitchFamily="18" charset="0"/>
              </a:rPr>
              <a:t>le menomazioni coesistenti sono di norma irrilevanti ai fini della liquidazione</a:t>
            </a:r>
            <a:r>
              <a:rPr lang="it-IT" sz="2000" dirty="0">
                <a:latin typeface="Times New Roman" panose="02020603050405020304" pitchFamily="18" charset="0"/>
                <a:cs typeface="Times New Roman" panose="02020603050405020304" pitchFamily="18" charset="0"/>
              </a:rPr>
              <a:t>; né può valere in ambito di responsabilità civile la regola sorta nell'ambito dell'infortunistica sul lavoro, che abbassa il risarcimento sempre e comunque per i portatori di patologie pregresse;</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1289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4093428"/>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SEZ. III, SENTENZA DELL’11 NOVEMBRE 2019 N. 28986</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marL="0" indent="0" algn="just">
              <a:buNone/>
            </a:pPr>
            <a:r>
              <a:rPr lang="it-IT" sz="2000" dirty="0">
                <a:solidFill>
                  <a:schemeClr val="tx1"/>
                </a:solidFill>
                <a:latin typeface="Times New Roman" panose="02020603050405020304" pitchFamily="18" charset="0"/>
                <a:cs typeface="Times New Roman" panose="02020603050405020304" pitchFamily="18" charset="0"/>
              </a:rPr>
              <a:t>6) </a:t>
            </a:r>
            <a:r>
              <a:rPr lang="it-IT" sz="2000" b="1" u="sng" dirty="0">
                <a:solidFill>
                  <a:schemeClr val="tx1"/>
                </a:solidFill>
                <a:latin typeface="Times New Roman" panose="02020603050405020304" pitchFamily="18" charset="0"/>
                <a:cs typeface="Times New Roman" panose="02020603050405020304" pitchFamily="18" charset="0"/>
              </a:rPr>
              <a:t>le menomazioni concorrenti vanno di norma tenute in considerazione</a:t>
            </a:r>
            <a:r>
              <a:rPr lang="it-IT" sz="2000" dirty="0">
                <a:solidFill>
                  <a:schemeClr val="tx1"/>
                </a:solidFill>
                <a:latin typeface="Times New Roman" panose="02020603050405020304" pitchFamily="18" charset="0"/>
                <a:cs typeface="Times New Roman" panose="02020603050405020304" pitchFamily="18" charset="0"/>
              </a:rPr>
              <a:t>: </a:t>
            </a:r>
            <a:endParaRPr lang="it-IT" sz="2000" b="1" u="sng" dirty="0">
              <a:solidFill>
                <a:schemeClr val="tx1"/>
              </a:solidFill>
              <a:latin typeface="Times New Roman" panose="02020603050405020304" pitchFamily="18" charset="0"/>
              <a:cs typeface="Times New Roman" panose="02020603050405020304" pitchFamily="18" charset="0"/>
            </a:endParaRPr>
          </a:p>
          <a:p>
            <a:pPr marL="0" indent="0" algn="just">
              <a:buNone/>
            </a:pPr>
            <a:r>
              <a:rPr lang="it-IT" sz="2000" dirty="0">
                <a:solidFill>
                  <a:schemeClr val="tx1"/>
                </a:solidFill>
                <a:latin typeface="Times New Roman" panose="02020603050405020304" pitchFamily="18" charset="0"/>
                <a:cs typeface="Times New Roman" panose="02020603050405020304" pitchFamily="18" charset="0"/>
              </a:rPr>
              <a:t>a) </a:t>
            </a:r>
            <a:r>
              <a:rPr lang="it-IT" sz="2000" b="1" u="sng" dirty="0">
                <a:solidFill>
                  <a:schemeClr val="tx1"/>
                </a:solidFill>
                <a:latin typeface="Times New Roman" panose="02020603050405020304" pitchFamily="18" charset="0"/>
                <a:cs typeface="Times New Roman" panose="02020603050405020304" pitchFamily="18" charset="0"/>
              </a:rPr>
              <a:t>stimando in punti percentuali l'invalidità complessiva dell'individuo </a:t>
            </a:r>
            <a:r>
              <a:rPr lang="it-IT" sz="2000" dirty="0">
                <a:solidFill>
                  <a:schemeClr val="tx1"/>
                </a:solidFill>
                <a:latin typeface="Times New Roman" panose="02020603050405020304" pitchFamily="18" charset="0"/>
                <a:cs typeface="Times New Roman" panose="02020603050405020304" pitchFamily="18" charset="0"/>
              </a:rPr>
              <a:t>(risultante, cioè, dalla menomazione preesistente più quella causata dall'illecito), </a:t>
            </a:r>
            <a:r>
              <a:rPr lang="it-IT" sz="2000" u="sng" dirty="0">
                <a:solidFill>
                  <a:schemeClr val="tx1"/>
                </a:solidFill>
                <a:latin typeface="Times New Roman" panose="02020603050405020304" pitchFamily="18" charset="0"/>
                <a:cs typeface="Times New Roman" panose="02020603050405020304" pitchFamily="18" charset="0"/>
              </a:rPr>
              <a:t>e convertendola in denaro</a:t>
            </a:r>
            <a:r>
              <a:rPr lang="it-IT" sz="20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it-IT" sz="2000" dirty="0">
                <a:solidFill>
                  <a:schemeClr val="tx1"/>
                </a:solidFill>
                <a:latin typeface="Times New Roman" panose="02020603050405020304" pitchFamily="18" charset="0"/>
                <a:cs typeface="Times New Roman" panose="02020603050405020304" pitchFamily="18" charset="0"/>
              </a:rPr>
              <a:t>b) </a:t>
            </a:r>
            <a:r>
              <a:rPr lang="it-IT" sz="2000" b="1" u="sng" dirty="0">
                <a:solidFill>
                  <a:schemeClr val="tx1"/>
                </a:solidFill>
                <a:latin typeface="Times New Roman" panose="02020603050405020304" pitchFamily="18" charset="0"/>
                <a:cs typeface="Times New Roman" panose="02020603050405020304" pitchFamily="18" charset="0"/>
              </a:rPr>
              <a:t>stimando in punti percentuali l'invalidità teoricamente preesistente all'illecito</a:t>
            </a:r>
            <a:r>
              <a:rPr lang="it-IT" sz="2000" u="sng" dirty="0">
                <a:solidFill>
                  <a:schemeClr val="tx1"/>
                </a:solidFill>
                <a:latin typeface="Times New Roman" panose="02020603050405020304" pitchFamily="18" charset="0"/>
                <a:cs typeface="Times New Roman" panose="02020603050405020304" pitchFamily="18" charset="0"/>
              </a:rPr>
              <a:t>, e convertendola in denaro</a:t>
            </a:r>
            <a:r>
              <a:rPr lang="it-IT" sz="2000" dirty="0">
                <a:solidFill>
                  <a:schemeClr val="tx1"/>
                </a:solidFill>
                <a:latin typeface="Times New Roman" panose="02020603050405020304" pitchFamily="18" charset="0"/>
                <a:cs typeface="Times New Roman" panose="02020603050405020304" pitchFamily="18" charset="0"/>
              </a:rPr>
              <a:t>; lo stato di validità anteriore al sinistro dovrà essere però considerato pari al 100% in tutti quei casi in cui le patologie pregresse di cui il danneggiato era portatore non gli impedivano di condurre una vita normale;</a:t>
            </a:r>
          </a:p>
          <a:p>
            <a:pPr marL="0" indent="0" algn="just">
              <a:buNone/>
            </a:pPr>
            <a:r>
              <a:rPr lang="it-IT" sz="2000" dirty="0">
                <a:solidFill>
                  <a:schemeClr val="tx1"/>
                </a:solidFill>
                <a:latin typeface="Times New Roman" panose="02020603050405020304" pitchFamily="18" charset="0"/>
                <a:cs typeface="Times New Roman" panose="02020603050405020304" pitchFamily="18" charset="0"/>
              </a:rPr>
              <a:t>c) </a:t>
            </a:r>
            <a:r>
              <a:rPr lang="it-IT" sz="2000" b="1" u="sng" dirty="0">
                <a:solidFill>
                  <a:schemeClr val="tx1"/>
                </a:solidFill>
                <a:latin typeface="Times New Roman" panose="02020603050405020304" pitchFamily="18" charset="0"/>
                <a:cs typeface="Times New Roman" panose="02020603050405020304" pitchFamily="18" charset="0"/>
              </a:rPr>
              <a:t>sottraendo l'importo (b) dall'importo (a).</a:t>
            </a:r>
          </a:p>
          <a:p>
            <a:pPr marL="0" indent="0" algn="just">
              <a:buNone/>
            </a:pPr>
            <a:r>
              <a:rPr lang="it-IT" sz="2000" dirty="0">
                <a:solidFill>
                  <a:schemeClr val="tx1"/>
                </a:solidFill>
                <a:latin typeface="Times New Roman" panose="02020603050405020304" pitchFamily="18" charset="0"/>
                <a:cs typeface="Times New Roman" panose="02020603050405020304" pitchFamily="18" charset="0"/>
              </a:rPr>
              <a:t>7) </a:t>
            </a:r>
            <a:r>
              <a:rPr lang="it-IT" sz="2000" b="1" u="sng" dirty="0">
                <a:solidFill>
                  <a:schemeClr val="tx1"/>
                </a:solidFill>
                <a:latin typeface="Times New Roman" panose="02020603050405020304" pitchFamily="18" charset="0"/>
                <a:cs typeface="Times New Roman" panose="02020603050405020304" pitchFamily="18" charset="0"/>
              </a:rPr>
              <a:t>resta imprescindibile il potere-dovere del giudice di ricorrere all'equità correttiva ove l'applicazione rigida del calcolo che precede conduca, per effetto della progressività delle tabelle, a risultati manifestamente iniqui per eccesso o per difetto</a:t>
            </a:r>
            <a:r>
              <a:rPr lang="it-IT" sz="2000" dirty="0">
                <a:solidFill>
                  <a:schemeClr val="tx1"/>
                </a:solidFill>
                <a:latin typeface="Times New Roman" panose="02020603050405020304" pitchFamily="18" charset="0"/>
                <a:cs typeface="Times New Roman" panose="02020603050405020304" pitchFamily="18" charset="0"/>
              </a:rPr>
              <a:t>»</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1058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3370153"/>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DA ALLORA LA CASSAZIONE È CONFORME</a:t>
            </a:r>
          </a:p>
          <a:p>
            <a:pPr algn="ctr"/>
            <a:endParaRPr lang="it-IT" sz="2000" dirty="0">
              <a:latin typeface="Times New Roman" panose="02020603050405020304" pitchFamily="18" charset="0"/>
              <a:cs typeface="Times New Roman" panose="02020603050405020304" pitchFamily="18" charset="0"/>
            </a:endParaRPr>
          </a:p>
          <a:p>
            <a:pPr algn="just" defTabSz="685849" hangingPunct="0">
              <a:spcBef>
                <a:spcPct val="20000"/>
              </a:spcBef>
              <a:spcAft>
                <a:spcPts val="338"/>
              </a:spcAft>
              <a:defRPr/>
            </a:pPr>
            <a:r>
              <a:rPr lang="it-IT" sz="2000" b="1" u="sng" dirty="0">
                <a:latin typeface="Times New Roman" panose="02020603050405020304" pitchFamily="18" charset="0"/>
                <a:cs typeface="Times New Roman" panose="02020603050405020304" pitchFamily="18" charset="0"/>
              </a:rPr>
              <a:t>Corte di Cassazione, Sez. VI, ordinanza del 29 novembre 2022 n. 35025</a:t>
            </a:r>
          </a:p>
          <a:p>
            <a:pPr marL="0" indent="0" algn="just" defTabSz="685849" hangingPunct="0">
              <a:spcBef>
                <a:spcPct val="20000"/>
              </a:spcBef>
              <a:spcAft>
                <a:spcPts val="338"/>
              </a:spcAft>
              <a:buNone/>
              <a:defRPr/>
            </a:pPr>
            <a:r>
              <a:rPr lang="it-IT" sz="2000" dirty="0">
                <a:latin typeface="Times New Roman" panose="02020603050405020304" pitchFamily="18" charset="0"/>
                <a:cs typeface="Times New Roman" panose="02020603050405020304" pitchFamily="18" charset="0"/>
              </a:rPr>
              <a:t>(cassata sentenza di merito da cui non si evinceva che la Corte avesse effettuato una quantificazione rapportata alla invalidità complessiva successiva al sinistro (comprensiva delle menomazioni preesistenti e di quelle causate dal sinistro che, in rapporto policrono concorrente, hanno aggravato la precedente condizione dell'appellante) per poi pervenire, tramite sottrazione del valore monetario corrispondente alla patologia originaria, a determinare il "differenziale" risarcitorio spettante al danneggiato.</a:t>
            </a:r>
          </a:p>
          <a:p>
            <a:pPr algn="ctr"/>
            <a:endParaRPr lang="it-IT" sz="2000" dirty="0">
              <a:cs typeface="Times New Roman" panose="02020603050405020304" pitchFamily="18" charset="0"/>
            </a:endParaRP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6071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6013954"/>
          </a:xfrm>
          <a:prstGeom prst="rect">
            <a:avLst/>
          </a:prstGeom>
          <a:noFill/>
        </p:spPr>
        <p:txBody>
          <a:bodyPr wrap="square" rtlCol="0">
            <a:spAutoFit/>
          </a:bodyPr>
          <a:lstStyle/>
          <a:p>
            <a:pPr algn="ctr" defTabSz="685849" hangingPunct="0">
              <a:spcBef>
                <a:spcPct val="20000"/>
              </a:spcBef>
              <a:spcAft>
                <a:spcPts val="338"/>
              </a:spcAft>
              <a:defRPr/>
            </a:pPr>
            <a:r>
              <a:rPr lang="it-IT" sz="1800" b="1" u="sng" dirty="0">
                <a:latin typeface="Times New Roman" panose="02020603050405020304" pitchFamily="18" charset="0"/>
                <a:cs typeface="Times New Roman" panose="02020603050405020304" pitchFamily="18" charset="0"/>
              </a:rPr>
              <a:t>CORTE DI CASSAZIONE, SEZ. VI, ORDINANZA DEL 28 GIUGNO 2023 N. 18442</a:t>
            </a:r>
            <a:endParaRPr lang="it-IT" sz="1800" b="1" i="1" u="sng" dirty="0">
              <a:latin typeface="Times New Roman" panose="02020603050405020304" pitchFamily="18" charset="0"/>
              <a:cs typeface="Times New Roman" panose="02020603050405020304" pitchFamily="18" charset="0"/>
            </a:endParaRPr>
          </a:p>
          <a:p>
            <a:pPr marL="0" indent="0" algn="just" defTabSz="685849" hangingPunct="0">
              <a:spcBef>
                <a:spcPct val="20000"/>
              </a:spcBef>
              <a:spcAft>
                <a:spcPts val="338"/>
              </a:spcAft>
              <a:buNone/>
              <a:defRPr/>
            </a:pPr>
            <a:endParaRPr lang="it-IT" sz="1800" dirty="0">
              <a:latin typeface="Times New Roman" panose="02020603050405020304" pitchFamily="18" charset="0"/>
              <a:cs typeface="Times New Roman" panose="02020603050405020304" pitchFamily="18" charset="0"/>
            </a:endParaRPr>
          </a:p>
          <a:p>
            <a:pPr marL="0" indent="0" algn="just" defTabSz="685849" hangingPunct="0">
              <a:spcBef>
                <a:spcPct val="20000"/>
              </a:spcBef>
              <a:spcAft>
                <a:spcPts val="338"/>
              </a:spcAft>
              <a:buNone/>
              <a:defRPr/>
            </a:pPr>
            <a:r>
              <a:rPr lang="it-IT" sz="1800" b="1" u="sng" dirty="0">
                <a:latin typeface="Times New Roman" panose="02020603050405020304" pitchFamily="18" charset="0"/>
                <a:cs typeface="Times New Roman" panose="02020603050405020304" pitchFamily="18" charset="0"/>
              </a:rPr>
              <a:t>Asportazione della tuba sinistra, che era l’unica che le era rimasta a seguito dell’asportazione dell’altra in conseguenza di altro intervento, </a:t>
            </a:r>
            <a:r>
              <a:rPr lang="it-IT" sz="1800" dirty="0">
                <a:latin typeface="Times New Roman" panose="02020603050405020304" pitchFamily="18" charset="0"/>
                <a:cs typeface="Times New Roman" panose="02020603050405020304" pitchFamily="18" charset="0"/>
              </a:rPr>
              <a:t>con conseguente perdita della funzione riproduttiva</a:t>
            </a:r>
          </a:p>
          <a:p>
            <a:pPr marL="0" indent="0" algn="just" defTabSz="685849" hangingPunct="0">
              <a:spcBef>
                <a:spcPct val="20000"/>
              </a:spcBef>
              <a:spcAft>
                <a:spcPts val="338"/>
              </a:spcAft>
              <a:buNone/>
              <a:defRPr/>
            </a:pPr>
            <a:r>
              <a:rPr lang="it-IT" sz="1800" dirty="0">
                <a:latin typeface="Times New Roman" panose="02020603050405020304" pitchFamily="18" charset="0"/>
                <a:cs typeface="Times New Roman" panose="02020603050405020304" pitchFamily="18" charset="0"/>
              </a:rPr>
              <a:t>Non si evince, dalla sentenza impugnata che la Corte territoriale abbia effettuato una quantificazione rapportata alla invalidità complessiva successiva al sinistro (comprensiva delle menomazioni preesistenti e di quelle causate dal sinistro che, in rapporto policrono concorrente, hanno aggravato la precedente condizione della Sig.ra R.G.) per poi pervenire, tramite sottrazione del valore monetario corrispondente alla patologia originaria, a determinare il "differenziale" risarcitorio spettante alla danneggiata. Come spiegato da questa Corte, </a:t>
            </a:r>
            <a:r>
              <a:rPr lang="it-IT" sz="1800" b="1" u="sng" dirty="0">
                <a:latin typeface="Times New Roman" panose="02020603050405020304" pitchFamily="18" charset="0"/>
                <a:cs typeface="Times New Roman" panose="02020603050405020304" pitchFamily="18" charset="0"/>
              </a:rPr>
              <a:t>l’adozione di tale metodo di calcolo si impone, in quanto </a:t>
            </a:r>
            <a:r>
              <a:rPr lang="it-IT" sz="1800" dirty="0">
                <a:latin typeface="Times New Roman" panose="02020603050405020304" pitchFamily="18" charset="0"/>
                <a:cs typeface="Times New Roman" panose="02020603050405020304" pitchFamily="18" charset="0"/>
              </a:rPr>
              <a:t>‹‹sono le funzioni vitali perdute dalla vittima e le conseguenti privazioni a costituire il danno risarcibile, non il grado di invalidità, che ne è solo la misura convenzionale; tali privazioni (e le connesse sofferenze) progrediscono con intensità geometricamente crescente rispetto al crescere dell'invalidità; la misura convenzionale cresce invece secondo progressione aritmetica. Ciò si riflette nel metodo di liquidazione che, dovendo obbedire al principio di integralità del risarcimento (art. 1223 cod. civ.), opera necessariamente, sia quando è disciplinato dalla legge, sia quando avvenga coi criteri introdotti dalla giurisprudenza, con modalità tali che il quantum </a:t>
            </a:r>
            <a:r>
              <a:rPr lang="it-IT" sz="1800" dirty="0" err="1">
                <a:latin typeface="Times New Roman" panose="02020603050405020304" pitchFamily="18" charset="0"/>
                <a:cs typeface="Times New Roman" panose="02020603050405020304" pitchFamily="18" charset="0"/>
              </a:rPr>
              <a:t>debeatur</a:t>
            </a:r>
            <a:r>
              <a:rPr lang="it-IT" sz="1800" dirty="0">
                <a:latin typeface="Times New Roman" panose="02020603050405020304" pitchFamily="18" charset="0"/>
                <a:cs typeface="Times New Roman" panose="02020603050405020304" pitchFamily="18" charset="0"/>
              </a:rPr>
              <a:t> cresce in modo più che proporzionale rispetto alla gravità dei postumi: ad invalidità doppie corrispondono perciò risarcimenti più che doppi. </a:t>
            </a:r>
            <a:r>
              <a:rPr lang="it-IT" sz="1800" b="1" u="sng" dirty="0">
                <a:latin typeface="Times New Roman" panose="02020603050405020304" pitchFamily="18" charset="0"/>
                <a:cs typeface="Times New Roman" panose="02020603050405020304" pitchFamily="18" charset="0"/>
              </a:rPr>
              <a:t>Tale principio resterebbe vulnerato se, nella stima del danno alla salute patito da persona già invalida, si avesse riguardo solo all'incremento del grado percentuale di invalidità permanente ascrivibile alla condotta del responsabile</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Cass</a:t>
            </a:r>
            <a:r>
              <a:rPr lang="it-IT" sz="1800" dirty="0">
                <a:latin typeface="Times New Roman" panose="02020603050405020304" pitchFamily="18" charset="0"/>
                <a:cs typeface="Times New Roman" panose="02020603050405020304" pitchFamily="18" charset="0"/>
              </a:rPr>
              <a:t>., n. 28327/2022, cit.).</a:t>
            </a:r>
          </a:p>
          <a:p>
            <a:pPr algn="ctr"/>
            <a:endParaRPr lang="it-IT" sz="2000" dirty="0">
              <a:cs typeface="Times New Roman" panose="02020603050405020304" pitchFamily="18" charset="0"/>
            </a:endParaRP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5411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4764506" y="2671519"/>
            <a:ext cx="6312569" cy="892552"/>
          </a:xfrm>
          <a:prstGeom prst="rect">
            <a:avLst/>
          </a:prstGeom>
          <a:noFill/>
        </p:spPr>
        <p:txBody>
          <a:bodyPr wrap="square" rtlCol="0">
            <a:spAutoFit/>
          </a:bodyPr>
          <a:lstStyle/>
          <a:p>
            <a:pPr algn="ctr"/>
            <a:r>
              <a:rPr lang="it-IT" sz="3200" b="1" dirty="0">
                <a:latin typeface="Times New Roman" panose="02020603050405020304" pitchFamily="18" charset="0"/>
                <a:cs typeface="Times New Roman" panose="02020603050405020304" pitchFamily="18" charset="0"/>
              </a:rPr>
              <a:t>DA ULTIMO</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
        <p:nvSpPr>
          <p:cNvPr id="4" name="Freccia destra rientrata 3">
            <a:extLst>
              <a:ext uri="{FF2B5EF4-FFF2-40B4-BE49-F238E27FC236}">
                <a16:creationId xmlns:a16="http://schemas.microsoft.com/office/drawing/2014/main" id="{29A79D48-0FD1-E243-ABD2-EF8B168C8ADA}"/>
              </a:ext>
            </a:extLst>
          </p:cNvPr>
          <p:cNvSpPr/>
          <p:nvPr/>
        </p:nvSpPr>
        <p:spPr>
          <a:xfrm>
            <a:off x="2169219" y="2671519"/>
            <a:ext cx="1529255" cy="608943"/>
          </a:xfrm>
          <a:prstGeom prst="notchedRightArrow">
            <a:avLst/>
          </a:prstGeom>
          <a:solidFill>
            <a:srgbClr val="6D00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13">
              <a:solidFill>
                <a:srgbClr val="6D0004"/>
              </a:solidFill>
            </a:endParaRPr>
          </a:p>
        </p:txBody>
      </p:sp>
    </p:spTree>
    <p:extLst>
      <p:ext uri="{BB962C8B-B14F-4D97-AF65-F5344CB8AC3E}">
        <p14:creationId xmlns:p14="http://schemas.microsoft.com/office/powerpoint/2010/main" val="16866465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510739"/>
          </a:xfrm>
          <a:prstGeom prst="rect">
            <a:avLst/>
          </a:prstGeom>
          <a:noFill/>
        </p:spPr>
        <p:txBody>
          <a:bodyPr wrap="square" rtlCol="0">
            <a:spAutoFit/>
          </a:bodyPr>
          <a:lstStyle/>
          <a:p>
            <a:pPr algn="ctr"/>
            <a:r>
              <a:rPr lang="it-IT" sz="1800" b="1" u="sng" dirty="0">
                <a:latin typeface="Times New Roman" panose="02020603050405020304" pitchFamily="18" charset="0"/>
                <a:cs typeface="Times New Roman" panose="02020603050405020304" pitchFamily="18" charset="0"/>
              </a:rPr>
              <a:t>CORTE DI CASSAZIONE, ORDINANZA 30 LUGLIO 2024 N. 21261</a:t>
            </a:r>
            <a:endParaRPr lang="it-IT" sz="1800" b="1" i="1" u="sng" dirty="0">
              <a:latin typeface="Times New Roman" panose="02020603050405020304" pitchFamily="18" charset="0"/>
              <a:cs typeface="Times New Roman" panose="02020603050405020304" pitchFamily="18" charset="0"/>
            </a:endParaRPr>
          </a:p>
          <a:p>
            <a:pPr marL="0" indent="0" algn="just" defTabSz="685849" hangingPunct="0">
              <a:spcBef>
                <a:spcPct val="20000"/>
              </a:spcBef>
              <a:spcAft>
                <a:spcPts val="338"/>
              </a:spcAft>
              <a:buNone/>
              <a:defRPr/>
            </a:pPr>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Il caso di specie riguarda </a:t>
            </a:r>
            <a:r>
              <a:rPr lang="it-IT" sz="1800" b="1" u="sng" dirty="0">
                <a:latin typeface="Times New Roman" panose="02020603050405020304" pitchFamily="18" charset="0"/>
                <a:cs typeface="Times New Roman" panose="02020603050405020304" pitchFamily="18" charset="0"/>
              </a:rPr>
              <a:t>il paziente A.A. che subiva un infarto miocardico acuto a seguito del quale cadeva per terra sbattendo la testa, veniva trasportato in ospedale e curato per l’infarto con terapia anticoagulante e antiaggregante. In seguito alle cura gli residuava una consistente invalidità permanente.</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A.A. quindi agiva in giudizio contro l’Azienda Ospedaliera di G, lamentando che oltre ai postumi permanenti derivanti dall’infarto, aveva riportato </a:t>
            </a:r>
            <a:r>
              <a:rPr lang="it-IT" sz="1800" b="1" u="sng" dirty="0">
                <a:latin typeface="Times New Roman" panose="02020603050405020304" pitchFamily="18" charset="0"/>
                <a:cs typeface="Times New Roman" panose="02020603050405020304" pitchFamily="18" charset="0"/>
              </a:rPr>
              <a:t>un danno biologico differenziale dovuto all’errata somministrazione dell’antiaggregante piastrinico, poiché il personale medico non aveva riscontrato durante la TAC la presenza di un trauma cranico in corso</a:t>
            </a:r>
            <a:r>
              <a:rPr lang="it-IT" sz="18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Infatti, se la terapia anticoagulante era appropriata per contrastare gli esiti dell’infarto, per procedere con la somministrazione dell’antiaggregante, la struttura avrebbe dovuto verificare che il paziente non avesse alcun trauma cranico, perché in tale situazione la terapia effettuata era controindicata.</a:t>
            </a:r>
          </a:p>
          <a:p>
            <a:pPr algn="just"/>
            <a:endParaRPr lang="it-IT" sz="1800" dirty="0">
              <a:latin typeface="Times New Roman" panose="02020603050405020304" pitchFamily="18" charset="0"/>
              <a:cs typeface="Times New Roman" panose="02020603050405020304" pitchFamily="18" charset="0"/>
            </a:endParaRPr>
          </a:p>
          <a:p>
            <a:pPr algn="just"/>
            <a:r>
              <a:rPr lang="it-IT" sz="1800" b="1" u="sng" dirty="0">
                <a:latin typeface="Times New Roman" panose="02020603050405020304" pitchFamily="18" charset="0"/>
                <a:cs typeface="Times New Roman" panose="02020603050405020304" pitchFamily="18" charset="0"/>
              </a:rPr>
              <a:t>La domanda, proposta innanzi al Tribunale, veniva accolta</a:t>
            </a:r>
            <a:r>
              <a:rPr lang="it-IT" sz="1800" dirty="0">
                <a:latin typeface="Times New Roman" panose="02020603050405020304" pitchFamily="18" charset="0"/>
                <a:cs typeface="Times New Roman" panose="02020603050405020304" pitchFamily="18" charset="0"/>
              </a:rPr>
              <a:t>, con condanna dell’Azienda Ospedaliera di G al risarcimento nei confronti di A.A. di euro 63.379,20.</a:t>
            </a:r>
          </a:p>
          <a:p>
            <a:pPr algn="ctr"/>
            <a:endParaRPr lang="it-IT" sz="2000" dirty="0">
              <a:cs typeface="Times New Roman" panose="02020603050405020304" pitchFamily="18" charset="0"/>
            </a:endParaRP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42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4679743"/>
          </a:xfrm>
          <a:prstGeom prst="rect">
            <a:avLst/>
          </a:prstGeom>
          <a:noFill/>
        </p:spPr>
        <p:txBody>
          <a:bodyPr wrap="square" rtlCol="0">
            <a:spAutoFit/>
          </a:bodyPr>
          <a:lstStyle/>
          <a:p>
            <a:pPr algn="ctr"/>
            <a:r>
              <a:rPr lang="it-IT" sz="1800" b="1" u="sng" dirty="0">
                <a:latin typeface="Times New Roman" panose="02020603050405020304" pitchFamily="18" charset="0"/>
                <a:cs typeface="Times New Roman" panose="02020603050405020304" pitchFamily="18" charset="0"/>
              </a:rPr>
              <a:t>CORTE DI CASSAZIONE, ORDINANZA 30 LUGLIO 2024 N. 21261</a:t>
            </a:r>
            <a:endParaRPr lang="it-IT" sz="1800" b="1" i="1" u="sng" dirty="0">
              <a:latin typeface="Times New Roman" panose="02020603050405020304" pitchFamily="18" charset="0"/>
              <a:cs typeface="Times New Roman" panose="02020603050405020304" pitchFamily="18" charset="0"/>
            </a:endParaRPr>
          </a:p>
          <a:p>
            <a:pPr marL="0" indent="0" algn="just" defTabSz="685849" hangingPunct="0">
              <a:spcBef>
                <a:spcPct val="20000"/>
              </a:spcBef>
              <a:spcAft>
                <a:spcPts val="338"/>
              </a:spcAft>
              <a:buNone/>
              <a:defRPr/>
            </a:pPr>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Il quantum veniva determinato mediante applicazione delle Tabelle di Milano determinando il grado complessivo di invalidità permanente del paziente pari al 50%, accertando la percentuale di invalidità conseguente all’errato intervento medico (20%) e liquidando in favore della vittima il corrispondente monetario di una invalidità permanente al 20%.</a:t>
            </a:r>
          </a:p>
          <a:p>
            <a:pPr algn="just"/>
            <a:endParaRPr lang="it-IT" sz="1800" dirty="0">
              <a:latin typeface="Times New Roman" panose="02020603050405020304" pitchFamily="18" charset="0"/>
              <a:cs typeface="Times New Roman" panose="02020603050405020304" pitchFamily="18" charset="0"/>
            </a:endParaRPr>
          </a:p>
          <a:p>
            <a:pPr algn="just"/>
            <a:r>
              <a:rPr lang="it-IT" sz="1800" b="1" u="sng" dirty="0">
                <a:latin typeface="Times New Roman" panose="02020603050405020304" pitchFamily="18" charset="0"/>
                <a:cs typeface="Times New Roman" panose="02020603050405020304" pitchFamily="18" charset="0"/>
              </a:rPr>
              <a:t>A.A. proponeva appello</a:t>
            </a:r>
            <a:r>
              <a:rPr lang="it-IT" sz="1800" dirty="0">
                <a:latin typeface="Times New Roman" panose="02020603050405020304" pitchFamily="18" charset="0"/>
                <a:cs typeface="Times New Roman" panose="02020603050405020304" pitchFamily="18" charset="0"/>
              </a:rPr>
              <a:t>, volendo ottenere la riforma della sentenza di primo grado </a:t>
            </a:r>
            <a:r>
              <a:rPr lang="it-IT" sz="1800" b="1" u="sng" dirty="0">
                <a:latin typeface="Times New Roman" panose="02020603050405020304" pitchFamily="18" charset="0"/>
                <a:cs typeface="Times New Roman" panose="02020603050405020304" pitchFamily="18" charset="0"/>
              </a:rPr>
              <a:t>per una più congrua determinazione della misura del risarcimento</a:t>
            </a:r>
            <a:r>
              <a:rPr lang="it-IT" sz="1800" dirty="0">
                <a:latin typeface="Times New Roman" panose="02020603050405020304" pitchFamily="18" charset="0"/>
                <a:cs typeface="Times New Roman" panose="02020603050405020304" pitchFamily="18" charset="0"/>
              </a:rPr>
              <a:t>; l’azienda ospedaliera proponeva appello incidentale contestando l’esistenza di una propria responsabilità.</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Appello di A.A. veniva accolto e rigettato l’appello incidentale dell’azienda ospedaliera con condanna della medesima al pagamento di euro 214.842,00 euro.</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In punto di responsabilità della struttura veniva confermata la decisione di primo grado.</a:t>
            </a:r>
          </a:p>
          <a:p>
            <a:pPr algn="ctr"/>
            <a:endParaRPr lang="it-IT" sz="2000" dirty="0">
              <a:cs typeface="Times New Roman" panose="02020603050405020304" pitchFamily="18" charset="0"/>
            </a:endParaRP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2842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787738"/>
          </a:xfrm>
          <a:prstGeom prst="rect">
            <a:avLst/>
          </a:prstGeom>
          <a:noFill/>
        </p:spPr>
        <p:txBody>
          <a:bodyPr wrap="square" rtlCol="0">
            <a:spAutoFit/>
          </a:bodyPr>
          <a:lstStyle/>
          <a:p>
            <a:pPr algn="ctr"/>
            <a:r>
              <a:rPr lang="it-IT" sz="1800" b="1" u="sng" dirty="0">
                <a:latin typeface="Times New Roman" panose="02020603050405020304" pitchFamily="18" charset="0"/>
                <a:cs typeface="Times New Roman" panose="02020603050405020304" pitchFamily="18" charset="0"/>
              </a:rPr>
              <a:t>CORTE DI CASSAZIONE, ORDINANZA 30 LUGLIO 2024 N. 21261</a:t>
            </a:r>
            <a:endParaRPr lang="it-IT" sz="1800" b="1" i="1" u="sng" dirty="0">
              <a:latin typeface="Times New Roman" panose="02020603050405020304" pitchFamily="18" charset="0"/>
              <a:cs typeface="Times New Roman" panose="02020603050405020304" pitchFamily="18" charset="0"/>
            </a:endParaRPr>
          </a:p>
          <a:p>
            <a:pPr marL="0" indent="0" algn="just" defTabSz="685849" hangingPunct="0">
              <a:spcBef>
                <a:spcPct val="20000"/>
              </a:spcBef>
              <a:spcAft>
                <a:spcPts val="338"/>
              </a:spcAft>
              <a:buNone/>
              <a:defRPr/>
            </a:pPr>
            <a:endParaRPr lang="it-IT" sz="18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Viene quindi proposto </a:t>
            </a:r>
            <a:r>
              <a:rPr lang="it-IT" sz="1600" b="1" u="sng" dirty="0">
                <a:latin typeface="Times New Roman" panose="02020603050405020304" pitchFamily="18" charset="0"/>
                <a:cs typeface="Times New Roman" panose="02020603050405020304" pitchFamily="18" charset="0"/>
              </a:rPr>
              <a:t>ricorso per Cassazione dalla struttura </a:t>
            </a:r>
            <a:r>
              <a:rPr lang="it-IT" sz="1600" dirty="0">
                <a:latin typeface="Times New Roman" panose="02020603050405020304" pitchFamily="18" charset="0"/>
                <a:cs typeface="Times New Roman" panose="02020603050405020304" pitchFamily="18" charset="0"/>
              </a:rPr>
              <a:t>articolato in due motivi nei confronti di A.A. per la cassazione della sentenza di appello.</a:t>
            </a:r>
          </a:p>
          <a:p>
            <a:pPr algn="just"/>
            <a:endParaRPr lang="it-IT"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Con il secondo motivo, in particolare, </a:t>
            </a:r>
            <a:r>
              <a:rPr lang="it-IT" sz="1600" b="1" u="sng" dirty="0">
                <a:latin typeface="Times New Roman" panose="02020603050405020304" pitchFamily="18" charset="0"/>
                <a:cs typeface="Times New Roman" panose="02020603050405020304" pitchFamily="18" charset="0"/>
              </a:rPr>
              <a:t>l’azienda ospedaliera denuncia la violazione e falsa applicazione degli art. 1223, 1225, 1226 e 2056 c.c., in relazione alla quantificazione del danno differenziale</a:t>
            </a:r>
            <a:r>
              <a:rPr lang="it-IT" sz="1600" dirty="0">
                <a:latin typeface="Times New Roman" panose="02020603050405020304" pitchFamily="18" charset="0"/>
                <a:cs typeface="Times New Roman" panose="02020603050405020304" pitchFamily="18" charset="0"/>
              </a:rPr>
              <a:t>, effettuata in contraddizione con i criteri di liquidazione indicati dal giudice di legittimità.</a:t>
            </a:r>
          </a:p>
          <a:p>
            <a:pPr algn="just"/>
            <a:endParaRPr lang="it-IT"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Infatti la censura mossa all’operato del giudice d’appello è che </a:t>
            </a:r>
            <a:r>
              <a:rPr lang="it-IT" sz="1600" b="1" u="sng" dirty="0">
                <a:latin typeface="Times New Roman" panose="02020603050405020304" pitchFamily="18" charset="0"/>
                <a:cs typeface="Times New Roman" panose="02020603050405020304" pitchFamily="18" charset="0"/>
              </a:rPr>
              <a:t>la quantificazione dell’importo liquidato a titolo di danno differenziale sia eccessiva se non abnorme </a:t>
            </a:r>
            <a:r>
              <a:rPr lang="it-IT" sz="1600" dirty="0">
                <a:latin typeface="Times New Roman" panose="02020603050405020304" pitchFamily="18" charset="0"/>
                <a:cs typeface="Times New Roman" panose="02020603050405020304" pitchFamily="18" charset="0"/>
              </a:rPr>
              <a:t>perché sono state applicate le tabelle di Milano, quantificando il dovuto per l’invalidità permanente complessiva (50%), detratta la percentuale di danno dal 30% che sarebbe comunque residuato in capo ad A.A. come postumo permanente dell’infarto subito, per cui il risarcimento pari all’equivalente monetario è pari ad una invalidità del 20%, </a:t>
            </a:r>
            <a:r>
              <a:rPr lang="it-IT" sz="1600" b="1" u="sng" dirty="0">
                <a:latin typeface="Times New Roman" panose="02020603050405020304" pitchFamily="18" charset="0"/>
                <a:cs typeface="Times New Roman" panose="02020603050405020304" pitchFamily="18" charset="0"/>
              </a:rPr>
              <a:t>senza che fosse considerato se la menomazione preesistente fosse da ritenersi concorrente o coesistente con quella dovuta a responsabilità medica</a:t>
            </a:r>
            <a:r>
              <a:rPr lang="it-IT" sz="1600" dirty="0">
                <a:latin typeface="Times New Roman" panose="02020603050405020304" pitchFamily="18" charset="0"/>
                <a:cs typeface="Times New Roman" panose="02020603050405020304" pitchFamily="18" charset="0"/>
              </a:rPr>
              <a:t>. La rilevanza di tale valutazione è da considerarsi sulla base della pronuncia n. 514 del 2020 della Cassazione, per cui le menomazioni coesistenti sono irrilevanti ai fini della liquidazione del danno, dovendo essere prese in considerazione solo le limitazioni concorrenti, per tali intendendosi quelle che insistono, aggravandola, sull’invalidità preesistente.</a:t>
            </a:r>
          </a:p>
          <a:p>
            <a:pPr algn="just"/>
            <a:endParaRPr lang="it-IT" sz="1600" dirty="0">
              <a:latin typeface="Times New Roman" panose="02020603050405020304" pitchFamily="18" charset="0"/>
              <a:cs typeface="Times New Roman" panose="02020603050405020304" pitchFamily="18" charset="0"/>
            </a:endParaRPr>
          </a:p>
          <a:p>
            <a:pPr algn="just"/>
            <a:r>
              <a:rPr lang="it-IT" sz="1600" b="1" u="sng" dirty="0">
                <a:latin typeface="Times New Roman" panose="02020603050405020304" pitchFamily="18" charset="0"/>
                <a:cs typeface="Times New Roman" panose="02020603050405020304" pitchFamily="18" charset="0"/>
              </a:rPr>
              <a:t>La patologia cardiaca riportata da A.A. viene ritenuta coesistente con quella neurologica imputata al comportamento dei sanitari: dato che non incide aggravando le condizioni del paziente, non deve essere tenuta in conto ai fini della quantificazione del danno</a:t>
            </a:r>
          </a:p>
          <a:p>
            <a:pPr algn="ctr"/>
            <a:endParaRPr lang="it-IT" sz="2000" dirty="0">
              <a:cs typeface="Times New Roman" panose="02020603050405020304" pitchFamily="18" charset="0"/>
            </a:endParaRP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7654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510739"/>
          </a:xfrm>
          <a:prstGeom prst="rect">
            <a:avLst/>
          </a:prstGeom>
          <a:noFill/>
        </p:spPr>
        <p:txBody>
          <a:bodyPr wrap="square" rtlCol="0">
            <a:spAutoFit/>
          </a:bodyPr>
          <a:lstStyle/>
          <a:p>
            <a:pPr algn="ctr"/>
            <a:r>
              <a:rPr lang="it-IT" sz="1800" b="1" u="sng" dirty="0">
                <a:latin typeface="Times New Roman" panose="02020603050405020304" pitchFamily="18" charset="0"/>
                <a:cs typeface="Times New Roman" panose="02020603050405020304" pitchFamily="18" charset="0"/>
              </a:rPr>
              <a:t>CORTE DI CASSAZIONE, ORDINANZA 30 LUGLIO 2024 N. 21261</a:t>
            </a:r>
            <a:endParaRPr lang="it-IT" sz="1800" b="1" i="1" u="sng" dirty="0">
              <a:latin typeface="Times New Roman" panose="02020603050405020304" pitchFamily="18" charset="0"/>
              <a:cs typeface="Times New Roman" panose="02020603050405020304" pitchFamily="18" charset="0"/>
            </a:endParaRPr>
          </a:p>
          <a:p>
            <a:pPr marL="0" indent="0" algn="just" defTabSz="685849" hangingPunct="0">
              <a:spcBef>
                <a:spcPct val="20000"/>
              </a:spcBef>
              <a:spcAft>
                <a:spcPts val="338"/>
              </a:spcAft>
              <a:buNone/>
              <a:defRPr/>
            </a:pPr>
            <a:endParaRPr lang="it-IT" sz="1800" dirty="0">
              <a:latin typeface="Times New Roman" panose="02020603050405020304" pitchFamily="18" charset="0"/>
              <a:cs typeface="Times New Roman" panose="02020603050405020304" pitchFamily="18" charset="0"/>
            </a:endParaRPr>
          </a:p>
          <a:p>
            <a:pPr algn="just"/>
            <a:r>
              <a:rPr lang="it-IT" sz="1800" b="1" u="sng" dirty="0">
                <a:latin typeface="Times New Roman" panose="02020603050405020304" pitchFamily="18" charset="0"/>
                <a:cs typeface="Times New Roman" panose="02020603050405020304" pitchFamily="18" charset="0"/>
              </a:rPr>
              <a:t>Il motivo di ricorso viene accolto per le seguenti ragioni.</a:t>
            </a:r>
          </a:p>
          <a:p>
            <a:pPr algn="just"/>
            <a:endParaRPr lang="it-IT" sz="1800" dirty="0">
              <a:latin typeface="Times New Roman" panose="02020603050405020304" pitchFamily="18" charset="0"/>
              <a:cs typeface="Times New Roman" panose="02020603050405020304" pitchFamily="18" charset="0"/>
            </a:endParaRPr>
          </a:p>
          <a:p>
            <a:pPr algn="just"/>
            <a:r>
              <a:rPr lang="it-IT" sz="1800" b="1" u="sng" dirty="0">
                <a:latin typeface="Times New Roman" panose="02020603050405020304" pitchFamily="18" charset="0"/>
                <a:cs typeface="Times New Roman" panose="02020603050405020304" pitchFamily="18" charset="0"/>
              </a:rPr>
              <a:t>La sentenza d’appello in realtà applica correttamente i criteri per la liquidazione del danno differenziale indicati da </a:t>
            </a:r>
            <a:r>
              <a:rPr lang="it-IT" sz="1800" b="1" u="sng" dirty="0" err="1">
                <a:latin typeface="Times New Roman" panose="02020603050405020304" pitchFamily="18" charset="0"/>
                <a:cs typeface="Times New Roman" panose="02020603050405020304" pitchFamily="18" charset="0"/>
              </a:rPr>
              <a:t>Cass</a:t>
            </a:r>
            <a:r>
              <a:rPr lang="it-IT" sz="1800" b="1" u="sng" dirty="0">
                <a:latin typeface="Times New Roman" panose="02020603050405020304" pitchFamily="18" charset="0"/>
                <a:cs typeface="Times New Roman" panose="02020603050405020304" pitchFamily="18" charset="0"/>
              </a:rPr>
              <a:t>. 6341 del 2014</a:t>
            </a:r>
            <a:r>
              <a:rPr lang="it-IT" sz="1800" dirty="0">
                <a:latin typeface="Times New Roman" panose="02020603050405020304" pitchFamily="18" charset="0"/>
                <a:cs typeface="Times New Roman" panose="02020603050405020304" pitchFamily="18" charset="0"/>
              </a:rPr>
              <a:t>, che richiama, secondo cui in tema di responsabilità medica, </a:t>
            </a:r>
            <a:r>
              <a:rPr lang="it-IT" sz="1800" dirty="0" err="1">
                <a:latin typeface="Times New Roman" panose="02020603050405020304" pitchFamily="18" charset="0"/>
                <a:cs typeface="Times New Roman" panose="02020603050405020304" pitchFamily="18" charset="0"/>
              </a:rPr>
              <a:t>allorche</a:t>
            </a:r>
            <a:r>
              <a:rPr lang="it-IT" sz="1800" dirty="0">
                <a:latin typeface="Times New Roman" panose="02020603050405020304" pitchFamily="18" charset="0"/>
                <a:cs typeface="Times New Roman" panose="02020603050405020304" pitchFamily="18" charset="0"/>
              </a:rPr>
              <a:t>́ un paziente, già affetto da una situazione di compromissione dell'integrità fisica, sia sottoposto ad un intervento che, per la sua cattiva esecuzione, determini un esito di compromissione ulteriore rispetto alla percentuale che sarebbe comunque residuata anche in caso di ottimale esecuzione dell'intervento stesso, per la liquidazione del danno con sistema tabellare deve assumersi come percentuale di invalidità quella effettivamente risultante, a cui va sottratto quanto ineliminabile e perciò non riconducibile alla responsabilità del sanitario.</a:t>
            </a:r>
          </a:p>
          <a:p>
            <a:pPr algn="just"/>
            <a:endParaRPr lang="it-IT" sz="1800" dirty="0">
              <a:latin typeface="Times New Roman" panose="02020603050405020304" pitchFamily="18" charset="0"/>
              <a:cs typeface="Times New Roman" panose="02020603050405020304" pitchFamily="18" charset="0"/>
            </a:endParaRPr>
          </a:p>
          <a:p>
            <a:pPr algn="just"/>
            <a:r>
              <a:rPr lang="it-IT" sz="1800" b="1" u="sng" dirty="0">
                <a:latin typeface="Times New Roman" panose="02020603050405020304" pitchFamily="18" charset="0"/>
                <a:cs typeface="Times New Roman" panose="02020603050405020304" pitchFamily="18" charset="0"/>
              </a:rPr>
              <a:t>I giudici d’appello calcolano, </a:t>
            </a:r>
            <a:r>
              <a:rPr lang="it-IT" sz="1800" b="1" u="sng" dirty="0" err="1">
                <a:latin typeface="Times New Roman" panose="02020603050405020304" pitchFamily="18" charset="0"/>
                <a:cs typeface="Times New Roman" panose="02020603050405020304" pitchFamily="18" charset="0"/>
              </a:rPr>
              <a:t>cioe</a:t>
            </a:r>
            <a:r>
              <a:rPr lang="it-IT" sz="1800" b="1" u="sng" dirty="0">
                <a:latin typeface="Times New Roman" panose="02020603050405020304" pitchFamily="18" charset="0"/>
                <a:cs typeface="Times New Roman" panose="02020603050405020304" pitchFamily="18" charset="0"/>
              </a:rPr>
              <a:t>̀, il totale del danno riportato (conseguente ad una invalidità permanente complessiva, all'esito dell'infarto, della caduta, e dell'intervento dei sanitari, al 50%) e sottraggono da esso la percentuale di danno non iatrogeno, comunque ineliminabile </a:t>
            </a:r>
            <a:r>
              <a:rPr lang="it-IT" sz="1800" b="1" u="sng" dirty="0" err="1">
                <a:latin typeface="Times New Roman" panose="02020603050405020304" pitchFamily="18" charset="0"/>
                <a:cs typeface="Times New Roman" panose="02020603050405020304" pitchFamily="18" charset="0"/>
              </a:rPr>
              <a:t>perche</a:t>
            </a:r>
            <a:r>
              <a:rPr lang="it-IT" sz="1800" b="1" u="sng" dirty="0">
                <a:latin typeface="Times New Roman" panose="02020603050405020304" pitchFamily="18" charset="0"/>
                <a:cs typeface="Times New Roman" panose="02020603050405020304" pitchFamily="18" charset="0"/>
              </a:rPr>
              <a:t>́ derivante esclusivamente dai postumi permanenti della infermità che ha colpito il paziente (invalidità permanente al 30%). Quello che rimane è il danno differenziale: nel caso di specie, l'equivalente di una invalidità permanente al 20%, calcolata però come detto. </a:t>
            </a:r>
          </a:p>
          <a:p>
            <a:pPr algn="ctr"/>
            <a:endParaRPr lang="it-IT" sz="2000" dirty="0">
              <a:cs typeface="Times New Roman" panose="02020603050405020304" pitchFamily="18" charset="0"/>
            </a:endParaRP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85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500332" y="2458528"/>
            <a:ext cx="11373614" cy="13849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MA IL CONSIGLIO DI STATO IL 20.02.2024</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HA SOSPESO IL PROPRIO PARERE</a:t>
            </a:r>
          </a:p>
        </p:txBody>
      </p:sp>
      <p:sp>
        <p:nvSpPr>
          <p:cNvPr id="5" name="Segnaposto contenuto 8">
            <a:extLst>
              <a:ext uri="{FF2B5EF4-FFF2-40B4-BE49-F238E27FC236}">
                <a16:creationId xmlns:a16="http://schemas.microsoft.com/office/drawing/2014/main" id="{90555914-2082-3042-96D1-CB59AADCC27A}"/>
              </a:ext>
            </a:extLst>
          </p:cNvPr>
          <p:cNvSpPr txBox="1">
            <a:spLocks/>
          </p:cNvSpPr>
          <p:nvPr/>
        </p:nvSpPr>
        <p:spPr>
          <a:xfrm>
            <a:off x="2001253" y="2085839"/>
            <a:ext cx="7886700" cy="1483985"/>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ctr" defTabSz="685800" rtl="0" eaLnBrk="1" fontAlgn="auto" latinLnBrk="0" hangingPunct="1">
              <a:lnSpc>
                <a:spcPct val="100000"/>
              </a:lnSpc>
              <a:spcBef>
                <a:spcPts val="750"/>
              </a:spcBef>
              <a:spcAft>
                <a:spcPts val="0"/>
              </a:spcAft>
              <a:buClr>
                <a:srgbClr val="0C3369">
                  <a:lumMod val="60000"/>
                  <a:lumOff val="40000"/>
                </a:srgbClr>
              </a:buClr>
              <a:buSzPct val="80000"/>
              <a:buFont typeface="Wingdings" pitchFamily="2" charset="2"/>
              <a:buChar char="§"/>
              <a:tabLst/>
              <a:defRPr/>
            </a:pPr>
            <a:endParaRPr kumimoji="0" lang="it-IT" sz="2400" b="1" i="0" u="none" strike="noStrike" kern="1200" cap="none" spc="0" normalizeH="0" baseline="0" noProof="0" dirty="0">
              <a:ln>
                <a:noFill/>
              </a:ln>
              <a:solidFill>
                <a:srgbClr val="0C3369"/>
              </a:solidFill>
              <a:effectLst/>
              <a:uLnTx/>
              <a:uFillTx/>
              <a:latin typeface="Calibri"/>
              <a:ea typeface="+mn-ea"/>
              <a:cs typeface="+mn-cs"/>
            </a:endParaRPr>
          </a:p>
        </p:txBody>
      </p:sp>
    </p:spTree>
    <p:extLst>
      <p:ext uri="{BB962C8B-B14F-4D97-AF65-F5344CB8AC3E}">
        <p14:creationId xmlns:p14="http://schemas.microsoft.com/office/powerpoint/2010/main" val="9505701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4679743"/>
          </a:xfrm>
          <a:prstGeom prst="rect">
            <a:avLst/>
          </a:prstGeom>
          <a:noFill/>
        </p:spPr>
        <p:txBody>
          <a:bodyPr wrap="square" rtlCol="0">
            <a:spAutoFit/>
          </a:bodyPr>
          <a:lstStyle/>
          <a:p>
            <a:pPr algn="ctr"/>
            <a:r>
              <a:rPr lang="it-IT" sz="1800" b="1" u="sng" dirty="0">
                <a:latin typeface="Times New Roman" panose="02020603050405020304" pitchFamily="18" charset="0"/>
                <a:cs typeface="Times New Roman" panose="02020603050405020304" pitchFamily="18" charset="0"/>
              </a:rPr>
              <a:t>CORTE DI CASSAZIONE, ORDINANZA 30 LUGLIO 2024 N. 21261</a:t>
            </a:r>
            <a:endParaRPr lang="it-IT" sz="1800" b="1" i="1" u="sng" dirty="0">
              <a:latin typeface="Times New Roman" panose="02020603050405020304" pitchFamily="18" charset="0"/>
              <a:cs typeface="Times New Roman" panose="02020603050405020304" pitchFamily="18" charset="0"/>
            </a:endParaRPr>
          </a:p>
          <a:p>
            <a:pPr marL="0" indent="0" algn="just" defTabSz="685849" hangingPunct="0">
              <a:spcBef>
                <a:spcPct val="20000"/>
              </a:spcBef>
              <a:spcAft>
                <a:spcPts val="338"/>
              </a:spcAft>
              <a:buNone/>
              <a:defRPr/>
            </a:pPr>
            <a:endParaRPr lang="it-IT" sz="1800" dirty="0">
              <a:latin typeface="Times New Roman" panose="02020603050405020304" pitchFamily="18" charset="0"/>
              <a:cs typeface="Times New Roman" panose="02020603050405020304" pitchFamily="18" charset="0"/>
            </a:endParaRPr>
          </a:p>
          <a:p>
            <a:pPr algn="just"/>
            <a:r>
              <a:rPr lang="it-IT" sz="1800" b="1" u="sng" dirty="0">
                <a:latin typeface="Times New Roman" panose="02020603050405020304" pitchFamily="18" charset="0"/>
                <a:cs typeface="Times New Roman" panose="02020603050405020304" pitchFamily="18" charset="0"/>
              </a:rPr>
              <a:t>Tuttavia, la sentenza impugnata non tiene in conto</a:t>
            </a:r>
            <a:r>
              <a:rPr lang="it-IT" sz="1800" dirty="0">
                <a:latin typeface="Times New Roman" panose="02020603050405020304" pitchFamily="18" charset="0"/>
                <a:cs typeface="Times New Roman" panose="02020603050405020304" pitchFamily="18" charset="0"/>
              </a:rPr>
              <a:t>, nell'effettuare il calcolo del danno differenziale, </a:t>
            </a:r>
            <a:r>
              <a:rPr lang="it-IT" sz="1800" b="1" u="sng" dirty="0">
                <a:latin typeface="Times New Roman" panose="02020603050405020304" pitchFamily="18" charset="0"/>
                <a:cs typeface="Times New Roman" panose="02020603050405020304" pitchFamily="18" charset="0"/>
              </a:rPr>
              <a:t>la differenza tra postumi coesistenti e concorrenti, e la sua rilevanza ai fini dell'esatta determinazione del danno risarcibile (vedi </a:t>
            </a:r>
            <a:r>
              <a:rPr lang="it-IT" sz="1800" b="1" u="sng" dirty="0" err="1">
                <a:latin typeface="Times New Roman" panose="02020603050405020304" pitchFamily="18" charset="0"/>
                <a:cs typeface="Times New Roman" panose="02020603050405020304" pitchFamily="18" charset="0"/>
              </a:rPr>
              <a:t>Cass</a:t>
            </a:r>
            <a:r>
              <a:rPr lang="it-IT" sz="1800" b="1" u="sng" dirty="0">
                <a:latin typeface="Times New Roman" panose="02020603050405020304" pitchFamily="18" charset="0"/>
                <a:cs typeface="Times New Roman" panose="02020603050405020304" pitchFamily="18" charset="0"/>
              </a:rPr>
              <a:t>. n. 28986/19; </a:t>
            </a:r>
            <a:r>
              <a:rPr lang="it-IT" sz="1800" b="1" u="sng" dirty="0" err="1">
                <a:latin typeface="Times New Roman" panose="02020603050405020304" pitchFamily="18" charset="0"/>
                <a:cs typeface="Times New Roman" panose="02020603050405020304" pitchFamily="18" charset="0"/>
              </a:rPr>
              <a:t>Cass</a:t>
            </a:r>
            <a:r>
              <a:rPr lang="it-IT" sz="1800" b="1" u="sng" dirty="0">
                <a:latin typeface="Times New Roman" panose="02020603050405020304" pitchFamily="18" charset="0"/>
                <a:cs typeface="Times New Roman" panose="02020603050405020304" pitchFamily="18" charset="0"/>
              </a:rPr>
              <a:t>. n. 514/2020 e </a:t>
            </a:r>
            <a:r>
              <a:rPr lang="it-IT" sz="1800" b="1" u="sng" dirty="0" err="1">
                <a:latin typeface="Times New Roman" panose="02020603050405020304" pitchFamily="18" charset="0"/>
                <a:cs typeface="Times New Roman" panose="02020603050405020304" pitchFamily="18" charset="0"/>
              </a:rPr>
              <a:t>Cass</a:t>
            </a:r>
            <a:r>
              <a:rPr lang="it-IT" sz="1800" b="1" u="sng" dirty="0">
                <a:latin typeface="Times New Roman" panose="02020603050405020304" pitchFamily="18" charset="0"/>
                <a:cs typeface="Times New Roman" panose="02020603050405020304" pitchFamily="18" charset="0"/>
              </a:rPr>
              <a:t>. n. 26851/23).</a:t>
            </a:r>
            <a:r>
              <a:rPr lang="it-IT" sz="1800" dirty="0">
                <a:latin typeface="Times New Roman" panose="02020603050405020304" pitchFamily="18" charset="0"/>
                <a:cs typeface="Times New Roman" panose="02020603050405020304" pitchFamily="18" charset="0"/>
              </a:rPr>
              <a:t> </a:t>
            </a:r>
          </a:p>
          <a:p>
            <a:pPr algn="just"/>
            <a:endParaRPr lang="it-IT" sz="1800" dirty="0">
              <a:latin typeface="Times New Roman" panose="02020603050405020304" pitchFamily="18" charset="0"/>
              <a:cs typeface="Times New Roman" panose="02020603050405020304" pitchFamily="18" charset="0"/>
            </a:endParaRPr>
          </a:p>
          <a:p>
            <a:pPr algn="just"/>
            <a:r>
              <a:rPr lang="it-IT" sz="1800" b="1" u="sng" dirty="0">
                <a:latin typeface="Times New Roman" panose="02020603050405020304" pitchFamily="18" charset="0"/>
                <a:cs typeface="Times New Roman" panose="02020603050405020304" pitchFamily="18" charset="0"/>
              </a:rPr>
              <a:t>Non spiega, </a:t>
            </a:r>
            <a:r>
              <a:rPr lang="it-IT" sz="1800" b="1" u="sng" dirty="0" err="1">
                <a:latin typeface="Times New Roman" panose="02020603050405020304" pitchFamily="18" charset="0"/>
                <a:cs typeface="Times New Roman" panose="02020603050405020304" pitchFamily="18" charset="0"/>
              </a:rPr>
              <a:t>cioe</a:t>
            </a:r>
            <a:r>
              <a:rPr lang="it-IT" sz="1800" b="1" u="sng" dirty="0">
                <a:latin typeface="Times New Roman" panose="02020603050405020304" pitchFamily="18" charset="0"/>
                <a:cs typeface="Times New Roman" panose="02020603050405020304" pitchFamily="18" charset="0"/>
              </a:rPr>
              <a:t>̀, </a:t>
            </a:r>
            <a:r>
              <a:rPr lang="it-IT" sz="1800" b="1" u="sng" dirty="0" err="1">
                <a:latin typeface="Times New Roman" panose="02020603050405020304" pitchFamily="18" charset="0"/>
                <a:cs typeface="Times New Roman" panose="02020603050405020304" pitchFamily="18" charset="0"/>
              </a:rPr>
              <a:t>perche</a:t>
            </a:r>
            <a:r>
              <a:rPr lang="it-IT" sz="1800" b="1" u="sng" dirty="0">
                <a:latin typeface="Times New Roman" panose="02020603050405020304" pitchFamily="18" charset="0"/>
                <a:cs typeface="Times New Roman" panose="02020603050405020304" pitchFamily="18" charset="0"/>
              </a:rPr>
              <a:t>́ i postumi della patologia cardiaca ischemica di natura non iatrogena dovrebbero ritenersi "concorrenti" con le conseguenze neurologiche della emorragia cerebrale oggetto della liquidazione risarcitoria</a:t>
            </a:r>
            <a:r>
              <a:rPr lang="it-IT" sz="1800" dirty="0">
                <a:latin typeface="Times New Roman" panose="02020603050405020304" pitchFamily="18" charset="0"/>
                <a:cs typeface="Times New Roman" panose="02020603050405020304" pitchFamily="18" charset="0"/>
              </a:rPr>
              <a:t>, di talché le conseguenze dell'illecito sarebbero rese più gravi dall'incidere su un soggetto con quella specifica patologia pregressa, e non semplicemente coesistenti con essa. </a:t>
            </a:r>
          </a:p>
          <a:p>
            <a:pPr algn="just"/>
            <a:endParaRPr lang="it-IT" sz="1800" dirty="0">
              <a:latin typeface="Times New Roman" panose="02020603050405020304" pitchFamily="18" charset="0"/>
              <a:cs typeface="Times New Roman" panose="02020603050405020304" pitchFamily="18" charset="0"/>
            </a:endParaRPr>
          </a:p>
          <a:p>
            <a:pPr algn="just"/>
            <a:r>
              <a:rPr lang="it-IT" sz="1800" b="1" u="sng" dirty="0">
                <a:latin typeface="Times New Roman" panose="02020603050405020304" pitchFamily="18" charset="0"/>
                <a:cs typeface="Times New Roman" panose="02020603050405020304" pitchFamily="18" charset="0"/>
              </a:rPr>
              <a:t>E’ una questione di diritto e non di mero fatto, individuare secondo quale criterio giuridico debbano sceverarsi,</a:t>
            </a:r>
            <a:r>
              <a:rPr lang="it-IT" sz="1800" dirty="0">
                <a:latin typeface="Times New Roman" panose="02020603050405020304" pitchFamily="18" charset="0"/>
                <a:cs typeface="Times New Roman" panose="02020603050405020304" pitchFamily="18" charset="0"/>
              </a:rPr>
              <a:t> </a:t>
            </a:r>
            <a:r>
              <a:rPr lang="it-IT" sz="1800" b="1" u="sng" dirty="0">
                <a:latin typeface="Times New Roman" panose="02020603050405020304" pitchFamily="18" charset="0"/>
                <a:cs typeface="Times New Roman" panose="02020603050405020304" pitchFamily="18" charset="0"/>
              </a:rPr>
              <a:t>dal novero delle conseguenze dannose </a:t>
            </a:r>
            <a:r>
              <a:rPr lang="it-IT" sz="1800" dirty="0">
                <a:latin typeface="Times New Roman" panose="02020603050405020304" pitchFamily="18" charset="0"/>
                <a:cs typeface="Times New Roman" panose="02020603050405020304" pitchFamily="18" charset="0"/>
              </a:rPr>
              <a:t>provocate da una lesione della salute, </a:t>
            </a:r>
            <a:r>
              <a:rPr lang="it-IT" sz="1800" b="1" u="sng" dirty="0">
                <a:latin typeface="Times New Roman" panose="02020603050405020304" pitchFamily="18" charset="0"/>
                <a:cs typeface="Times New Roman" panose="02020603050405020304" pitchFamily="18" charset="0"/>
              </a:rPr>
              <a:t>quelle che sole, possono dirsi risarcibili ai sensi dell’art. 12253 c.c.</a:t>
            </a:r>
          </a:p>
          <a:p>
            <a:pPr algn="ctr"/>
            <a:endParaRPr lang="it-IT" sz="2000" dirty="0">
              <a:cs typeface="Times New Roman" panose="02020603050405020304" pitchFamily="18" charset="0"/>
            </a:endParaRP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538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233740"/>
          </a:xfrm>
          <a:prstGeom prst="rect">
            <a:avLst/>
          </a:prstGeom>
          <a:noFill/>
        </p:spPr>
        <p:txBody>
          <a:bodyPr wrap="square" rtlCol="0">
            <a:spAutoFit/>
          </a:bodyPr>
          <a:lstStyle/>
          <a:p>
            <a:pPr algn="ctr"/>
            <a:r>
              <a:rPr lang="it-IT" sz="1800" b="1" u="sng" dirty="0">
                <a:latin typeface="Times New Roman" panose="02020603050405020304" pitchFamily="18" charset="0"/>
                <a:cs typeface="Times New Roman" panose="02020603050405020304" pitchFamily="18" charset="0"/>
              </a:rPr>
              <a:t>CORTE DI CASSAZIONE, ORDINANZA 30 LUGLIO 2024 N. 21261</a:t>
            </a:r>
            <a:endParaRPr lang="it-IT" sz="1800" b="1" i="1" u="sng" dirty="0">
              <a:latin typeface="Times New Roman" panose="02020603050405020304" pitchFamily="18" charset="0"/>
              <a:cs typeface="Times New Roman" panose="02020603050405020304" pitchFamily="18" charset="0"/>
            </a:endParaRPr>
          </a:p>
          <a:p>
            <a:pPr marL="0" indent="0" algn="just" defTabSz="685849" hangingPunct="0">
              <a:spcBef>
                <a:spcPct val="20000"/>
              </a:spcBef>
              <a:spcAft>
                <a:spcPts val="338"/>
              </a:spcAft>
              <a:buNone/>
              <a:defRPr/>
            </a:pPr>
            <a:endParaRPr lang="it-IT" sz="1800" dirty="0">
              <a:latin typeface="Times New Roman" panose="02020603050405020304" pitchFamily="18" charset="0"/>
              <a:cs typeface="Times New Roman" panose="02020603050405020304" pitchFamily="18" charset="0"/>
            </a:endParaRPr>
          </a:p>
          <a:p>
            <a:pPr algn="just"/>
            <a:r>
              <a:rPr lang="it-IT" sz="1800" b="1" u="sng" dirty="0">
                <a:latin typeface="Times New Roman" panose="02020603050405020304" pitchFamily="18" charset="0"/>
                <a:cs typeface="Times New Roman" panose="02020603050405020304" pitchFamily="18" charset="0"/>
              </a:rPr>
              <a:t>Ai fini di una corretta liquidazione del danno risarcibile, quindi, occorre accertare se la condizione preesistente </a:t>
            </a:r>
            <a:r>
              <a:rPr lang="it-IT" sz="1800" dirty="0">
                <a:latin typeface="Times New Roman" panose="02020603050405020304" pitchFamily="18" charset="0"/>
                <a:cs typeface="Times New Roman" panose="02020603050405020304" pitchFamily="18" charset="0"/>
              </a:rPr>
              <a:t>(o anche contemporaneamente determinatasi, ma per causa indipendente) del soggetto leso abbia o meno una incidenza causale sulla sua condizione finale, se </a:t>
            </a:r>
            <a:r>
              <a:rPr lang="it-IT" sz="1800" dirty="0" err="1">
                <a:latin typeface="Times New Roman" panose="02020603050405020304" pitchFamily="18" charset="0"/>
                <a:cs typeface="Times New Roman" panose="02020603050405020304" pitchFamily="18" charset="0"/>
              </a:rPr>
              <a:t>cioe</a:t>
            </a:r>
            <a:r>
              <a:rPr lang="it-IT" sz="1800" dirty="0">
                <a:latin typeface="Times New Roman" panose="02020603050405020304" pitchFamily="18" charset="0"/>
                <a:cs typeface="Times New Roman" panose="02020603050405020304" pitchFamily="18" charset="0"/>
              </a:rPr>
              <a:t>̀ essa </a:t>
            </a:r>
            <a:r>
              <a:rPr lang="it-IT" sz="1800" b="1" u="sng" dirty="0">
                <a:latin typeface="Times New Roman" panose="02020603050405020304" pitchFamily="18" charset="0"/>
                <a:cs typeface="Times New Roman" panose="02020603050405020304" pitchFamily="18" charset="0"/>
              </a:rPr>
              <a:t>possa ritenersi concorrente, e non meramente coesistente</a:t>
            </a:r>
            <a:r>
              <a:rPr lang="it-IT" sz="1800" dirty="0">
                <a:latin typeface="Times New Roman" panose="02020603050405020304" pitchFamily="18" charset="0"/>
                <a:cs typeface="Times New Roman" panose="02020603050405020304" pitchFamily="18" charset="0"/>
              </a:rPr>
              <a:t>. </a:t>
            </a:r>
          </a:p>
          <a:p>
            <a:pPr algn="just"/>
            <a:endParaRPr lang="it-IT" sz="1800" dirty="0">
              <a:latin typeface="Times New Roman" panose="02020603050405020304" pitchFamily="18" charset="0"/>
              <a:cs typeface="Times New Roman" panose="02020603050405020304" pitchFamily="18" charset="0"/>
            </a:endParaRPr>
          </a:p>
          <a:p>
            <a:r>
              <a:rPr lang="it-IT" sz="1800" dirty="0">
                <a:latin typeface="Times New Roman" panose="02020603050405020304" pitchFamily="18" charset="0"/>
                <a:cs typeface="Times New Roman" panose="02020603050405020304" pitchFamily="18" charset="0"/>
              </a:rPr>
              <a:t>Sarebbe stato pertanto necessario procedere a verificare, ai fini di una corretta liquidazione del danno, con </a:t>
            </a:r>
            <a:r>
              <a:rPr lang="it-IT" sz="1800" b="1" u="sng" dirty="0">
                <a:latin typeface="Times New Roman" panose="02020603050405020304" pitchFamily="18" charset="0"/>
                <a:cs typeface="Times New Roman" panose="02020603050405020304" pitchFamily="18" charset="0"/>
              </a:rPr>
              <a:t>accertamento in concreto ed ex post, se le lesioni cardiache derivanti dall' infarto concorressero o meno ad aggravare la situazione del A.A. nelle sue conseguenze permanenti derivanti dall'ischemia cerebrale.</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 Quel che rileva è il giudizio controfattuale, e dunque lo </a:t>
            </a:r>
            <a:r>
              <a:rPr lang="it-IT" sz="1800" b="1" u="sng" dirty="0">
                <a:latin typeface="Times New Roman" panose="02020603050405020304" pitchFamily="18" charset="0"/>
                <a:cs typeface="Times New Roman" panose="02020603050405020304" pitchFamily="18" charset="0"/>
              </a:rPr>
              <a:t>stabilire col metodo c.d. della "prognosi postuma" quali sarebbero state le conseguenze dell' illecito, in assenza della patologia preesistente</a:t>
            </a:r>
            <a:r>
              <a:rPr lang="it-IT" sz="1800" dirty="0">
                <a:latin typeface="Times New Roman" panose="02020603050405020304" pitchFamily="18" charset="0"/>
                <a:cs typeface="Times New Roman" panose="02020603050405020304" pitchFamily="18" charset="0"/>
              </a:rPr>
              <a:t>. </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Se tali conseguenze possono teoricamente ritenersi pari sia per la vittima reale, sia per una ipotetica vittima perfettamente sana prima dell'infortunio, dovrà concludersi che non vi è alcun nesso di causa tra preesistenze e postumi, i quali andranno perciò valutati e quantificati come se a patirli fosse stata una persona sana. </a:t>
            </a:r>
          </a:p>
          <a:p>
            <a:pPr algn="ctr"/>
            <a:endParaRPr lang="it-IT" sz="2000" dirty="0">
              <a:cs typeface="Times New Roman" panose="02020603050405020304" pitchFamily="18" charset="0"/>
            </a:endParaRP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8436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6064737"/>
          </a:xfrm>
          <a:prstGeom prst="rect">
            <a:avLst/>
          </a:prstGeom>
          <a:noFill/>
        </p:spPr>
        <p:txBody>
          <a:bodyPr wrap="square" rtlCol="0">
            <a:spAutoFit/>
          </a:bodyPr>
          <a:lstStyle/>
          <a:p>
            <a:pPr algn="ctr"/>
            <a:r>
              <a:rPr lang="it-IT" sz="1800" b="1" u="sng" dirty="0">
                <a:latin typeface="Times New Roman" panose="02020603050405020304" pitchFamily="18" charset="0"/>
                <a:cs typeface="Times New Roman" panose="02020603050405020304" pitchFamily="18" charset="0"/>
              </a:rPr>
              <a:t>CORTE DI CASSAZIONE, ORDINANZA 30 LUGLIO 2024 N. 21261</a:t>
            </a:r>
            <a:endParaRPr lang="it-IT" sz="1800" b="1" i="1" u="sng" dirty="0">
              <a:latin typeface="Times New Roman" panose="02020603050405020304" pitchFamily="18" charset="0"/>
              <a:cs typeface="Times New Roman" panose="02020603050405020304" pitchFamily="18" charset="0"/>
            </a:endParaRPr>
          </a:p>
          <a:p>
            <a:pPr marL="0" indent="0" algn="just" defTabSz="685849" hangingPunct="0">
              <a:spcBef>
                <a:spcPct val="20000"/>
              </a:spcBef>
              <a:spcAft>
                <a:spcPts val="338"/>
              </a:spcAft>
              <a:buNone/>
              <a:defRPr/>
            </a:pPr>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Il motivo di ricorso deve essere accolto perché il giudizio controfattuale manca del tutto e la sentenza impugnata è cassata sul punto e deve in questa sede ribadirsi che: </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1) </a:t>
            </a:r>
            <a:r>
              <a:rPr lang="it-IT" sz="1800" b="1" u="sng" dirty="0">
                <a:latin typeface="Times New Roman" panose="02020603050405020304" pitchFamily="18" charset="0"/>
                <a:cs typeface="Times New Roman" panose="02020603050405020304" pitchFamily="18" charset="0"/>
              </a:rPr>
              <a:t>la liquidazione del danno biologico cd. differenziale deve modellarsi sui criteri propri della causalità giuridica, e cioè con riferimento alla percentuale complessiva del danno </a:t>
            </a:r>
            <a:r>
              <a:rPr lang="it-IT" sz="1800" dirty="0">
                <a:latin typeface="Times New Roman" panose="02020603050405020304" pitchFamily="18" charset="0"/>
                <a:cs typeface="Times New Roman" panose="02020603050405020304" pitchFamily="18" charset="0"/>
              </a:rPr>
              <a:t>(nella specie, il 50%), interamente ascritta all'agente sul piano della causalità materiale, </a:t>
            </a:r>
            <a:r>
              <a:rPr lang="it-IT" sz="1800" b="1" u="sng" dirty="0">
                <a:latin typeface="Times New Roman" panose="02020603050405020304" pitchFamily="18" charset="0"/>
                <a:cs typeface="Times New Roman" panose="02020603050405020304" pitchFamily="18" charset="0"/>
              </a:rPr>
              <a:t>da cui sottrarre quella non imputabile all'errore medico</a:t>
            </a:r>
            <a:r>
              <a:rPr lang="it-IT" sz="1800" dirty="0">
                <a:latin typeface="Times New Roman" panose="02020603050405020304" pitchFamily="18" charset="0"/>
                <a:cs typeface="Times New Roman" panose="02020603050405020304" pitchFamily="18" charset="0"/>
              </a:rPr>
              <a:t>, del 30%, il cui risultato (20%) postula una liquidazione "per sottrazione", tra il primo e il secondo valore numerico (50%-30%). Il relativo importo (stante la progressione geometrica e non aritmetica del punto tabellare d' invalidità) risulta inevitabilmente superiore a quello relativo allo stesso valore percentuale (20%) se calcolato da 0 a 20; </a:t>
            </a:r>
          </a:p>
          <a:p>
            <a:pPr marL="342900" indent="-342900" algn="just">
              <a:buAutoNum type="arabicParenR"/>
            </a:pPr>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2) </a:t>
            </a:r>
            <a:r>
              <a:rPr lang="it-IT" sz="1800" b="1" u="sng" dirty="0">
                <a:latin typeface="Times New Roman" panose="02020603050405020304" pitchFamily="18" charset="0"/>
                <a:cs typeface="Times New Roman" panose="02020603050405020304" pitchFamily="18" charset="0"/>
              </a:rPr>
              <a:t>tuttavia, in caso di coesistenza </a:t>
            </a:r>
            <a:r>
              <a:rPr lang="it-IT" sz="1800" dirty="0">
                <a:latin typeface="Times New Roman" panose="02020603050405020304" pitchFamily="18" charset="0"/>
                <a:cs typeface="Times New Roman" panose="02020603050405020304" pitchFamily="18" charset="0"/>
              </a:rPr>
              <a:t>- come nella specie - </a:t>
            </a:r>
            <a:r>
              <a:rPr lang="it-IT" sz="1800" b="1" u="sng" dirty="0">
                <a:latin typeface="Times New Roman" panose="02020603050405020304" pitchFamily="18" charset="0"/>
                <a:cs typeface="Times New Roman" panose="02020603050405020304" pitchFamily="18" charset="0"/>
              </a:rPr>
              <a:t>di una menomazione non imputabile ad errore medico e di altra menomazione ad esso riconducibile, vi è spazio per il riconoscimento del diritto al risarcimento del danno differenziale</a:t>
            </a:r>
            <a:r>
              <a:rPr lang="it-IT" sz="1800" dirty="0">
                <a:latin typeface="Times New Roman" panose="02020603050405020304" pitchFamily="18" charset="0"/>
                <a:cs typeface="Times New Roman" panose="02020603050405020304" pitchFamily="18" charset="0"/>
              </a:rPr>
              <a:t>, calcolato come sopra, </a:t>
            </a:r>
            <a:r>
              <a:rPr lang="it-IT" sz="1800" b="1" u="sng" dirty="0">
                <a:latin typeface="Times New Roman" panose="02020603050405020304" pitchFamily="18" charset="0"/>
                <a:cs typeface="Times New Roman" panose="02020603050405020304" pitchFamily="18" charset="0"/>
              </a:rPr>
              <a:t>soltanto nel caso in cui, con giudizio controfattuale ex post, si accerti che le due tipologie di postumi </a:t>
            </a:r>
            <a:r>
              <a:rPr lang="it-IT" sz="1800" dirty="0">
                <a:latin typeface="Times New Roman" panose="02020603050405020304" pitchFamily="18" charset="0"/>
                <a:cs typeface="Times New Roman" panose="02020603050405020304" pitchFamily="18" charset="0"/>
              </a:rPr>
              <a:t>(quella indipendente dall'errore medico, nel nostro caso, i postumi dell'infarto, e quella provocata dall'errore medico, nel nostro caso, i postumi dell'ischemia cerebrale), </a:t>
            </a:r>
            <a:r>
              <a:rPr lang="it-IT" sz="1800" b="1" u="sng" dirty="0">
                <a:latin typeface="Times New Roman" panose="02020603050405020304" pitchFamily="18" charset="0"/>
                <a:cs typeface="Times New Roman" panose="02020603050405020304" pitchFamily="18" charset="0"/>
              </a:rPr>
              <a:t>siano in rapporto di concorrenza e non di semplice coesistenza, ovvero che la presenza della prima tipologia di postumi incida negativamente, aggravando la situazione del soggetto leso, sui postumi derivanti dall'errore medico. </a:t>
            </a:r>
          </a:p>
          <a:p>
            <a:pPr algn="ctr"/>
            <a:endParaRPr lang="it-IT" sz="2000" dirty="0">
              <a:cs typeface="Times New Roman" panose="02020603050405020304" pitchFamily="18" charset="0"/>
            </a:endParaRP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1635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ndita Vitalizia - cos'è e come funziona - contratto o testamento">
            <a:extLst>
              <a:ext uri="{FF2B5EF4-FFF2-40B4-BE49-F238E27FC236}">
                <a16:creationId xmlns:a16="http://schemas.microsoft.com/office/drawing/2014/main" id="{0AAE0616-176C-7C4A-832D-468E503BE0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 r="142" b="500"/>
          <a:stretch/>
        </p:blipFill>
        <p:spPr bwMode="auto">
          <a:xfrm>
            <a:off x="-11047" y="0"/>
            <a:ext cx="12185688" cy="686901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o 11">
            <a:extLst>
              <a:ext uri="{FF2B5EF4-FFF2-40B4-BE49-F238E27FC236}">
                <a16:creationId xmlns:a16="http://schemas.microsoft.com/office/drawing/2014/main" id="{174EA340-E413-5344-BD0C-297248295AA8}"/>
              </a:ext>
            </a:extLst>
          </p:cNvPr>
          <p:cNvGrpSpPr/>
          <p:nvPr/>
        </p:nvGrpSpPr>
        <p:grpSpPr>
          <a:xfrm>
            <a:off x="-11047" y="-11020"/>
            <a:ext cx="12192000" cy="6880039"/>
            <a:chOff x="-1579" y="0"/>
            <a:chExt cx="12198315" cy="6880039"/>
          </a:xfrm>
        </p:grpSpPr>
        <p:pic>
          <p:nvPicPr>
            <p:cNvPr id="6" name="Immagine 5">
              <a:extLst>
                <a:ext uri="{FF2B5EF4-FFF2-40B4-BE49-F238E27FC236}">
                  <a16:creationId xmlns:a16="http://schemas.microsoft.com/office/drawing/2014/main" id="{B8B27CA6-C75E-CC42-9AEB-BE6A597A7F22}"/>
                </a:ext>
              </a:extLst>
            </p:cNvPr>
            <p:cNvPicPr>
              <a:picLocks noChangeAspect="1"/>
            </p:cNvPicPr>
            <p:nvPr/>
          </p:nvPicPr>
          <p:blipFill>
            <a:blip r:embed="rId4"/>
            <a:stretch>
              <a:fillRect/>
            </a:stretch>
          </p:blipFill>
          <p:spPr>
            <a:xfrm>
              <a:off x="-1579" y="6556917"/>
              <a:ext cx="12192000" cy="323122"/>
            </a:xfrm>
            <a:prstGeom prst="rect">
              <a:avLst/>
            </a:prstGeom>
          </p:spPr>
        </p:pic>
        <p:sp>
          <p:nvSpPr>
            <p:cNvPr id="8" name="Rettangolo 7">
              <a:extLst>
                <a:ext uri="{FF2B5EF4-FFF2-40B4-BE49-F238E27FC236}">
                  <a16:creationId xmlns:a16="http://schemas.microsoft.com/office/drawing/2014/main" id="{3B343C49-59AB-5B46-AF48-748E8E52A4BA}"/>
                </a:ext>
              </a:extLst>
            </p:cNvPr>
            <p:cNvSpPr/>
            <p:nvPr/>
          </p:nvSpPr>
          <p:spPr>
            <a:xfrm>
              <a:off x="26842" y="4586549"/>
              <a:ext cx="4897438" cy="2014331"/>
            </a:xfrm>
            <a:prstGeom prst="rect">
              <a:avLst/>
            </a:prstGeom>
            <a:solidFill>
              <a:srgbClr val="6D00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bg1"/>
                  </a:solidFill>
                  <a:latin typeface="Times New Roman" panose="02020603050405020304" pitchFamily="18" charset="0"/>
                  <a:cs typeface="Times New Roman" panose="02020603050405020304" pitchFamily="18" charset="0"/>
                </a:rPr>
                <a:t>RENDITA VITALIZIA</a:t>
              </a:r>
              <a:endParaRPr lang="it-IT" sz="1200" b="1" dirty="0">
                <a:solidFill>
                  <a:schemeClr val="bg1"/>
                </a:solidFill>
                <a:latin typeface="Times New Roman" panose="02020603050405020304" pitchFamily="18" charset="0"/>
                <a:cs typeface="Times New Roman" panose="02020603050405020304" pitchFamily="18" charset="0"/>
              </a:endParaRPr>
            </a:p>
          </p:txBody>
        </p:sp>
        <p:grpSp>
          <p:nvGrpSpPr>
            <p:cNvPr id="9" name="Gruppo 8">
              <a:extLst>
                <a:ext uri="{FF2B5EF4-FFF2-40B4-BE49-F238E27FC236}">
                  <a16:creationId xmlns:a16="http://schemas.microsoft.com/office/drawing/2014/main" id="{8F733A04-F0CB-5746-B169-930054B9205A}"/>
                </a:ext>
              </a:extLst>
            </p:cNvPr>
            <p:cNvGrpSpPr/>
            <p:nvPr/>
          </p:nvGrpSpPr>
          <p:grpSpPr>
            <a:xfrm>
              <a:off x="3158" y="0"/>
              <a:ext cx="12193578" cy="984149"/>
              <a:chOff x="318052" y="304800"/>
              <a:chExt cx="11555896" cy="984149"/>
            </a:xfrm>
          </p:grpSpPr>
          <p:sp>
            <p:nvSpPr>
              <p:cNvPr id="10" name="Rettangolo 9">
                <a:extLst>
                  <a:ext uri="{FF2B5EF4-FFF2-40B4-BE49-F238E27FC236}">
                    <a16:creationId xmlns:a16="http://schemas.microsoft.com/office/drawing/2014/main" id="{05767F61-13E1-5D49-8893-C942301658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Immagine 10">
                <a:extLst>
                  <a:ext uri="{FF2B5EF4-FFF2-40B4-BE49-F238E27FC236}">
                    <a16:creationId xmlns:a16="http://schemas.microsoft.com/office/drawing/2014/main" id="{07C6073B-0C83-0A4D-BD79-B7816E5F9929}"/>
                  </a:ext>
                </a:extLst>
              </p:cNvPr>
              <p:cNvPicPr>
                <a:picLocks noChangeAspect="1"/>
              </p:cNvPicPr>
              <p:nvPr/>
            </p:nvPicPr>
            <p:blipFill>
              <a:blip r:embed="rId5"/>
              <a:stretch>
                <a:fillRect/>
              </a:stretch>
            </p:blipFill>
            <p:spPr>
              <a:xfrm>
                <a:off x="318052" y="453044"/>
                <a:ext cx="2147873" cy="687659"/>
              </a:xfrm>
              <a:prstGeom prst="rect">
                <a:avLst/>
              </a:prstGeom>
            </p:spPr>
          </p:pic>
        </p:grpSp>
      </p:grpSp>
    </p:spTree>
    <p:extLst>
      <p:ext uri="{BB962C8B-B14F-4D97-AF65-F5344CB8AC3E}">
        <p14:creationId xmlns:p14="http://schemas.microsoft.com/office/powerpoint/2010/main" val="28614960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034112" y="150767"/>
            <a:ext cx="7779562"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TRIBUNALE MILANO, SEZIONE I, </a:t>
            </a:r>
            <a:br>
              <a:rPr lang="it-IT" sz="2400" dirty="0">
                <a:solidFill>
                  <a:schemeClr val="bg1"/>
                </a:solidFill>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27 GENNAIO 2015 DOTT.SSA FLAMINI</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
        <p:nvSpPr>
          <p:cNvPr id="226307" name="Rectangle 3"/>
          <p:cNvSpPr>
            <a:spLocks noGrp="1" noChangeArrowheads="1"/>
          </p:cNvSpPr>
          <p:nvPr>
            <p:ph type="body" idx="1"/>
          </p:nvPr>
        </p:nvSpPr>
        <p:spPr>
          <a:xfrm>
            <a:off x="378326" y="1479107"/>
            <a:ext cx="11435348" cy="4265000"/>
          </a:xfrm>
        </p:spPr>
        <p:txBody>
          <a:bodyPr>
            <a:noAutofit/>
          </a:bodyPr>
          <a:lstStyle/>
          <a:p>
            <a:pPr marL="0" indent="0" algn="just">
              <a:buSzPct val="150000"/>
              <a:buNone/>
            </a:pPr>
            <a:r>
              <a:rPr lang="it-IT" sz="2000" dirty="0">
                <a:latin typeface="Times New Roman" panose="02020603050405020304" pitchFamily="18" charset="0"/>
                <a:cs typeface="Times New Roman" panose="02020603050405020304" pitchFamily="18" charset="0"/>
              </a:rPr>
              <a:t>Paziente vittima di errore sanitario. </a:t>
            </a:r>
            <a:r>
              <a:rPr lang="it-IT" sz="2000" b="1" u="sng" dirty="0">
                <a:latin typeface="Times New Roman" panose="02020603050405020304" pitchFamily="18" charset="0"/>
                <a:cs typeface="Times New Roman" panose="02020603050405020304" pitchFamily="18" charset="0"/>
              </a:rPr>
              <a:t>Donna 40 enne con situazione </a:t>
            </a:r>
            <a:r>
              <a:rPr lang="it-IT" sz="2000" b="1" u="sng" dirty="0" err="1">
                <a:latin typeface="Times New Roman" panose="02020603050405020304" pitchFamily="18" charset="0"/>
                <a:cs typeface="Times New Roman" panose="02020603050405020304" pitchFamily="18" charset="0"/>
              </a:rPr>
              <a:t>menomativa</a:t>
            </a:r>
            <a:r>
              <a:rPr lang="it-IT" sz="2000" b="1" u="sng" dirty="0">
                <a:latin typeface="Times New Roman" panose="02020603050405020304" pitchFamily="18" charset="0"/>
                <a:cs typeface="Times New Roman" panose="02020603050405020304" pitchFamily="18" charset="0"/>
              </a:rPr>
              <a:t> attuale di tetraparesi spastica valutabile in 90% di compromissione integrità psicofisica</a:t>
            </a:r>
          </a:p>
          <a:p>
            <a:pPr marL="0" indent="0" algn="just">
              <a:buSzPct val="150000"/>
              <a:buNone/>
            </a:pPr>
            <a:r>
              <a:rPr lang="it-IT" sz="2000" dirty="0">
                <a:latin typeface="Times New Roman" panose="02020603050405020304" pitchFamily="18" charset="0"/>
                <a:cs typeface="Times New Roman" panose="02020603050405020304" pitchFamily="18" charset="0"/>
              </a:rPr>
              <a:t>«</a:t>
            </a:r>
            <a:r>
              <a:rPr lang="it-IT" sz="2000" b="1" dirty="0">
                <a:latin typeface="Times New Roman" panose="02020603050405020304" pitchFamily="18" charset="0"/>
                <a:cs typeface="Times New Roman" panose="02020603050405020304" pitchFamily="18" charset="0"/>
              </a:rPr>
              <a:t>totale dipendenza del malato </a:t>
            </a:r>
            <a:r>
              <a:rPr lang="it-IT" sz="2000" dirty="0">
                <a:latin typeface="Times New Roman" panose="02020603050405020304" pitchFamily="18" charset="0"/>
                <a:cs typeface="Times New Roman" panose="02020603050405020304" pitchFamily="18" charset="0"/>
              </a:rPr>
              <a:t>per tutte le esigenze personali e richiede un’assistenza personale continuativa»</a:t>
            </a:r>
          </a:p>
          <a:p>
            <a:pPr marL="0" indent="0" algn="just">
              <a:buSzPct val="150000"/>
              <a:buNone/>
            </a:pPr>
            <a:r>
              <a:rPr lang="it-IT" sz="2000" dirty="0">
                <a:latin typeface="Times New Roman" panose="02020603050405020304" pitchFamily="18" charset="0"/>
                <a:cs typeface="Times New Roman" panose="02020603050405020304" pitchFamily="18" charset="0"/>
              </a:rPr>
              <a:t>«</a:t>
            </a:r>
            <a:r>
              <a:rPr lang="it-IT" sz="2000" b="1" dirty="0">
                <a:latin typeface="Times New Roman" panose="02020603050405020304" pitchFamily="18" charset="0"/>
                <a:cs typeface="Times New Roman" panose="02020603050405020304" pitchFamily="18" charset="0"/>
              </a:rPr>
              <a:t>le esigenze di assistenza prevedono la presenza di una persona che dorme presso l’abitazione dal lunedì al venerdì</a:t>
            </a:r>
            <a:r>
              <a:rPr lang="it-IT" sz="2000" dirty="0">
                <a:latin typeface="Times New Roman" panose="02020603050405020304" pitchFamily="18" charset="0"/>
                <a:cs typeface="Times New Roman" panose="02020603050405020304" pitchFamily="18" charset="0"/>
              </a:rPr>
              <a:t>, oltre alla presenza di due persone dal turno di 48 ore per le giornate di sabato e domenica; alla presenza di un operatore tutto il giorno dovrà poi essere affiancata la presenza di un secondo operatore per altre 3 ore al giorno»</a:t>
            </a:r>
            <a:endParaRPr lang="en-US" sz="2000" dirty="0">
              <a:latin typeface="Times New Roman" panose="02020603050405020304" pitchFamily="18" charset="0"/>
              <a:cs typeface="Times New Roman" panose="02020603050405020304" pitchFamily="18" charset="0"/>
            </a:endParaRPr>
          </a:p>
          <a:p>
            <a:pPr marL="0" indent="0" algn="just">
              <a:buSzPct val="150000"/>
              <a:buNone/>
            </a:pPr>
            <a:r>
              <a:rPr lang="it-IT" sz="2000" b="1" dirty="0">
                <a:latin typeface="Times New Roman" panose="02020603050405020304" pitchFamily="18" charset="0"/>
                <a:cs typeface="Times New Roman" panose="02020603050405020304" pitchFamily="18" charset="0"/>
              </a:rPr>
              <a:t>la ASL fornisce tre accessi settimanali per fisioterapia</a:t>
            </a:r>
            <a:r>
              <a:rPr lang="it-IT" sz="2000" dirty="0">
                <a:latin typeface="Times New Roman" panose="02020603050405020304" pitchFamily="18" charset="0"/>
                <a:cs typeface="Times New Roman" panose="02020603050405020304" pitchFamily="18" charset="0"/>
              </a:rPr>
              <a:t>, che vengono integrati da accessi supplementari i cui costi vengono sostenuti da parte attrice</a:t>
            </a:r>
          </a:p>
          <a:p>
            <a:pPr marL="0" indent="0" algn="just">
              <a:buSzPct val="150000"/>
              <a:buNone/>
            </a:pPr>
            <a:r>
              <a:rPr lang="it-IT" sz="2000" dirty="0">
                <a:latin typeface="Times New Roman" panose="02020603050405020304" pitchFamily="18" charset="0"/>
                <a:cs typeface="Times New Roman" panose="02020603050405020304" pitchFamily="18" charset="0"/>
              </a:rPr>
              <a:t>«(…) possono prevedersi le seguenti voci di </a:t>
            </a:r>
            <a:r>
              <a:rPr lang="it-IT" sz="2000" b="1" dirty="0">
                <a:latin typeface="Times New Roman" panose="02020603050405020304" pitchFamily="18" charset="0"/>
                <a:cs typeface="Times New Roman" panose="02020603050405020304" pitchFamily="18" charset="0"/>
              </a:rPr>
              <a:t>spesa per ciascun anno</a:t>
            </a:r>
            <a:r>
              <a:rPr lang="it-IT" sz="2000" dirty="0">
                <a:latin typeface="Times New Roman" panose="02020603050405020304" pitchFamily="18" charset="0"/>
                <a:cs typeface="Times New Roman" panose="02020603050405020304" pitchFamily="18" charset="0"/>
              </a:rPr>
              <a:t>: </a:t>
            </a:r>
            <a:r>
              <a:rPr lang="it-IT" sz="2000" b="1" dirty="0">
                <a:latin typeface="Times New Roman" panose="02020603050405020304" pitchFamily="18" charset="0"/>
                <a:cs typeface="Times New Roman" panose="02020603050405020304" pitchFamily="18" charset="0"/>
              </a:rPr>
              <a:t>€ 50.000,00 per assistenza generica domiciliare</a:t>
            </a:r>
            <a:r>
              <a:rPr lang="it-IT" sz="2000" dirty="0">
                <a:latin typeface="Times New Roman" panose="02020603050405020304" pitchFamily="18" charset="0"/>
                <a:cs typeface="Times New Roman" panose="02020603050405020304" pitchFamily="18" charset="0"/>
              </a:rPr>
              <a:t>, con un’oscillazione di circa il 10%; </a:t>
            </a:r>
            <a:r>
              <a:rPr lang="it-IT" sz="2000" b="1" dirty="0">
                <a:latin typeface="Times New Roman" panose="02020603050405020304" pitchFamily="18" charset="0"/>
                <a:cs typeface="Times New Roman" panose="02020603050405020304" pitchFamily="18" charset="0"/>
              </a:rPr>
              <a:t>€ 10.000,00 per le spese di spostamento dell’attrice</a:t>
            </a:r>
            <a:r>
              <a:rPr lang="it-IT" sz="2000" dirty="0">
                <a:latin typeface="Times New Roman" panose="02020603050405020304" pitchFamily="18" charset="0"/>
                <a:cs typeface="Times New Roman" panose="02020603050405020304" pitchFamily="18" charset="0"/>
              </a:rPr>
              <a:t>; € 3.000,00 per l’acquisto di farmaci non erogati dal servizio sanitario nazionale; € 6.240,00 per spese di carattere fisioterapico, </a:t>
            </a:r>
            <a:r>
              <a:rPr lang="it-IT" sz="2000" b="1" dirty="0">
                <a:latin typeface="Times New Roman" panose="02020603050405020304" pitchFamily="18" charset="0"/>
                <a:cs typeface="Times New Roman" panose="02020603050405020304" pitchFamily="18" charset="0"/>
              </a:rPr>
              <a:t>per la parte non fornita dal SSN </a:t>
            </a:r>
            <a:r>
              <a:rPr lang="it-IT" sz="2000" dirty="0">
                <a:latin typeface="Times New Roman" panose="02020603050405020304" pitchFamily="18" charset="0"/>
                <a:cs typeface="Times New Roman" panose="02020603050405020304" pitchFamily="18" charset="0"/>
              </a:rPr>
              <a:t>ed un iniziale allestimento della medicheria ed attrezzature del locale di attività fisioterapiche pari ad euro 15.000,00»</a:t>
            </a:r>
          </a:p>
          <a:p>
            <a:pPr marL="0" indent="0" algn="just">
              <a:buSzPct val="150000"/>
              <a:buNone/>
            </a:pPr>
            <a:r>
              <a:rPr lang="it-IT" sz="2000" dirty="0">
                <a:latin typeface="Times New Roman" panose="02020603050405020304" pitchFamily="18" charset="0"/>
                <a:cs typeface="Times New Roman" panose="02020603050405020304" pitchFamily="18" charset="0"/>
              </a:rPr>
              <a:t>CTU valutava </a:t>
            </a:r>
            <a:r>
              <a:rPr lang="it-IT" sz="2000" b="1" dirty="0">
                <a:latin typeface="Times New Roman" panose="02020603050405020304" pitchFamily="18" charset="0"/>
                <a:cs typeface="Times New Roman" panose="02020603050405020304" pitchFamily="18" charset="0"/>
              </a:rPr>
              <a:t>aspettativa di vita </a:t>
            </a:r>
            <a:r>
              <a:rPr lang="it-IT" sz="2000" dirty="0">
                <a:latin typeface="Times New Roman" panose="02020603050405020304" pitchFamily="18" charset="0"/>
                <a:cs typeface="Times New Roman" panose="02020603050405020304" pitchFamily="18" charset="0"/>
              </a:rPr>
              <a:t>di ulteriori 10-12 anni</a:t>
            </a:r>
          </a:p>
          <a:p>
            <a:pPr marL="0" indent="0" algn="just">
              <a:buNone/>
            </a:pPr>
            <a:endParaRPr lang="it-IT" sz="1500" dirty="0"/>
          </a:p>
        </p:txBody>
      </p:sp>
    </p:spTree>
    <p:extLst>
      <p:ext uri="{BB962C8B-B14F-4D97-AF65-F5344CB8AC3E}">
        <p14:creationId xmlns:p14="http://schemas.microsoft.com/office/powerpoint/2010/main" val="3535893284"/>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034112" y="150767"/>
            <a:ext cx="7779562"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TRIBUNALE MILANO, SEZIONE I, </a:t>
            </a:r>
            <a:br>
              <a:rPr lang="it-IT" sz="2400" dirty="0">
                <a:solidFill>
                  <a:schemeClr val="bg1"/>
                </a:solidFill>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27 GENNAIO 2015 DOTT.SSA FLAMINI</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
        <p:nvSpPr>
          <p:cNvPr id="226307" name="Rectangle 3"/>
          <p:cNvSpPr>
            <a:spLocks noGrp="1" noChangeArrowheads="1"/>
          </p:cNvSpPr>
          <p:nvPr>
            <p:ph type="body" idx="1"/>
          </p:nvPr>
        </p:nvSpPr>
        <p:spPr>
          <a:xfrm>
            <a:off x="378326" y="2054055"/>
            <a:ext cx="11435348" cy="4265000"/>
          </a:xfrm>
        </p:spPr>
        <p:txBody>
          <a:bodyPr>
            <a:noAutofit/>
          </a:bodyPr>
          <a:lstStyle/>
          <a:p>
            <a:pPr marL="0" indent="0" algn="just">
              <a:buSzPct val="150000"/>
              <a:buNone/>
            </a:pPr>
            <a:r>
              <a:rPr lang="it-IT" sz="2000" dirty="0">
                <a:latin typeface="Times New Roman" panose="02020603050405020304" pitchFamily="18" charset="0"/>
                <a:cs typeface="Times New Roman" panose="02020603050405020304" pitchFamily="18" charset="0"/>
              </a:rPr>
              <a:t>Liquidazione «danno non patrimoniale» (oltre al danno riflesso ai congiunti) con </a:t>
            </a:r>
            <a:r>
              <a:rPr lang="it-IT" sz="2000" b="1" dirty="0">
                <a:latin typeface="Times New Roman" panose="02020603050405020304" pitchFamily="18" charset="0"/>
                <a:cs typeface="Times New Roman" panose="02020603050405020304" pitchFamily="18" charset="0"/>
              </a:rPr>
              <a:t>personalizzazione 20%</a:t>
            </a:r>
            <a:r>
              <a:rPr lang="it-IT" sz="2000" dirty="0">
                <a:latin typeface="Times New Roman" panose="02020603050405020304" pitchFamily="18" charset="0"/>
                <a:cs typeface="Times New Roman" panose="02020603050405020304" pitchFamily="18" charset="0"/>
              </a:rPr>
              <a:t> tenuto conto che le «lesioni di elevatissima gravità (…) hanno del tutto stravolto la sua esistenza, soppresso la sua vita di relazione e la sua attività professionale e della </a:t>
            </a:r>
            <a:r>
              <a:rPr lang="it-IT" sz="2000" b="1" dirty="0">
                <a:latin typeface="Times New Roman" panose="02020603050405020304" pitchFamily="18" charset="0"/>
                <a:cs typeface="Times New Roman" panose="02020603050405020304" pitchFamily="18" charset="0"/>
              </a:rPr>
              <a:t>piena consapevolezza </a:t>
            </a:r>
            <a:r>
              <a:rPr lang="it-IT" sz="2000" dirty="0">
                <a:latin typeface="Times New Roman" panose="02020603050405020304" pitchFamily="18" charset="0"/>
                <a:cs typeface="Times New Roman" panose="02020603050405020304" pitchFamily="18" charset="0"/>
              </a:rPr>
              <a:t>del grave ed irreversibile stato in cui si trova» </a:t>
            </a:r>
          </a:p>
          <a:p>
            <a:pPr marL="0" indent="0" algn="just">
              <a:buSzPct val="150000"/>
              <a:buNone/>
            </a:pPr>
            <a:r>
              <a:rPr lang="it-IT" sz="2000" dirty="0">
                <a:latin typeface="Times New Roman" panose="02020603050405020304" pitchFamily="18" charset="0"/>
                <a:cs typeface="Times New Roman" panose="02020603050405020304" pitchFamily="18" charset="0"/>
              </a:rPr>
              <a:t>Giudice </a:t>
            </a:r>
            <a:r>
              <a:rPr lang="it-IT" sz="2000" b="1" dirty="0">
                <a:latin typeface="Times New Roman" panose="02020603050405020304" pitchFamily="18" charset="0"/>
                <a:cs typeface="Times New Roman" panose="02020603050405020304" pitchFamily="18" charset="0"/>
              </a:rPr>
              <a:t>non condivide stima su possibilità di sopravvivenza espresse da CTU </a:t>
            </a:r>
            <a:r>
              <a:rPr lang="it-IT" sz="2000" dirty="0">
                <a:latin typeface="Times New Roman" panose="02020603050405020304" pitchFamily="18" charset="0"/>
                <a:cs typeface="Times New Roman" panose="02020603050405020304" pitchFamily="18" charset="0"/>
              </a:rPr>
              <a:t>viste «mancanza di recidive negli ultimi 5 anni, esiti positivi di interventi chirurgici subiti, non ricoveri negli ultimi 3 anni ed efficacia assistenza prestata»</a:t>
            </a:r>
          </a:p>
          <a:p>
            <a:pPr marL="0" indent="0" algn="just">
              <a:buSzPct val="150000"/>
              <a:buNone/>
            </a:pPr>
            <a:r>
              <a:rPr lang="it-IT" sz="2000" dirty="0">
                <a:latin typeface="Times New Roman" panose="02020603050405020304" pitchFamily="18" charset="0"/>
                <a:cs typeface="Times New Roman" panose="02020603050405020304" pitchFamily="18" charset="0"/>
              </a:rPr>
              <a:t>L’ Istituto quindi deve «essere, altresì, condannato </a:t>
            </a:r>
            <a:r>
              <a:rPr lang="it-IT" sz="2000" b="1" dirty="0">
                <a:latin typeface="Times New Roman" panose="02020603050405020304" pitchFamily="18" charset="0"/>
                <a:cs typeface="Times New Roman" panose="02020603050405020304" pitchFamily="18" charset="0"/>
              </a:rPr>
              <a:t>al pagamento di una rendita vitalizia</a:t>
            </a:r>
            <a:r>
              <a:rPr lang="it-IT" sz="2000" dirty="0">
                <a:latin typeface="Times New Roman" panose="02020603050405020304" pitchFamily="18" charset="0"/>
                <a:cs typeface="Times New Roman" panose="02020603050405020304" pitchFamily="18" charset="0"/>
              </a:rPr>
              <a:t>, in favore di BC, dell’importo complessivo (</a:t>
            </a:r>
            <a:r>
              <a:rPr lang="it-IT" sz="2000" b="1" u="sng" dirty="0">
                <a:latin typeface="Times New Roman" panose="02020603050405020304" pitchFamily="18" charset="0"/>
                <a:cs typeface="Times New Roman" panose="02020603050405020304" pitchFamily="18" charset="0"/>
              </a:rPr>
              <a:t>per la </a:t>
            </a:r>
            <a:r>
              <a:rPr lang="it-IT" sz="2000" b="1" i="1" u="sng" dirty="0">
                <a:latin typeface="Times New Roman" panose="02020603050405020304" pitchFamily="18" charset="0"/>
                <a:cs typeface="Times New Roman" panose="02020603050405020304" pitchFamily="18" charset="0"/>
              </a:rPr>
              <a:t>perdita della capacità lavorativa specifica e per le spese mediche ed assistenza future</a:t>
            </a:r>
            <a:r>
              <a:rPr lang="it-IT" sz="2000" b="1" u="sng" dirty="0">
                <a:latin typeface="Times New Roman" panose="02020603050405020304" pitchFamily="18" charset="0"/>
                <a:cs typeface="Times New Roman" panose="02020603050405020304" pitchFamily="18" charset="0"/>
              </a:rPr>
              <a:t>) pari ad euro 145.000,00 annue </a:t>
            </a:r>
            <a:r>
              <a:rPr lang="it-IT" sz="2000" dirty="0">
                <a:latin typeface="Times New Roman" panose="02020603050405020304" pitchFamily="18" charset="0"/>
                <a:cs typeface="Times New Roman" panose="02020603050405020304" pitchFamily="18" charset="0"/>
              </a:rPr>
              <a:t>(di cui 85.000 per spese di assistenza tenuto conto di quanto evidenziato dal CTU) </a:t>
            </a:r>
            <a:r>
              <a:rPr lang="it-IT" sz="2000" b="1" u="sng" dirty="0">
                <a:latin typeface="Times New Roman" panose="02020603050405020304" pitchFamily="18" charset="0"/>
                <a:cs typeface="Times New Roman" panose="02020603050405020304" pitchFamily="18" charset="0"/>
              </a:rPr>
              <a:t>per tutta la vita della beneficiaria </a:t>
            </a:r>
            <a:r>
              <a:rPr lang="it-IT" sz="2000" dirty="0">
                <a:latin typeface="Times New Roman" panose="02020603050405020304" pitchFamily="18" charset="0"/>
                <a:cs typeface="Times New Roman" panose="02020603050405020304" pitchFamily="18" charset="0"/>
              </a:rPr>
              <a:t>(somma da rivalutarsi ogni anno secondo l'indice Istat dei prezzi al consumo per le famiglie di operai e impiegati)</a:t>
            </a:r>
          </a:p>
          <a:p>
            <a:pPr marL="0" indent="0" algn="just">
              <a:buNone/>
            </a:pPr>
            <a:endParaRPr lang="it-IT" sz="1500" dirty="0"/>
          </a:p>
        </p:txBody>
      </p:sp>
    </p:spTree>
    <p:extLst>
      <p:ext uri="{BB962C8B-B14F-4D97-AF65-F5344CB8AC3E}">
        <p14:creationId xmlns:p14="http://schemas.microsoft.com/office/powerpoint/2010/main" val="91094395"/>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2457974" y="1089229"/>
            <a:ext cx="7779562" cy="2065106"/>
          </a:xfrm>
        </p:spPr>
        <p:txBody>
          <a:bodyPr>
            <a:normAutofit/>
          </a:bodyPr>
          <a:lstStyle/>
          <a:p>
            <a:pPr algn="ctr"/>
            <a:r>
              <a:rPr lang="it-IT" altLang="it-IT" sz="2400" dirty="0"/>
              <a:t> </a:t>
            </a:r>
            <a:br>
              <a:rPr lang="it-IT" altLang="it-IT" sz="2400" dirty="0"/>
            </a:br>
            <a:r>
              <a:rPr lang="it-IT" altLang="it-IT" sz="2100" dirty="0">
                <a:solidFill>
                  <a:schemeClr val="tx1"/>
                </a:solidFill>
                <a:latin typeface="Times New Roman" panose="02020603050405020304" pitchFamily="18" charset="0"/>
                <a:cs typeface="Times New Roman" panose="02020603050405020304" pitchFamily="18" charset="0"/>
              </a:rPr>
              <a:t>ALTRE DECISIONI IN MATERIA DI RENDITA VITALIZIA</a:t>
            </a:r>
            <a:endParaRPr lang="it-IT" altLang="it-IT" sz="2100" u="sng" dirty="0">
              <a:solidFill>
                <a:schemeClr val="tx1"/>
              </a:solidFill>
              <a:latin typeface="Times New Roman" panose="02020603050405020304" pitchFamily="18" charset="0"/>
              <a:ea typeface="+mn-ea"/>
              <a:cs typeface="Times New Roman" panose="02020603050405020304" pitchFamily="18" charset="0"/>
            </a:endParaRPr>
          </a:p>
        </p:txBody>
      </p:sp>
      <p:sp>
        <p:nvSpPr>
          <p:cNvPr id="226307" name="Rectangle 3"/>
          <p:cNvSpPr>
            <a:spLocks noGrp="1" noChangeArrowheads="1"/>
          </p:cNvSpPr>
          <p:nvPr>
            <p:ph type="body" idx="1"/>
          </p:nvPr>
        </p:nvSpPr>
        <p:spPr>
          <a:xfrm>
            <a:off x="359611" y="1763806"/>
            <a:ext cx="11472777" cy="3879719"/>
          </a:xfrm>
        </p:spPr>
        <p:txBody>
          <a:bodyPr>
            <a:noAutofit/>
          </a:bodyPr>
          <a:lstStyle/>
          <a:p>
            <a:pPr marL="201216" indent="-201216" algn="just">
              <a:spcAft>
                <a:spcPts val="300"/>
              </a:spcAft>
              <a:buClr>
                <a:schemeClr val="tx1"/>
              </a:buClr>
              <a:buSzPct val="100000"/>
              <a:buFont typeface="+mj-lt"/>
              <a:buAutoNum type="arabicPeriod"/>
            </a:pPr>
            <a:r>
              <a:rPr lang="it-IT" sz="1600" b="1" u="sng" dirty="0">
                <a:latin typeface="Times New Roman" panose="02020603050405020304" pitchFamily="18" charset="0"/>
                <a:cs typeface="Times New Roman" panose="02020603050405020304" pitchFamily="18" charset="0"/>
              </a:rPr>
              <a:t>Corte d’Appello di Milano con sentenza 165 del 17/1/2017 che ha confermato </a:t>
            </a:r>
            <a:r>
              <a:rPr lang="it-IT" sz="1600" b="1" u="sng" dirty="0" err="1">
                <a:latin typeface="Times New Roman" panose="02020603050405020304" pitchFamily="18" charset="0"/>
                <a:cs typeface="Times New Roman" panose="02020603050405020304" pitchFamily="18" charset="0"/>
              </a:rPr>
              <a:t>Trib</a:t>
            </a:r>
            <a:r>
              <a:rPr lang="it-IT" sz="1600" b="1" u="sng" dirty="0">
                <a:latin typeface="Times New Roman" panose="02020603050405020304" pitchFamily="18" charset="0"/>
                <a:cs typeface="Times New Roman" panose="02020603050405020304" pitchFamily="18" charset="0"/>
              </a:rPr>
              <a:t>. di Milano, «nota» sentenza n° 1141 del 27/1/2015 </a:t>
            </a:r>
            <a:r>
              <a:rPr lang="it-IT" sz="1600" b="1" dirty="0">
                <a:latin typeface="Times New Roman" panose="02020603050405020304" pitchFamily="18" charset="0"/>
                <a:cs typeface="Times New Roman" panose="02020603050405020304" pitchFamily="18" charset="0"/>
              </a:rPr>
              <a:t>-</a:t>
            </a:r>
            <a:r>
              <a:rPr lang="it-IT" sz="1600" dirty="0">
                <a:latin typeface="Times New Roman" panose="02020603050405020304" pitchFamily="18" charset="0"/>
                <a:cs typeface="Times New Roman" panose="02020603050405020304" pitchFamily="18" charset="0"/>
              </a:rPr>
              <a:t> Rendita vitalizia pari a 145.000€ annui in favore di una 40enne vittima di errore sanitario –  pronuncia confermata da : «Il Collegio ritiene, in punto, sufficiente evidenziare come l’applicazione dell’istituto della rendita vitalizia, sia maggiormente aderente alla finalità propria del risarcimento della voce di danno in questione»</a:t>
            </a:r>
          </a:p>
          <a:p>
            <a:pPr marL="201216" indent="-201216" algn="just">
              <a:spcAft>
                <a:spcPts val="300"/>
              </a:spcAft>
              <a:buClr>
                <a:schemeClr val="tx1"/>
              </a:buClr>
              <a:buSzPct val="100000"/>
              <a:buFont typeface="+mj-lt"/>
              <a:buAutoNum type="arabicPeriod"/>
            </a:pPr>
            <a:r>
              <a:rPr lang="it-IT" sz="1600" b="1" u="sng" dirty="0">
                <a:latin typeface="Times New Roman" panose="02020603050405020304" pitchFamily="18" charset="0"/>
                <a:cs typeface="Times New Roman" panose="02020603050405020304" pitchFamily="18" charset="0"/>
              </a:rPr>
              <a:t>Tribunale di Milano, </a:t>
            </a:r>
            <a:r>
              <a:rPr lang="it-IT" sz="1600" b="1" u="sng" dirty="0" err="1">
                <a:latin typeface="Times New Roman" panose="02020603050405020304" pitchFamily="18" charset="0"/>
                <a:cs typeface="Times New Roman" panose="02020603050405020304" pitchFamily="18" charset="0"/>
              </a:rPr>
              <a:t>sent</a:t>
            </a:r>
            <a:r>
              <a:rPr lang="it-IT" sz="1600" b="1" u="sng" dirty="0">
                <a:latin typeface="Times New Roman" panose="02020603050405020304" pitchFamily="18" charset="0"/>
                <a:cs typeface="Times New Roman" panose="02020603050405020304" pitchFamily="18" charset="0"/>
              </a:rPr>
              <a:t>. 4681 del 27/4/2017</a:t>
            </a:r>
            <a:r>
              <a:rPr lang="it-IT" sz="1600" dirty="0">
                <a:latin typeface="Times New Roman" panose="02020603050405020304" pitchFamily="18" charset="0"/>
                <a:cs typeface="Times New Roman" panose="02020603050405020304" pitchFamily="18" charset="0"/>
              </a:rPr>
              <a:t>: sinistro RC Sanitaria con danno IP 90% sofferto da un 49enne ora ricoverato in struttura di lungodegenza:</a:t>
            </a:r>
          </a:p>
          <a:p>
            <a:pPr marL="64294" lvl="1" indent="0">
              <a:spcAft>
                <a:spcPts val="150"/>
              </a:spcAft>
              <a:buSzPct val="200000"/>
              <a:buNone/>
            </a:pPr>
            <a:r>
              <a:rPr lang="it-IT" sz="1600" dirty="0">
                <a:latin typeface="Times New Roman" panose="02020603050405020304" pitchFamily="18" charset="0"/>
                <a:cs typeface="Times New Roman" panose="02020603050405020304" pitchFamily="18" charset="0"/>
              </a:rPr>
              <a:t>Rendita vitalizia pari </a:t>
            </a:r>
            <a:r>
              <a:rPr lang="it-IT" sz="1600" b="1" dirty="0">
                <a:latin typeface="Times New Roman" panose="02020603050405020304" pitchFamily="18" charset="0"/>
                <a:cs typeface="Times New Roman" panose="02020603050405020304" pitchFamily="18" charset="0"/>
              </a:rPr>
              <a:t>a € 11.040 annui </a:t>
            </a:r>
            <a:r>
              <a:rPr lang="it-IT" sz="1600" dirty="0">
                <a:latin typeface="Times New Roman" panose="02020603050405020304" pitchFamily="18" charset="0"/>
                <a:cs typeface="Times New Roman" panose="02020603050405020304" pitchFamily="18" charset="0"/>
              </a:rPr>
              <a:t>per spese di assistenza (detratta indennità accompagnamento)</a:t>
            </a:r>
          </a:p>
          <a:p>
            <a:pPr marL="64294" lvl="1" indent="0">
              <a:spcAft>
                <a:spcPts val="150"/>
              </a:spcAft>
              <a:buSzPct val="200000"/>
              <a:buNone/>
            </a:pPr>
            <a:r>
              <a:rPr lang="it-IT" sz="1600" dirty="0">
                <a:latin typeface="Times New Roman" panose="02020603050405020304" pitchFamily="18" charset="0"/>
                <a:cs typeface="Times New Roman" panose="02020603050405020304" pitchFamily="18" charset="0"/>
              </a:rPr>
              <a:t>Rendita pari a </a:t>
            </a:r>
            <a:r>
              <a:rPr lang="it-IT" sz="1600" b="1" dirty="0">
                <a:latin typeface="Times New Roman" panose="02020603050405020304" pitchFamily="18" charset="0"/>
                <a:cs typeface="Times New Roman" panose="02020603050405020304" pitchFamily="18" charset="0"/>
              </a:rPr>
              <a:t>€ 4.050 annui </a:t>
            </a:r>
            <a:r>
              <a:rPr lang="it-IT" sz="1600" dirty="0">
                <a:latin typeface="Times New Roman" panose="02020603050405020304" pitchFamily="18" charset="0"/>
                <a:cs typeface="Times New Roman" panose="02020603050405020304" pitchFamily="18" charset="0"/>
              </a:rPr>
              <a:t>per perdita capacità lavorativa specifica (considerata pensione invalidità) da corrispondersi sino ai 65 anni di età</a:t>
            </a:r>
          </a:p>
          <a:p>
            <a:pPr marL="64294" lvl="1" indent="0" algn="just">
              <a:spcAft>
                <a:spcPts val="150"/>
              </a:spcAft>
              <a:buSzPct val="200000"/>
              <a:buNone/>
            </a:pPr>
            <a:r>
              <a:rPr lang="it-IT" sz="1600" b="1" u="sng" dirty="0">
                <a:latin typeface="Times New Roman" panose="02020603050405020304" pitchFamily="18" charset="0"/>
                <a:cs typeface="Times New Roman" panose="02020603050405020304" pitchFamily="18" charset="0"/>
              </a:rPr>
              <a:t>Condanna ad acquistare, a garanzia di entrambe le rendite, una «polizza </a:t>
            </a:r>
            <a:r>
              <a:rPr lang="it-IT" sz="1600" b="1" u="sng" dirty="0" err="1">
                <a:latin typeface="Times New Roman" panose="02020603050405020304" pitchFamily="18" charset="0"/>
                <a:cs typeface="Times New Roman" panose="02020603050405020304" pitchFamily="18" charset="0"/>
              </a:rPr>
              <a:t>fedeiussoria</a:t>
            </a:r>
            <a:r>
              <a:rPr lang="it-IT" sz="1600" b="1" u="sng" dirty="0">
                <a:latin typeface="Times New Roman" panose="02020603050405020304" pitchFamily="18" charset="0"/>
                <a:cs typeface="Times New Roman" panose="02020603050405020304" pitchFamily="18" charset="0"/>
              </a:rPr>
              <a:t> a prima richiesta» -</a:t>
            </a:r>
          </a:p>
          <a:p>
            <a:pPr marL="0" indent="0">
              <a:buClr>
                <a:schemeClr val="tx1"/>
              </a:buClr>
              <a:buSzPct val="100000"/>
              <a:buNone/>
            </a:pPr>
            <a:endParaRPr lang="it-IT" sz="1600" b="1" u="sng" dirty="0">
              <a:latin typeface="Times New Roman" panose="02020603050405020304" pitchFamily="18" charset="0"/>
              <a:cs typeface="Times New Roman" panose="02020603050405020304" pitchFamily="18" charset="0"/>
            </a:endParaRPr>
          </a:p>
          <a:p>
            <a:pPr marL="0" indent="0">
              <a:buClr>
                <a:schemeClr val="tx1"/>
              </a:buClr>
              <a:buSzPct val="100000"/>
              <a:buNone/>
            </a:pPr>
            <a:r>
              <a:rPr lang="it-IT" sz="1600" dirty="0">
                <a:latin typeface="Times New Roman" panose="02020603050405020304" pitchFamily="18" charset="0"/>
                <a:cs typeface="Times New Roman" panose="02020603050405020304" pitchFamily="18" charset="0"/>
              </a:rPr>
              <a:t>3. </a:t>
            </a:r>
            <a:r>
              <a:rPr lang="it-IT" sz="1600" b="1" u="sng" dirty="0">
                <a:latin typeface="Times New Roman" panose="02020603050405020304" pitchFamily="18" charset="0"/>
                <a:cs typeface="Times New Roman" panose="02020603050405020304" pitchFamily="18" charset="0"/>
              </a:rPr>
              <a:t>Tribunale di Milano, </a:t>
            </a:r>
            <a:r>
              <a:rPr lang="it-IT" sz="1600" b="1" u="sng" dirty="0" err="1">
                <a:latin typeface="Times New Roman" panose="02020603050405020304" pitchFamily="18" charset="0"/>
                <a:cs typeface="Times New Roman" panose="02020603050405020304" pitchFamily="18" charset="0"/>
              </a:rPr>
              <a:t>sent</a:t>
            </a:r>
            <a:r>
              <a:rPr lang="it-IT" sz="1600" b="1" u="sng" dirty="0">
                <a:latin typeface="Times New Roman" panose="02020603050405020304" pitchFamily="18" charset="0"/>
                <a:cs typeface="Times New Roman" panose="02020603050405020304" pitchFamily="18" charset="0"/>
              </a:rPr>
              <a:t>. 4690 del 27/4/2017</a:t>
            </a:r>
            <a:r>
              <a:rPr lang="it-IT" sz="1600" b="1" dirty="0">
                <a:latin typeface="Times New Roman" panose="02020603050405020304" pitchFamily="18" charset="0"/>
                <a:cs typeface="Times New Roman" panose="02020603050405020304" pitchFamily="18" charset="0"/>
              </a:rPr>
              <a:t>;</a:t>
            </a:r>
            <a:r>
              <a:rPr lang="it-IT" sz="1600" dirty="0">
                <a:latin typeface="Times New Roman" panose="02020603050405020304" pitchFamily="18" charset="0"/>
                <a:cs typeface="Times New Roman" panose="02020603050405020304" pitchFamily="18" charset="0"/>
              </a:rPr>
              <a:t> caso RC Sanitaria con danno IP 55% sofferto da un neonato:</a:t>
            </a:r>
          </a:p>
          <a:p>
            <a:pPr marL="64294" lvl="1" indent="0">
              <a:buSzPct val="200000"/>
              <a:buNone/>
            </a:pPr>
            <a:endParaRPr lang="it-IT" sz="1600" dirty="0">
              <a:latin typeface="Times New Roman" panose="02020603050405020304" pitchFamily="18" charset="0"/>
              <a:cs typeface="Times New Roman" panose="02020603050405020304" pitchFamily="18" charset="0"/>
            </a:endParaRPr>
          </a:p>
          <a:p>
            <a:pPr marL="64294" lvl="1" indent="0">
              <a:buSzPct val="200000"/>
              <a:buNone/>
            </a:pPr>
            <a:r>
              <a:rPr lang="it-IT" sz="1600" dirty="0">
                <a:latin typeface="Times New Roman" panose="02020603050405020304" pitchFamily="18" charset="0"/>
                <a:cs typeface="Times New Roman" panose="02020603050405020304" pitchFamily="18" charset="0"/>
              </a:rPr>
              <a:t>Rendita </a:t>
            </a:r>
            <a:r>
              <a:rPr lang="it-IT" sz="1600" b="1" dirty="0">
                <a:latin typeface="Times New Roman" panose="02020603050405020304" pitchFamily="18" charset="0"/>
                <a:cs typeface="Times New Roman" panose="02020603050405020304" pitchFamily="18" charset="0"/>
              </a:rPr>
              <a:t>vitalizia pari a € 6.000 annui </a:t>
            </a:r>
            <a:r>
              <a:rPr lang="it-IT" sz="1600" dirty="0">
                <a:latin typeface="Times New Roman" panose="02020603050405020304" pitchFamily="18" charset="0"/>
                <a:cs typeface="Times New Roman" panose="02020603050405020304" pitchFamily="18" charset="0"/>
              </a:rPr>
              <a:t>per spese di assistenza (detratta indennità riconosciuta sulla base della legislazione regionale vigente)</a:t>
            </a:r>
          </a:p>
          <a:p>
            <a:pPr marL="64294" lvl="1" indent="0">
              <a:buSzPct val="200000"/>
              <a:buNone/>
            </a:pPr>
            <a:r>
              <a:rPr lang="it-IT" sz="1600" dirty="0">
                <a:latin typeface="Times New Roman" panose="02020603050405020304" pitchFamily="18" charset="0"/>
                <a:cs typeface="Times New Roman" panose="02020603050405020304" pitchFamily="18" charset="0"/>
              </a:rPr>
              <a:t>Rendita </a:t>
            </a:r>
            <a:r>
              <a:rPr lang="it-IT" sz="1600" b="1" dirty="0">
                <a:latin typeface="Times New Roman" panose="02020603050405020304" pitchFamily="18" charset="0"/>
                <a:cs typeface="Times New Roman" panose="02020603050405020304" pitchFamily="18" charset="0"/>
              </a:rPr>
              <a:t>pari a € 17.475 annui </a:t>
            </a:r>
            <a:r>
              <a:rPr lang="it-IT" sz="1600" dirty="0">
                <a:latin typeface="Times New Roman" panose="02020603050405020304" pitchFamily="18" charset="0"/>
                <a:cs typeface="Times New Roman" panose="02020603050405020304" pitchFamily="18" charset="0"/>
              </a:rPr>
              <a:t>per danno capacità lavorativa (da corrispondersi a partire dai 25 e sino ai 65 anni di età)</a:t>
            </a:r>
          </a:p>
          <a:p>
            <a:pPr marL="64294" lvl="1" indent="0">
              <a:spcAft>
                <a:spcPts val="300"/>
              </a:spcAft>
              <a:buSzPct val="200000"/>
              <a:buNone/>
            </a:pPr>
            <a:r>
              <a:rPr lang="it-IT" sz="1600" b="1" u="sng" dirty="0">
                <a:latin typeface="Times New Roman" panose="02020603050405020304" pitchFamily="18" charset="0"/>
                <a:cs typeface="Times New Roman" panose="02020603050405020304" pitchFamily="18" charset="0"/>
              </a:rPr>
              <a:t>Condanna ad acquistare, a garanzia di entrambe le rendite, una «polizza vita a premio unico in forma di rendita».</a:t>
            </a:r>
            <a:endParaRPr lang="it-IT" sz="1600" dirty="0">
              <a:latin typeface="Times New Roman" panose="02020603050405020304" pitchFamily="18" charset="0"/>
              <a:cs typeface="Times New Roman" panose="02020603050405020304" pitchFamily="18" charset="0"/>
            </a:endParaRPr>
          </a:p>
          <a:p>
            <a:pPr marL="64294" lvl="1" indent="0" algn="just">
              <a:spcAft>
                <a:spcPts val="150"/>
              </a:spcAft>
              <a:buSzPct val="200000"/>
              <a:buNone/>
            </a:pPr>
            <a:endParaRPr lang="it-IT" sz="2000" b="1" u="sng" dirty="0">
              <a:latin typeface="Times New Roman" panose="02020603050405020304" pitchFamily="18" charset="0"/>
              <a:cs typeface="Times New Roman" panose="02020603050405020304" pitchFamily="18" charset="0"/>
            </a:endParaRPr>
          </a:p>
          <a:p>
            <a:pPr marL="201216" indent="-201216" algn="just">
              <a:spcAft>
                <a:spcPts val="300"/>
              </a:spcAft>
              <a:buClr>
                <a:schemeClr val="tx1"/>
              </a:buClr>
              <a:buSzPct val="100000"/>
              <a:buFont typeface="+mj-lt"/>
              <a:buAutoNum type="arabicPeriod"/>
            </a:pPr>
            <a:endParaRPr lang="it-IT" sz="2000" dirty="0">
              <a:latin typeface="Times New Roman" panose="02020603050405020304" pitchFamily="18" charset="0"/>
              <a:cs typeface="Times New Roman" panose="02020603050405020304" pitchFamily="18" charset="0"/>
            </a:endParaRPr>
          </a:p>
          <a:p>
            <a:pPr marL="201216" indent="-201216" algn="just">
              <a:spcAft>
                <a:spcPts val="300"/>
              </a:spcAft>
              <a:buClr>
                <a:schemeClr val="tx1"/>
              </a:buClr>
              <a:buSzPct val="100000"/>
              <a:buFont typeface="+mj-lt"/>
              <a:buAutoNum type="arabicPeriod"/>
            </a:pPr>
            <a:endParaRPr lang="it-IT" sz="2000" i="1" dirty="0">
              <a:latin typeface="Times New Roman" panose="02020603050405020304" pitchFamily="18" charset="0"/>
              <a:cs typeface="Times New Roman" panose="02020603050405020304" pitchFamily="18" charset="0"/>
            </a:endParaRPr>
          </a:p>
          <a:p>
            <a:pPr marL="0" indent="0" algn="just">
              <a:buNone/>
            </a:pPr>
            <a:endParaRPr lang="it-IT" sz="1500" dirty="0"/>
          </a:p>
        </p:txBody>
      </p:sp>
    </p:spTree>
    <p:extLst>
      <p:ext uri="{BB962C8B-B14F-4D97-AF65-F5344CB8AC3E}">
        <p14:creationId xmlns:p14="http://schemas.microsoft.com/office/powerpoint/2010/main" val="2300574684"/>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type="body" idx="1"/>
          </p:nvPr>
        </p:nvSpPr>
        <p:spPr>
          <a:xfrm>
            <a:off x="312822" y="2020800"/>
            <a:ext cx="11454062" cy="3879719"/>
          </a:xfrm>
        </p:spPr>
        <p:txBody>
          <a:bodyPr>
            <a:noAutofit/>
          </a:bodyPr>
          <a:lstStyle/>
          <a:p>
            <a:pPr marL="0" indent="0">
              <a:buSzPct val="150000"/>
              <a:buNone/>
            </a:pPr>
            <a:r>
              <a:rPr lang="it-IT" sz="2000" b="1" u="sng" dirty="0">
                <a:latin typeface="Times New Roman" panose="02020603050405020304" pitchFamily="18" charset="0"/>
                <a:cs typeface="Times New Roman" panose="02020603050405020304" pitchFamily="18" charset="0"/>
              </a:rPr>
              <a:t>4. Tribunale di Milano, Sez. I, 14 maggio 2019 – Dott.ssa Flamini</a:t>
            </a:r>
          </a:p>
          <a:p>
            <a:pPr marL="0" indent="0">
              <a:buSzPct val="150000"/>
              <a:buNone/>
            </a:pPr>
            <a:endParaRPr lang="it-IT" sz="2000" dirty="0">
              <a:latin typeface="Times New Roman" panose="02020603050405020304" pitchFamily="18" charset="0"/>
              <a:cs typeface="Times New Roman" panose="02020603050405020304" pitchFamily="18" charset="0"/>
            </a:endParaRPr>
          </a:p>
          <a:p>
            <a:pPr marL="0" indent="0">
              <a:buSzPct val="150000"/>
              <a:buNone/>
            </a:pPr>
            <a:r>
              <a:rPr lang="it-IT" sz="2000" dirty="0">
                <a:latin typeface="Times New Roman" panose="02020603050405020304" pitchFamily="18" charset="0"/>
                <a:cs typeface="Times New Roman" panose="02020603050405020304" pitchFamily="18" charset="0"/>
              </a:rPr>
              <a:t>Responsabilità struttura sanitaria per danno iatrogeno</a:t>
            </a:r>
          </a:p>
          <a:p>
            <a:pPr marL="0" indent="0">
              <a:buSzPct val="150000"/>
              <a:buNone/>
            </a:pPr>
            <a:r>
              <a:rPr lang="it-IT" sz="2000" dirty="0">
                <a:latin typeface="Times New Roman" panose="02020603050405020304" pitchFamily="18" charset="0"/>
                <a:cs typeface="Times New Roman" panose="02020603050405020304" pitchFamily="18" charset="0"/>
              </a:rPr>
              <a:t>Danneggiata 80 enne: IP 82%, necessità di cura e assistenza generica</a:t>
            </a:r>
          </a:p>
          <a:p>
            <a:pPr marL="0" indent="0">
              <a:buNone/>
            </a:pPr>
            <a:r>
              <a:rPr lang="it-IT" sz="2000" b="1" dirty="0">
                <a:latin typeface="Times New Roman" panose="02020603050405020304" pitchFamily="18" charset="0"/>
                <a:cs typeface="Times New Roman" panose="02020603050405020304" pitchFamily="18" charset="0"/>
              </a:rPr>
              <a:t>Risarciti:</a:t>
            </a:r>
          </a:p>
          <a:p>
            <a:pPr marL="0" indent="0">
              <a:buSzPct val="150000"/>
              <a:buNone/>
            </a:pPr>
            <a:r>
              <a:rPr lang="it-IT" sz="2000" dirty="0">
                <a:latin typeface="Times New Roman" panose="02020603050405020304" pitchFamily="18" charset="0"/>
                <a:cs typeface="Times New Roman" panose="02020603050405020304" pitchFamily="18" charset="0"/>
              </a:rPr>
              <a:t>€ 594.913 danno non patrimoniale (</a:t>
            </a:r>
            <a:r>
              <a:rPr lang="it-IT" sz="2000" dirty="0" err="1">
                <a:latin typeface="Times New Roman" panose="02020603050405020304" pitchFamily="18" charset="0"/>
                <a:cs typeface="Times New Roman" panose="02020603050405020304" pitchFamily="18" charset="0"/>
              </a:rPr>
              <a:t>Tab</a:t>
            </a:r>
            <a:r>
              <a:rPr lang="it-IT" sz="2000" dirty="0">
                <a:latin typeface="Times New Roman" panose="02020603050405020304" pitchFamily="18" charset="0"/>
                <a:cs typeface="Times New Roman" panose="02020603050405020304" pitchFamily="18" charset="0"/>
              </a:rPr>
              <a:t>. Mi)</a:t>
            </a:r>
          </a:p>
          <a:p>
            <a:pPr marL="0" indent="0">
              <a:buSzPct val="150000"/>
              <a:buNone/>
            </a:pPr>
            <a:r>
              <a:rPr lang="it-IT" sz="2000" dirty="0">
                <a:latin typeface="Times New Roman" panose="02020603050405020304" pitchFamily="18" charset="0"/>
                <a:cs typeface="Times New Roman" panose="02020603050405020304" pitchFamily="18" charset="0"/>
              </a:rPr>
              <a:t>€   14.700 danno da ITT</a:t>
            </a:r>
          </a:p>
          <a:p>
            <a:pPr marL="0" indent="0">
              <a:buSzPct val="150000"/>
              <a:buNone/>
            </a:pPr>
            <a:r>
              <a:rPr lang="it-IT" sz="2000" dirty="0">
                <a:latin typeface="Times New Roman" panose="02020603050405020304" pitchFamily="18" charset="0"/>
                <a:cs typeface="Times New Roman" panose="02020603050405020304" pitchFamily="18" charset="0"/>
              </a:rPr>
              <a:t>€   30.070 danno patrimoniale per spese adeguamento immobile</a:t>
            </a:r>
          </a:p>
          <a:p>
            <a:pPr marL="0" indent="0">
              <a:buSzPct val="150000"/>
              <a:buNone/>
            </a:pPr>
            <a:r>
              <a:rPr lang="it-IT" sz="2000" dirty="0">
                <a:latin typeface="Times New Roman" panose="02020603050405020304" pitchFamily="18" charset="0"/>
                <a:cs typeface="Times New Roman" panose="02020603050405020304" pitchFamily="18" charset="0"/>
              </a:rPr>
              <a:t>€     1.300 mensili per assistenza per tutta durata vita beneficiaria</a:t>
            </a:r>
          </a:p>
          <a:p>
            <a:pPr marL="69056">
              <a:buClr>
                <a:schemeClr val="tx1"/>
              </a:buClr>
              <a:buSzPct val="100000"/>
            </a:pPr>
            <a:r>
              <a:rPr lang="it-IT" sz="2000" b="1" u="sng" dirty="0">
                <a:latin typeface="Times New Roman" panose="02020603050405020304" pitchFamily="18" charset="0"/>
                <a:cs typeface="Times New Roman" panose="02020603050405020304" pitchFamily="18" charset="0"/>
              </a:rPr>
              <a:t>Risarcimenti tutti da erogarsi in forma di rendita vitalizia garantita con polizza vita, a premio u</a:t>
            </a:r>
            <a:r>
              <a:rPr lang="it-IT" sz="2000" b="1" dirty="0">
                <a:latin typeface="Times New Roman" panose="02020603050405020304" pitchFamily="18" charset="0"/>
                <a:cs typeface="Times New Roman" panose="02020603050405020304" pitchFamily="18" charset="0"/>
              </a:rPr>
              <a:t>nico</a:t>
            </a:r>
          </a:p>
          <a:p>
            <a:pPr marL="0" indent="0">
              <a:buSzPct val="150000"/>
              <a:buNone/>
            </a:pPr>
            <a:endParaRPr lang="it-IT" sz="1500" dirty="0"/>
          </a:p>
        </p:txBody>
      </p:sp>
      <p:sp>
        <p:nvSpPr>
          <p:cNvPr id="6" name="Rectangle 2">
            <a:extLst>
              <a:ext uri="{FF2B5EF4-FFF2-40B4-BE49-F238E27FC236}">
                <a16:creationId xmlns:a16="http://schemas.microsoft.com/office/drawing/2014/main" id="{C8C2B7BB-77D1-024A-919A-E363CC997F4F}"/>
              </a:ext>
            </a:extLst>
          </p:cNvPr>
          <p:cNvSpPr txBox="1">
            <a:spLocks noChangeArrowheads="1"/>
          </p:cNvSpPr>
          <p:nvPr/>
        </p:nvSpPr>
        <p:spPr>
          <a:xfrm>
            <a:off x="2457974" y="1089229"/>
            <a:ext cx="7779562" cy="2065106"/>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algn="ctr"/>
            <a:r>
              <a:rPr lang="it-IT" altLang="it-IT" sz="2400" dirty="0"/>
              <a:t> </a:t>
            </a:r>
            <a:br>
              <a:rPr lang="it-IT" altLang="it-IT" sz="2400" dirty="0"/>
            </a:br>
            <a:r>
              <a:rPr lang="it-IT" altLang="it-IT" sz="2100" dirty="0">
                <a:solidFill>
                  <a:schemeClr val="tx1"/>
                </a:solidFill>
                <a:latin typeface="Times New Roman" panose="02020603050405020304" pitchFamily="18" charset="0"/>
                <a:cs typeface="Times New Roman" panose="02020603050405020304" pitchFamily="18" charset="0"/>
              </a:rPr>
              <a:t>ALTRE DECISIONI IN MATERIA DI RENDITA VITALIZIA</a:t>
            </a:r>
            <a:endParaRPr lang="it-IT" altLang="it-IT" sz="2100" u="sng"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97830374"/>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type="body" idx="1"/>
          </p:nvPr>
        </p:nvSpPr>
        <p:spPr>
          <a:xfrm>
            <a:off x="336884" y="1735692"/>
            <a:ext cx="11550316" cy="4164827"/>
          </a:xfrm>
        </p:spPr>
        <p:txBody>
          <a:bodyPr>
            <a:noAutofit/>
          </a:bodyPr>
          <a:lstStyle/>
          <a:p>
            <a:pPr marL="61913" indent="0">
              <a:buSzPct val="150000"/>
              <a:buNone/>
            </a:pPr>
            <a:r>
              <a:rPr lang="it-IT" sz="2000" b="1" dirty="0">
                <a:latin typeface="Times New Roman" panose="02020603050405020304" pitchFamily="18" charset="0"/>
                <a:cs typeface="Times New Roman" panose="02020603050405020304" pitchFamily="18" charset="0"/>
              </a:rPr>
              <a:t>5. </a:t>
            </a:r>
            <a:r>
              <a:rPr lang="it-IT" sz="2000" b="1" u="sng" dirty="0">
                <a:latin typeface="Times New Roman" panose="02020603050405020304" pitchFamily="18" charset="0"/>
                <a:cs typeface="Times New Roman" panose="02020603050405020304" pitchFamily="18" charset="0"/>
              </a:rPr>
              <a:t>Tribunale di Milano, Sent. del 21 Aprile 2020 dott.ssa Flamini</a:t>
            </a:r>
            <a:r>
              <a:rPr lang="it-IT" sz="2000" u="sng" kern="0" dirty="0">
                <a:latin typeface="Times New Roman" panose="02020603050405020304" pitchFamily="18" charset="0"/>
                <a:cs typeface="Times New Roman" panose="02020603050405020304" pitchFamily="18" charset="0"/>
              </a:rPr>
              <a:t>; </a:t>
            </a:r>
          </a:p>
          <a:p>
            <a:pPr marL="61913" indent="0" algn="just">
              <a:buSzPct val="150000"/>
              <a:buNone/>
            </a:pPr>
            <a:endParaRPr lang="it-IT" sz="2000" kern="0" dirty="0">
              <a:latin typeface="Times New Roman" panose="02020603050405020304" pitchFamily="18" charset="0"/>
              <a:cs typeface="Times New Roman" panose="02020603050405020304" pitchFamily="18" charset="0"/>
            </a:endParaRPr>
          </a:p>
          <a:p>
            <a:pPr marL="61913" indent="0" algn="just">
              <a:buSzPct val="150000"/>
              <a:buNone/>
            </a:pPr>
            <a:r>
              <a:rPr lang="it-IT" kern="0" dirty="0">
                <a:latin typeface="Times New Roman" panose="02020603050405020304" pitchFamily="18" charset="0"/>
                <a:cs typeface="Times New Roman" panose="02020603050405020304" pitchFamily="18" charset="0"/>
              </a:rPr>
              <a:t>Caso di RC sanitaria con danno sofferto da ragazzo di 19 anni. Danno biologico differenziale iatrogeno del 20% (tra il 75 ed il 95%) con </a:t>
            </a:r>
            <a:r>
              <a:rPr lang="it-IT" dirty="0">
                <a:latin typeface="Times New Roman" panose="02020603050405020304" pitchFamily="18" charset="0"/>
                <a:cs typeface="Times New Roman" panose="02020603050405020304" pitchFamily="18" charset="0"/>
              </a:rPr>
              <a:t>necessità di cura ed assistenza generica.</a:t>
            </a:r>
          </a:p>
          <a:p>
            <a:pPr marL="61913" indent="0" algn="just">
              <a:buSzPct val="150000"/>
              <a:buNone/>
            </a:pPr>
            <a:r>
              <a:rPr lang="it-IT" dirty="0">
                <a:latin typeface="Times New Roman" panose="02020603050405020304" pitchFamily="18" charset="0"/>
                <a:cs typeface="Times New Roman" panose="02020603050405020304" pitchFamily="18" charset="0"/>
              </a:rPr>
              <a:t>« Stante la oggettiva gravità della situazione di Elio </a:t>
            </a:r>
            <a:r>
              <a:rPr lang="it-IT" dirty="0" err="1">
                <a:latin typeface="Times New Roman" panose="02020603050405020304" pitchFamily="18" charset="0"/>
                <a:cs typeface="Times New Roman" panose="02020603050405020304" pitchFamily="18" charset="0"/>
              </a:rPr>
              <a:t>Limani</a:t>
            </a:r>
            <a:r>
              <a:rPr lang="it-IT" dirty="0">
                <a:latin typeface="Times New Roman" panose="02020603050405020304" pitchFamily="18" charset="0"/>
                <a:cs typeface="Times New Roman" panose="02020603050405020304" pitchFamily="18" charset="0"/>
              </a:rPr>
              <a:t>, il carattere permanente del danno e l’impossibilità di stabilire, in modo oggettivo, una durata presumibile della vita del minore, ritiene il Tribunale di provvedere, ai sensi dell’art. 2057 c.c., mediante costituzione di una rendita vitalizia (art. 1872 c.c.) che, tenendo conto della possibilità di usufruire dei servizi prestati dal SSN deve essere limitato ad </a:t>
            </a:r>
            <a:r>
              <a:rPr lang="it-IT" b="1" u="sng" dirty="0">
                <a:latin typeface="Times New Roman" panose="02020603050405020304" pitchFamily="18" charset="0"/>
                <a:cs typeface="Times New Roman" panose="02020603050405020304" pitchFamily="18" charset="0"/>
              </a:rPr>
              <a:t>una generica attività di assistenza per sole 2 ore al giorno e ad un’assistenza infermieristica di pari durata</a:t>
            </a:r>
          </a:p>
          <a:p>
            <a:pPr marL="61913" indent="0" algn="just">
              <a:buSzPct val="150000"/>
              <a:buNone/>
            </a:pPr>
            <a:r>
              <a:rPr lang="it-IT" dirty="0">
                <a:latin typeface="Times New Roman" panose="02020603050405020304" pitchFamily="18" charset="0"/>
                <a:cs typeface="Times New Roman" panose="02020603050405020304" pitchFamily="18" charset="0"/>
              </a:rPr>
              <a:t>[…]</a:t>
            </a:r>
          </a:p>
          <a:p>
            <a:pPr marL="61913" indent="0" algn="just">
              <a:buSzPct val="150000"/>
              <a:buNone/>
            </a:pPr>
            <a:r>
              <a:rPr lang="it-IT" dirty="0">
                <a:latin typeface="Times New Roman" panose="02020603050405020304" pitchFamily="18" charset="0"/>
                <a:cs typeface="Times New Roman" panose="02020603050405020304" pitchFamily="18" charset="0"/>
              </a:rPr>
              <a:t>@@@ e @@@ devono pertanto essere condannati al pagamento in favore di parte attrice di una rendita vitalizia dell’importo </a:t>
            </a:r>
            <a:r>
              <a:rPr lang="it-IT" b="1" u="sng" dirty="0">
                <a:latin typeface="Times New Roman" panose="02020603050405020304" pitchFamily="18" charset="0"/>
                <a:cs typeface="Times New Roman" panose="02020603050405020304" pitchFamily="18" charset="0"/>
              </a:rPr>
              <a:t>di € 43.200,00 per tutta la durata della vita del beneficiario</a:t>
            </a:r>
            <a:r>
              <a:rPr lang="it-IT" dirty="0">
                <a:latin typeface="Times New Roman" panose="02020603050405020304" pitchFamily="18" charset="0"/>
                <a:cs typeface="Times New Roman" panose="02020603050405020304" pitchFamily="18" charset="0"/>
              </a:rPr>
              <a:t>, a far data dal 09.07.2013 (data di esecuzione dell’intervento che ha provocato i danni per cui è causa), </a:t>
            </a:r>
            <a:r>
              <a:rPr lang="it-IT" b="1" u="sng" dirty="0">
                <a:latin typeface="Times New Roman" panose="02020603050405020304" pitchFamily="18" charset="0"/>
                <a:cs typeface="Times New Roman" panose="02020603050405020304" pitchFamily="18" charset="0"/>
              </a:rPr>
              <a:t>da versarsi in via anticipata all’inizio di ciascun anno</a:t>
            </a:r>
            <a:r>
              <a:rPr lang="it-IT" dirty="0">
                <a:latin typeface="Times New Roman" panose="02020603050405020304" pitchFamily="18" charset="0"/>
                <a:cs typeface="Times New Roman" panose="02020603050405020304" pitchFamily="18" charset="0"/>
              </a:rPr>
              <a:t>»</a:t>
            </a:r>
          </a:p>
          <a:p>
            <a:pPr marL="61913" indent="0" algn="just">
              <a:buSzPct val="150000"/>
              <a:buNone/>
            </a:pPr>
            <a:r>
              <a:rPr lang="it-IT" dirty="0">
                <a:latin typeface="Times New Roman" panose="02020603050405020304" pitchFamily="18" charset="0"/>
                <a:cs typeface="Times New Roman" panose="02020603050405020304" pitchFamily="18" charset="0"/>
              </a:rPr>
              <a:t>«A garanzia della predetta rendita vitalizia (ed in ossequio a quanto previsto dall’art. 2057 c.c., in merito alle cautele), i convenuti, in solido, devono essere condannati a stipulare </a:t>
            </a:r>
            <a:r>
              <a:rPr lang="it-IT" b="1" u="sng" dirty="0">
                <a:latin typeface="Times New Roman" panose="02020603050405020304" pitchFamily="18" charset="0"/>
                <a:cs typeface="Times New Roman" panose="02020603050405020304" pitchFamily="18" charset="0"/>
              </a:rPr>
              <a:t>una polizza sulla vita, a premio unico, a vita intera </a:t>
            </a:r>
            <a:r>
              <a:rPr lang="it-IT" dirty="0">
                <a:latin typeface="Times New Roman" panose="02020603050405020304" pitchFamily="18" charset="0"/>
                <a:cs typeface="Times New Roman" panose="02020603050405020304" pitchFamily="18" charset="0"/>
              </a:rPr>
              <a:t>ed in forma di rendita a beneficio di @@@.</a:t>
            </a:r>
          </a:p>
        </p:txBody>
      </p:sp>
      <p:sp>
        <p:nvSpPr>
          <p:cNvPr id="6" name="Rectangle 2">
            <a:extLst>
              <a:ext uri="{FF2B5EF4-FFF2-40B4-BE49-F238E27FC236}">
                <a16:creationId xmlns:a16="http://schemas.microsoft.com/office/drawing/2014/main" id="{AEB15E02-0C9F-CF4C-8EF5-EF720C3FD4E5}"/>
              </a:ext>
            </a:extLst>
          </p:cNvPr>
          <p:cNvSpPr txBox="1">
            <a:spLocks noChangeArrowheads="1"/>
          </p:cNvSpPr>
          <p:nvPr/>
        </p:nvSpPr>
        <p:spPr>
          <a:xfrm>
            <a:off x="2457974" y="1089229"/>
            <a:ext cx="7779562" cy="2065106"/>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algn="ctr"/>
            <a:r>
              <a:rPr lang="it-IT" altLang="it-IT" sz="2400" dirty="0"/>
              <a:t> </a:t>
            </a:r>
            <a:br>
              <a:rPr lang="it-IT" altLang="it-IT" sz="2400" dirty="0"/>
            </a:br>
            <a:r>
              <a:rPr lang="it-IT" altLang="it-IT" sz="2100" dirty="0">
                <a:solidFill>
                  <a:schemeClr val="tx1"/>
                </a:solidFill>
                <a:latin typeface="Times New Roman" panose="02020603050405020304" pitchFamily="18" charset="0"/>
                <a:cs typeface="Times New Roman" panose="02020603050405020304" pitchFamily="18" charset="0"/>
              </a:rPr>
              <a:t>ALTRE DECISIONI IN MATERIA DI RENDITA VITALIZIA</a:t>
            </a:r>
            <a:endParaRPr lang="it-IT" altLang="it-IT" sz="2100" u="sng"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16418172"/>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2296118" y="957482"/>
            <a:ext cx="7779562" cy="2065106"/>
          </a:xfrm>
        </p:spPr>
        <p:txBody>
          <a:bodyPr>
            <a:normAutofit/>
          </a:bodyPr>
          <a:lstStyle/>
          <a:p>
            <a:pPr algn="ctr"/>
            <a:r>
              <a:rPr lang="it-IT" altLang="it-IT" sz="2400" dirty="0"/>
              <a:t> </a:t>
            </a:r>
            <a:br>
              <a:rPr lang="it-IT" altLang="it-IT" sz="2400" dirty="0"/>
            </a:br>
            <a:r>
              <a:rPr lang="it-IT" altLang="it-IT" sz="2400" u="sng" dirty="0">
                <a:solidFill>
                  <a:schemeClr val="tx1"/>
                </a:solidFill>
                <a:latin typeface="Times New Roman" panose="02020603050405020304" pitchFamily="18" charset="0"/>
                <a:cs typeface="Times New Roman" panose="02020603050405020304" pitchFamily="18" charset="0"/>
              </a:rPr>
              <a:t>RISARCIMENTO IN FORMA DI RENDITA</a:t>
            </a:r>
            <a:r>
              <a:rPr lang="it-IT" altLang="it-IT" sz="2100" u="sng" dirty="0">
                <a:solidFill>
                  <a:schemeClr val="tx1"/>
                </a:solidFill>
                <a:latin typeface="Times New Roman" panose="02020603050405020304" pitchFamily="18" charset="0"/>
                <a:cs typeface="Times New Roman" panose="02020603050405020304" pitchFamily="18" charset="0"/>
              </a:rPr>
              <a:t> VITALIZIA</a:t>
            </a:r>
            <a:endParaRPr lang="it-IT" altLang="it-IT" sz="2100" u="sng" dirty="0">
              <a:solidFill>
                <a:schemeClr val="tx1"/>
              </a:solidFill>
              <a:latin typeface="Times New Roman" panose="02020603050405020304" pitchFamily="18" charset="0"/>
              <a:ea typeface="+mn-ea"/>
              <a:cs typeface="Times New Roman" panose="02020603050405020304" pitchFamily="18" charset="0"/>
            </a:endParaRPr>
          </a:p>
        </p:txBody>
      </p:sp>
      <p:sp>
        <p:nvSpPr>
          <p:cNvPr id="226307" name="Rectangle 3"/>
          <p:cNvSpPr>
            <a:spLocks noGrp="1" noChangeArrowheads="1"/>
          </p:cNvSpPr>
          <p:nvPr>
            <p:ph type="body" idx="1"/>
          </p:nvPr>
        </p:nvSpPr>
        <p:spPr>
          <a:xfrm>
            <a:off x="312821" y="1851660"/>
            <a:ext cx="11550316" cy="4048858"/>
          </a:xfrm>
        </p:spPr>
        <p:txBody>
          <a:bodyPr>
            <a:noAutofit/>
          </a:bodyPr>
          <a:lstStyle/>
          <a:p>
            <a:pPr marL="0" indent="0" algn="just">
              <a:buNone/>
            </a:pPr>
            <a:r>
              <a:rPr lang="it-IT" sz="2000" dirty="0">
                <a:latin typeface="Times New Roman" panose="02020603050405020304" pitchFamily="18" charset="0"/>
                <a:cs typeface="Times New Roman" panose="02020603050405020304" pitchFamily="18" charset="0"/>
              </a:rPr>
              <a:t>Sempre più Tribunali incominciano ad utilizzare il sistema della rendita vitalizia, ex art. 2057 c.c..</a:t>
            </a:r>
          </a:p>
          <a:p>
            <a:pPr marL="0" indent="0" algn="just">
              <a:buNone/>
            </a:pPr>
            <a:r>
              <a:rPr lang="it-IT" sz="2000" dirty="0">
                <a:latin typeface="Times New Roman" panose="02020603050405020304" pitchFamily="18" charset="0"/>
                <a:cs typeface="Times New Roman" panose="02020603050405020304" pitchFamily="18" charset="0"/>
              </a:rPr>
              <a:t>In particolare, tale strumento trova applicazione relativamente al danno patrimoniale futuro (sia da lucro cessante che per spese di assistenza).</a:t>
            </a:r>
          </a:p>
          <a:p>
            <a:pPr marL="0" indent="0" algn="just">
              <a:buNone/>
            </a:pPr>
            <a:r>
              <a:rPr lang="it-IT" sz="2000" dirty="0">
                <a:latin typeface="Times New Roman" panose="02020603050405020304" pitchFamily="18" charset="0"/>
                <a:cs typeface="Times New Roman" panose="02020603050405020304" pitchFamily="18" charset="0"/>
              </a:rPr>
              <a:t>In un solo caso applicata anche al danno non patrimoniale.</a:t>
            </a:r>
          </a:p>
          <a:p>
            <a:pPr marL="0" indent="0" algn="just">
              <a:buNone/>
            </a:pPr>
            <a:r>
              <a:rPr lang="it-IT" sz="2000" dirty="0">
                <a:latin typeface="Times New Roman" panose="02020603050405020304" pitchFamily="18" charset="0"/>
                <a:cs typeface="Times New Roman" panose="02020603050405020304" pitchFamily="18" charset="0"/>
              </a:rPr>
              <a:t>La rendita viene adottata solamente in casi di lesioni personali molto gravi, nelle quali </a:t>
            </a:r>
            <a:r>
              <a:rPr lang="it-IT" sz="2000" b="1" u="sng" dirty="0">
                <a:latin typeface="Times New Roman" panose="02020603050405020304" pitchFamily="18" charset="0"/>
                <a:cs typeface="Times New Roman" panose="02020603050405020304" pitchFamily="18" charset="0"/>
              </a:rPr>
              <a:t>il Giudice è impossibilitato a determinare preventivamente la possibile durata della vita del danneggiato, a volte proprio a causa della gravità della menomazione inflitte al danneggiato.</a:t>
            </a:r>
          </a:p>
          <a:p>
            <a:pPr marL="0" indent="0" algn="just">
              <a:buNone/>
            </a:pPr>
            <a:r>
              <a:rPr lang="it-IT" sz="2000" dirty="0">
                <a:latin typeface="Times New Roman" panose="02020603050405020304" pitchFamily="18" charset="0"/>
                <a:cs typeface="Times New Roman" panose="02020603050405020304" pitchFamily="18" charset="0"/>
              </a:rPr>
              <a:t>Le parti normalmente non desiderano questo strumento adottato infatti praticamente sempre d’ufficio dal giudice.</a:t>
            </a:r>
          </a:p>
          <a:p>
            <a:pPr marL="0" indent="0" algn="just">
              <a:buNone/>
            </a:pPr>
            <a:r>
              <a:rPr lang="it-IT" sz="2000" dirty="0">
                <a:latin typeface="Times New Roman" panose="02020603050405020304" pitchFamily="18" charset="0"/>
                <a:cs typeface="Times New Roman" panose="02020603050405020304" pitchFamily="18" charset="0"/>
              </a:rPr>
              <a:t>Garanzie? polizza fideiussoria? polizza vita? Natura dell’ente condannato sufficiente? (Impresa di assicurazione? Ente pubblico?) </a:t>
            </a:r>
          </a:p>
          <a:p>
            <a:pPr marL="0" indent="0" algn="just">
              <a:buNone/>
            </a:pPr>
            <a:r>
              <a:rPr lang="it-IT" sz="2000" dirty="0">
                <a:latin typeface="Times New Roman" panose="02020603050405020304" pitchFamily="18" charset="0"/>
                <a:cs typeface="Times New Roman" panose="02020603050405020304" pitchFamily="18" charset="0"/>
              </a:rPr>
              <a:t>Difficoltà anche per le compagnie a «gestire» questo strumento! Tenere aperto il sinistro? Stipulare polizza con Ramo Vita?</a:t>
            </a:r>
          </a:p>
          <a:p>
            <a:pPr marL="0" indent="0" algn="just">
              <a:buNone/>
            </a:pPr>
            <a:r>
              <a:rPr lang="it-IT" sz="2000" dirty="0">
                <a:latin typeface="Times New Roman" panose="02020603050405020304" pitchFamily="18" charset="0"/>
                <a:cs typeface="Times New Roman" panose="02020603050405020304" pitchFamily="18" charset="0"/>
              </a:rPr>
              <a:t>Possibile strumento di «trattativa» per «convincere» controparte!</a:t>
            </a:r>
          </a:p>
        </p:txBody>
      </p:sp>
    </p:spTree>
    <p:extLst>
      <p:ext uri="{BB962C8B-B14F-4D97-AF65-F5344CB8AC3E}">
        <p14:creationId xmlns:p14="http://schemas.microsoft.com/office/powerpoint/2010/main" val="42328462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CONSIGLIO DI STATO DEL 20.02.2024</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000664"/>
            <a:ext cx="11685292" cy="48628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Solo se si tiene conto della “prospettiva, che mette in correlazione la primaria esigenza di tutela dei diritti con gli equilibri del mercato assicurativo”, può poi acquisire “specifica coerenza” la rimessione, in via propositiva, dell’approntamento delle tabelle al Ministero delle imprese e del made in </a:t>
            </a:r>
            <a:r>
              <a:rPr kumimoji="0" lang="it-IT"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Italy</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il supporto tecnico-consultivo dell’Istituto di vigilanza, ma anche con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 qualificato e necessario apporto </a:t>
            </a:r>
            <a:r>
              <a:rPr kumimoji="0" lang="it-IT" sz="20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codecisionale</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del Ministero della giustizia, in via di concerto.</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Apporto che, a parere del Consiglio di Stato, è mancato nel caso di specie</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essendosi limitato il Ministero della Giustizia ad un intervento “meramente formale ed inarticolato”.</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 conseguenza: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“già sotto questo primo profilo, l’emissione del parere deve essere sospesa</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 attesa di una adeguata rinnovazione dell’attività di concertazione interministeriale”.</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517118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2368308" y="2191911"/>
            <a:ext cx="7779562" cy="2065106"/>
          </a:xfrm>
        </p:spPr>
        <p:txBody>
          <a:bodyPr>
            <a:normAutofit/>
          </a:bodyPr>
          <a:lstStyle/>
          <a:p>
            <a:pPr algn="ctr">
              <a:lnSpc>
                <a:spcPct val="150000"/>
              </a:lnSpc>
            </a:pPr>
            <a:r>
              <a:rPr lang="it-IT" altLang="it-IT" sz="2800" u="sng" dirty="0">
                <a:solidFill>
                  <a:schemeClr val="tx1"/>
                </a:solidFill>
                <a:latin typeface="Times New Roman" panose="02020603050405020304" pitchFamily="18" charset="0"/>
                <a:cs typeface="Times New Roman" panose="02020603050405020304" pitchFamily="18" charset="0"/>
              </a:rPr>
              <a:t> </a:t>
            </a:r>
            <a:br>
              <a:rPr lang="it-IT" altLang="it-IT" sz="2800" u="sng" dirty="0">
                <a:solidFill>
                  <a:schemeClr val="tx1"/>
                </a:solidFill>
                <a:latin typeface="Times New Roman" panose="02020603050405020304" pitchFamily="18" charset="0"/>
                <a:cs typeface="Times New Roman" panose="02020603050405020304" pitchFamily="18" charset="0"/>
              </a:rPr>
            </a:br>
            <a:r>
              <a:rPr lang="it-IT" sz="2800" u="sng" dirty="0">
                <a:solidFill>
                  <a:schemeClr val="tx1"/>
                </a:solidFill>
                <a:latin typeface="Times New Roman" panose="02020603050405020304" pitchFamily="18" charset="0"/>
                <a:cs typeface="Times New Roman" panose="02020603050405020304" pitchFamily="18" charset="0"/>
              </a:rPr>
              <a:t>SCENARI FUTURI E COMMENTO DOPO LA SENTENZA N. 31574 DEL 25 OTTOBRE 2022</a:t>
            </a:r>
            <a:endParaRPr lang="it-IT" altLang="it-IT" sz="2800" u="sng"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55345265"/>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762007" y="2396447"/>
            <a:ext cx="8667986" cy="2065106"/>
          </a:xfrm>
        </p:spPr>
        <p:txBody>
          <a:bodyPr>
            <a:normAutofit fontScale="90000"/>
          </a:bodyPr>
          <a:lstStyle/>
          <a:p>
            <a:pPr algn="ctr">
              <a:lnSpc>
                <a:spcPct val="150000"/>
              </a:lnSpc>
            </a:pPr>
            <a:r>
              <a:rPr lang="it-IT" altLang="it-IT" sz="2800" u="sng" dirty="0">
                <a:solidFill>
                  <a:schemeClr val="tx1"/>
                </a:solidFill>
                <a:latin typeface="Times New Roman" panose="02020603050405020304" pitchFamily="18" charset="0"/>
                <a:cs typeface="Times New Roman" panose="02020603050405020304" pitchFamily="18" charset="0"/>
              </a:rPr>
              <a:t> </a:t>
            </a:r>
            <a:br>
              <a:rPr lang="it-IT" altLang="it-IT" sz="2800" u="sng" dirty="0">
                <a:solidFill>
                  <a:schemeClr val="tx1"/>
                </a:solidFill>
                <a:latin typeface="Times New Roman" panose="02020603050405020304" pitchFamily="18" charset="0"/>
                <a:cs typeface="Times New Roman" panose="02020603050405020304" pitchFamily="18" charset="0"/>
              </a:rPr>
            </a:br>
            <a:r>
              <a:rPr lang="it-IT" sz="3100" b="1" u="sng" dirty="0">
                <a:solidFill>
                  <a:schemeClr val="tx1"/>
                </a:solidFill>
                <a:latin typeface="Times New Roman" panose="02020603050405020304" pitchFamily="18" charset="0"/>
                <a:ea typeface="+mn-ea"/>
                <a:cs typeface="Times New Roman" panose="02020603050405020304" pitchFamily="18" charset="0"/>
              </a:rPr>
              <a:t>LA RENDITA VITALIZIA</a:t>
            </a:r>
            <a:br>
              <a:rPr lang="it-IT" sz="3100" b="1" u="sng" dirty="0">
                <a:solidFill>
                  <a:schemeClr val="tx1"/>
                </a:solidFill>
                <a:latin typeface="Times New Roman" panose="02020603050405020304" pitchFamily="18" charset="0"/>
                <a:ea typeface="+mn-ea"/>
                <a:cs typeface="Times New Roman" panose="02020603050405020304" pitchFamily="18" charset="0"/>
              </a:rPr>
            </a:br>
            <a:r>
              <a:rPr lang="it-IT" sz="3100" b="1" u="sng" dirty="0">
                <a:solidFill>
                  <a:schemeClr val="tx1"/>
                </a:solidFill>
                <a:latin typeface="Times New Roman" panose="02020603050405020304" pitchFamily="18" charset="0"/>
                <a:ea typeface="+mn-ea"/>
                <a:cs typeface="Times New Roman" panose="02020603050405020304" pitchFamily="18" charset="0"/>
              </a:rPr>
              <a:t>ANCHE PER IL DANNO NON PATRIMONIALE?</a:t>
            </a:r>
            <a:endParaRPr lang="it-IT" altLang="it-IT" sz="3100" u="sng"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53450760"/>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503947"/>
            <a:ext cx="11435348" cy="6858000"/>
          </a:xfrm>
        </p:spPr>
        <p:txBody>
          <a:bodyPr>
            <a:normAutofit/>
          </a:bodyPr>
          <a:lstStyle/>
          <a:p>
            <a:pPr marL="0" indent="0" algn="just" defTabSz="514338" hangingPunct="0">
              <a:spcAft>
                <a:spcPts val="339"/>
              </a:spcAft>
              <a:buNone/>
              <a:defRPr/>
            </a:pPr>
            <a:r>
              <a:rPr lang="it-IT" sz="1600" b="1" u="sng" dirty="0">
                <a:latin typeface="Times New Roman" panose="02020603050405020304" pitchFamily="18" charset="0"/>
                <a:cs typeface="Times New Roman" panose="02020603050405020304" pitchFamily="18" charset="0"/>
              </a:rPr>
              <a:t>IL CASO</a:t>
            </a:r>
          </a:p>
          <a:p>
            <a:pPr marL="0" indent="0" algn="just" defTabSz="914377">
              <a:buNone/>
            </a:pPr>
            <a:endParaRPr lang="it-IT" sz="1600" b="1" u="sng" dirty="0">
              <a:solidFill>
                <a:srgbClr val="000000"/>
              </a:solidFill>
              <a:latin typeface="Century Gothic" panose="020B0502020202020204" pitchFamily="34" charset="0"/>
            </a:endParaRPr>
          </a:p>
          <a:p>
            <a:pPr marL="0" indent="0" algn="just" defTabSz="914377">
              <a:buNone/>
            </a:pPr>
            <a:r>
              <a:rPr lang="it-IT" dirty="0">
                <a:solidFill>
                  <a:srgbClr val="000000"/>
                </a:solidFill>
                <a:latin typeface="Times New Roman" panose="02020603050405020304" pitchFamily="18" charset="0"/>
                <a:cs typeface="Times New Roman" panose="02020603050405020304" pitchFamily="18" charset="0"/>
              </a:rPr>
              <a:t>Nel giugno del 2008 </a:t>
            </a:r>
            <a:r>
              <a:rPr lang="it-IT" b="1" u="sng" dirty="0">
                <a:solidFill>
                  <a:srgbClr val="000000"/>
                </a:solidFill>
                <a:latin typeface="Times New Roman" panose="02020603050405020304" pitchFamily="18" charset="0"/>
                <a:cs typeface="Times New Roman" panose="02020603050405020304" pitchFamily="18" charset="0"/>
              </a:rPr>
              <a:t>un bimbo di due mesi</a:t>
            </a:r>
            <a:r>
              <a:rPr lang="it-IT" dirty="0">
                <a:solidFill>
                  <a:srgbClr val="000000"/>
                </a:solidFill>
                <a:latin typeface="Times New Roman" panose="02020603050405020304" pitchFamily="18" charset="0"/>
                <a:cs typeface="Times New Roman" panose="02020603050405020304" pitchFamily="18" charset="0"/>
              </a:rPr>
              <a:t> veniva portato, presentando un pianto continuo, presso il Pronto Soccorso di un’azienda ospedaliera milanese, da dove veniva dimesso con la prescrizione dell’antiinfiammatorio OKI.</a:t>
            </a:r>
          </a:p>
          <a:p>
            <a:pPr marL="0" indent="0" algn="just" defTabSz="914377">
              <a:buNone/>
            </a:pPr>
            <a:endParaRPr lang="it-IT"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r>
              <a:rPr lang="it-IT" dirty="0">
                <a:solidFill>
                  <a:srgbClr val="000000"/>
                </a:solidFill>
                <a:latin typeface="Times New Roman" panose="02020603050405020304" pitchFamily="18" charset="0"/>
                <a:cs typeface="Times New Roman" panose="02020603050405020304" pitchFamily="18" charset="0"/>
              </a:rPr>
              <a:t>Il giorno dopo i genitori riportavano il bimbo in PS dove, dopo una serie di accertamenti più mirati, veniva riscontrata la presenza di Pneumococco con successiva diagnosi di </a:t>
            </a:r>
            <a:r>
              <a:rPr lang="it-IT" b="1" u="sng" dirty="0">
                <a:solidFill>
                  <a:srgbClr val="000000"/>
                </a:solidFill>
                <a:latin typeface="Times New Roman" panose="02020603050405020304" pitchFamily="18" charset="0"/>
                <a:cs typeface="Times New Roman" panose="02020603050405020304" pitchFamily="18" charset="0"/>
              </a:rPr>
              <a:t>meningoencefalite grave con presenza di multiple lesioni focali sia del tronco encefalo che a livello degli emisferi cerebrali.</a:t>
            </a:r>
          </a:p>
          <a:p>
            <a:pPr marL="0" indent="0" algn="just" defTabSz="914377">
              <a:buNone/>
            </a:pPr>
            <a:endParaRPr lang="it-IT" b="1" u="sng"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r>
              <a:rPr lang="it-IT" dirty="0">
                <a:solidFill>
                  <a:srgbClr val="000000"/>
                </a:solidFill>
                <a:latin typeface="Times New Roman" panose="02020603050405020304" pitchFamily="18" charset="0"/>
                <a:cs typeface="Times New Roman" panose="02020603050405020304" pitchFamily="18" charset="0"/>
              </a:rPr>
              <a:t>I genitori promuovevano un procedimento per Accertamento Tecnico Preventivo, nel corso del quale veniva espletata una CTU medico-legale che accertava «</a:t>
            </a:r>
            <a:r>
              <a:rPr lang="it-IT" b="1" u="sng" dirty="0">
                <a:solidFill>
                  <a:srgbClr val="000000"/>
                </a:solidFill>
                <a:latin typeface="Times New Roman" panose="02020603050405020304" pitchFamily="18" charset="0"/>
                <a:cs typeface="Times New Roman" panose="02020603050405020304" pitchFamily="18" charset="0"/>
              </a:rPr>
              <a:t>imperizia, imprudenza e negligenza» a carico del sanitario presente in Pronto Soccorso</a:t>
            </a:r>
            <a:r>
              <a:rPr lang="it-IT" dirty="0">
                <a:solidFill>
                  <a:srgbClr val="000000"/>
                </a:solidFill>
                <a:latin typeface="Times New Roman" panose="02020603050405020304" pitchFamily="18" charset="0"/>
                <a:cs typeface="Times New Roman" panose="02020603050405020304" pitchFamily="18" charset="0"/>
              </a:rPr>
              <a:t>, il quale, peraltro, si scopriva «</a:t>
            </a:r>
            <a:r>
              <a:rPr lang="it-IT" b="1" u="sng" dirty="0">
                <a:solidFill>
                  <a:srgbClr val="000000"/>
                </a:solidFill>
                <a:latin typeface="Times New Roman" panose="02020603050405020304" pitchFamily="18" charset="0"/>
                <a:cs typeface="Times New Roman" panose="02020603050405020304" pitchFamily="18" charset="0"/>
              </a:rPr>
              <a:t>non essere un medico</a:t>
            </a:r>
            <a:r>
              <a:rPr lang="it-IT" dirty="0">
                <a:solidFill>
                  <a:srgbClr val="000000"/>
                </a:solidFill>
                <a:latin typeface="Times New Roman" panose="02020603050405020304" pitchFamily="18" charset="0"/>
                <a:cs typeface="Times New Roman" panose="02020603050405020304" pitchFamily="18" charset="0"/>
              </a:rPr>
              <a:t>» pur prestando servizio presso il Pronto Soccorso di una struttura ospedaliera pubblica (non era laureato in medicina)!</a:t>
            </a:r>
          </a:p>
          <a:p>
            <a:pPr marL="0" indent="0" algn="just" defTabSz="914377">
              <a:buNone/>
            </a:pPr>
            <a:endParaRPr lang="it-IT" sz="1600" b="1" u="sng" dirty="0">
              <a:solidFill>
                <a:srgbClr val="000000"/>
              </a:solidFill>
              <a:latin typeface="Century Gothic" panose="020B0502020202020204" pitchFamily="34"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a:t>
            </a:r>
            <a:br>
              <a:rPr lang="it-IT" sz="2400" dirty="0">
                <a:solidFill>
                  <a:schemeClr val="bg1"/>
                </a:solidFill>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67220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503947"/>
            <a:ext cx="11435348" cy="6858000"/>
          </a:xfrm>
        </p:spPr>
        <p:txBody>
          <a:bodyPr>
            <a:normAutofit/>
          </a:bodyPr>
          <a:lstStyle/>
          <a:p>
            <a:pPr marL="0" indent="0" algn="just" defTabSz="514338" hangingPunct="0">
              <a:spcAft>
                <a:spcPts val="339"/>
              </a:spcAft>
              <a:buNone/>
              <a:defRPr/>
            </a:pPr>
            <a:r>
              <a:rPr lang="it-IT" sz="1600" b="1" u="sng" dirty="0">
                <a:latin typeface="Times New Roman" panose="02020603050405020304" pitchFamily="18" charset="0"/>
                <a:cs typeface="Times New Roman" panose="02020603050405020304" pitchFamily="18" charset="0"/>
              </a:rPr>
              <a:t>IL CASO</a:t>
            </a:r>
          </a:p>
          <a:p>
            <a:pPr marL="0" indent="0" algn="just" defTabSz="914377">
              <a:buNone/>
            </a:pPr>
            <a:r>
              <a:rPr lang="it-IT" dirty="0">
                <a:solidFill>
                  <a:srgbClr val="000000"/>
                </a:solidFill>
                <a:latin typeface="Times New Roman" panose="02020603050405020304" pitchFamily="18" charset="0"/>
                <a:cs typeface="Times New Roman" panose="02020603050405020304" pitchFamily="18" charset="0"/>
              </a:rPr>
              <a:t>I genitori, non trovando la vicenda una soluzione bonaria, promuovevano nel 2014 un procedimento ordinario che si concludeva, dopo lo svolgimento anche di una integrazione di CTU medico-legale e di prove orali, con sentenza di condanna nel luglio 2018, dell’Azienda e del sanitario convenuto in giudizio al pagamento dei seguenti importi:</a:t>
            </a:r>
          </a:p>
          <a:p>
            <a:pPr algn="just" defTabSz="914377">
              <a:buClr>
                <a:schemeClr val="tx1"/>
              </a:buClr>
              <a:buSzPct val="100000"/>
              <a:buFont typeface="Arial" panose="020B0604020202020204" pitchFamily="34" charset="0"/>
              <a:buChar char="•"/>
            </a:pPr>
            <a:r>
              <a:rPr lang="it-IT" b="1" u="sng" dirty="0">
                <a:solidFill>
                  <a:srgbClr val="000000"/>
                </a:solidFill>
                <a:latin typeface="Times New Roman" panose="02020603050405020304" pitchFamily="18" charset="0"/>
                <a:cs typeface="Times New Roman" panose="02020603050405020304" pitchFamily="18" charset="0"/>
              </a:rPr>
              <a:t>Euro 1.219.355,00 a titolo di danno non patrimoniale in favore del bimbo (100% di danno biologico Tabella Milano 2018 senza personalizzazione)</a:t>
            </a:r>
          </a:p>
          <a:p>
            <a:pPr algn="just" defTabSz="914377">
              <a:buClr>
                <a:schemeClr val="tx1"/>
              </a:buClr>
              <a:buSzPct val="100000"/>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Euro 331.920,00 a titolo di danno non patrimoniale a favore di ciascuno dei due genitori</a:t>
            </a:r>
          </a:p>
          <a:p>
            <a:pPr algn="just" defTabSz="914377">
              <a:buClr>
                <a:schemeClr val="tx1"/>
              </a:buClr>
              <a:buSzPct val="100000"/>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Euro 1.365,07 a titolo di danno patrimoniale in favore dei genitori</a:t>
            </a:r>
          </a:p>
          <a:p>
            <a:pPr algn="just" defTabSz="914377">
              <a:buFontTx/>
              <a:buChar char="-"/>
            </a:pPr>
            <a:endParaRPr lang="it-IT"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r>
              <a:rPr lang="it-IT" b="1" u="sng" dirty="0">
                <a:solidFill>
                  <a:srgbClr val="000000"/>
                </a:solidFill>
                <a:latin typeface="Times New Roman" panose="02020603050405020304" pitchFamily="18" charset="0"/>
                <a:cs typeface="Times New Roman" panose="02020603050405020304" pitchFamily="18" charset="0"/>
              </a:rPr>
              <a:t>L’Azienda promuoveva </a:t>
            </a:r>
            <a:r>
              <a:rPr lang="it-IT" dirty="0">
                <a:solidFill>
                  <a:srgbClr val="000000"/>
                </a:solidFill>
                <a:latin typeface="Times New Roman" panose="02020603050405020304" pitchFamily="18" charset="0"/>
                <a:cs typeface="Times New Roman" panose="02020603050405020304" pitchFamily="18" charset="0"/>
              </a:rPr>
              <a:t>quindi </a:t>
            </a:r>
            <a:r>
              <a:rPr lang="it-IT" b="1" u="sng" dirty="0">
                <a:solidFill>
                  <a:srgbClr val="000000"/>
                </a:solidFill>
                <a:latin typeface="Times New Roman" panose="02020603050405020304" pitchFamily="18" charset="0"/>
                <a:cs typeface="Times New Roman" panose="02020603050405020304" pitchFamily="18" charset="0"/>
              </a:rPr>
              <a:t>appello</a:t>
            </a:r>
            <a:r>
              <a:rPr lang="it-IT" dirty="0">
                <a:solidFill>
                  <a:srgbClr val="000000"/>
                </a:solidFill>
                <a:latin typeface="Times New Roman" panose="02020603050405020304" pitchFamily="18" charset="0"/>
                <a:cs typeface="Times New Roman" panose="02020603050405020304" pitchFamily="18" charset="0"/>
              </a:rPr>
              <a:t>, sempre nel luglio del 2018, chiedendo, tra i vari motivi, anche la rideterminazione del danno non patrimoniale, per riparametrarlo alle limitate aspettative di vita del minore.</a:t>
            </a:r>
          </a:p>
          <a:p>
            <a:pPr algn="just" defTabSz="914377"/>
            <a:endParaRPr lang="it-IT"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r>
              <a:rPr lang="it-IT" dirty="0">
                <a:solidFill>
                  <a:srgbClr val="000000"/>
                </a:solidFill>
                <a:latin typeface="Times New Roman" panose="02020603050405020304" pitchFamily="18" charset="0"/>
                <a:cs typeface="Times New Roman" panose="02020603050405020304" pitchFamily="18" charset="0"/>
              </a:rPr>
              <a:t>La Corte d’Appello, con decisione dell’aprile 2019, riformava la sentenza, non solo condannando la compagnia a manlevare la struttura (in primo grado era stata respinta la domanda di garanzia) ma anche, per quello che qui ci interessa,  rideterminando il danno non patrimoniale</a:t>
            </a:r>
          </a:p>
          <a:p>
            <a:pPr marL="0" indent="0" algn="just" defTabSz="914377">
              <a:buNone/>
            </a:pPr>
            <a:endParaRPr lang="it-IT" sz="1600" b="1" u="sng" dirty="0">
              <a:solidFill>
                <a:srgbClr val="000000"/>
              </a:solidFill>
              <a:latin typeface="Century Gothic" panose="020B0502020202020204" pitchFamily="34"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a:t>
            </a:r>
            <a:br>
              <a:rPr lang="it-IT" sz="2400" dirty="0">
                <a:solidFill>
                  <a:schemeClr val="bg1"/>
                </a:solidFill>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626520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503947"/>
            <a:ext cx="11435348" cy="6858000"/>
          </a:xfrm>
        </p:spPr>
        <p:txBody>
          <a:bodyPr>
            <a:normAutofit/>
          </a:bodyPr>
          <a:lstStyle/>
          <a:p>
            <a:pPr marL="0" indent="0" algn="just" defTabSz="514338" hangingPunct="0">
              <a:spcAft>
                <a:spcPts val="339"/>
              </a:spcAft>
              <a:buNone/>
              <a:defRPr/>
            </a:pPr>
            <a:r>
              <a:rPr lang="it-IT" sz="1600" b="1" u="sng" dirty="0">
                <a:latin typeface="Times New Roman" panose="02020603050405020304" pitchFamily="18" charset="0"/>
                <a:cs typeface="Times New Roman" panose="02020603050405020304" pitchFamily="18" charset="0"/>
              </a:rPr>
              <a:t>IL CASO</a:t>
            </a:r>
          </a:p>
          <a:p>
            <a:pPr marL="0" indent="0" algn="just" defTabSz="914377">
              <a:buNone/>
            </a:pPr>
            <a:r>
              <a:rPr lang="it-IT" sz="1800" dirty="0">
                <a:solidFill>
                  <a:srgbClr val="000000"/>
                </a:solidFill>
                <a:latin typeface="Times New Roman" panose="02020603050405020304" pitchFamily="18" charset="0"/>
                <a:cs typeface="Times New Roman" panose="02020603050405020304" pitchFamily="18" charset="0"/>
              </a:rPr>
              <a:t>In particolare, la Corte tiene conto del fatto, eccepito dall’Azienda, che </a:t>
            </a:r>
            <a:r>
              <a:rPr lang="it-IT" sz="1800" b="1" u="sng" dirty="0">
                <a:solidFill>
                  <a:srgbClr val="000000"/>
                </a:solidFill>
                <a:latin typeface="Times New Roman" panose="02020603050405020304" pitchFamily="18" charset="0"/>
                <a:cs typeface="Times New Roman" panose="02020603050405020304" pitchFamily="18" charset="0"/>
              </a:rPr>
              <a:t>una persona portatrice di un gravissimo handicap psicofisico come Filippo ha «una aspettativa di vita inferiore </a:t>
            </a:r>
            <a:r>
              <a:rPr lang="it-IT" sz="1800" dirty="0">
                <a:solidFill>
                  <a:srgbClr val="000000"/>
                </a:solidFill>
                <a:latin typeface="Times New Roman" panose="02020603050405020304" pitchFamily="18" charset="0"/>
                <a:cs typeface="Times New Roman" panose="02020603050405020304" pitchFamily="18" charset="0"/>
              </a:rPr>
              <a:t>a quella di un coetaneo sano», </a:t>
            </a:r>
            <a:r>
              <a:rPr lang="it-IT" sz="1800" b="1" u="sng" dirty="0">
                <a:solidFill>
                  <a:srgbClr val="000000"/>
                </a:solidFill>
                <a:latin typeface="Times New Roman" panose="02020603050405020304" pitchFamily="18" charset="0"/>
                <a:cs typeface="Times New Roman" panose="02020603050405020304" pitchFamily="18" charset="0"/>
              </a:rPr>
              <a:t>tuttavia, «ciò avviene proprio in conseguenza del fatto illecito</a:t>
            </a:r>
            <a:r>
              <a:rPr lang="it-IT" sz="1800" dirty="0">
                <a:solidFill>
                  <a:srgbClr val="000000"/>
                </a:solidFill>
                <a:latin typeface="Times New Roman" panose="02020603050405020304" pitchFamily="18" charset="0"/>
                <a:cs typeface="Times New Roman" panose="02020603050405020304" pitchFamily="18" charset="0"/>
              </a:rPr>
              <a:t>, e dunque «tale elemento non può essere considerato ai fini del risarcimento». </a:t>
            </a:r>
          </a:p>
          <a:p>
            <a:pPr algn="just" defTabSz="914377"/>
            <a:endParaRPr lang="it-IT" sz="1800"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r>
              <a:rPr lang="it-IT" sz="1800" dirty="0">
                <a:solidFill>
                  <a:srgbClr val="000000"/>
                </a:solidFill>
                <a:latin typeface="Times New Roman" panose="02020603050405020304" pitchFamily="18" charset="0"/>
                <a:cs typeface="Times New Roman" panose="02020603050405020304" pitchFamily="18" charset="0"/>
              </a:rPr>
              <a:t>La «non contestata situazione del danneggiato» (anche </a:t>
            </a:r>
            <a:r>
              <a:rPr lang="it-IT" sz="1800" b="1" u="sng" dirty="0">
                <a:solidFill>
                  <a:srgbClr val="000000"/>
                </a:solidFill>
                <a:latin typeface="Times New Roman" panose="02020603050405020304" pitchFamily="18" charset="0"/>
                <a:cs typeface="Times New Roman" panose="02020603050405020304" pitchFamily="18" charset="0"/>
              </a:rPr>
              <a:t>secondo i CTU vi è una «impossibilità di stabilire in modo oggettivo una durata presumibile della vita</a:t>
            </a:r>
            <a:r>
              <a:rPr lang="it-IT" sz="1800" b="1" dirty="0">
                <a:solidFill>
                  <a:srgbClr val="000000"/>
                </a:solidFill>
                <a:latin typeface="Times New Roman" panose="02020603050405020304" pitchFamily="18" charset="0"/>
                <a:cs typeface="Times New Roman" panose="02020603050405020304" pitchFamily="18" charset="0"/>
              </a:rPr>
              <a:t>») </a:t>
            </a:r>
            <a:r>
              <a:rPr lang="it-IT" sz="1800" dirty="0">
                <a:solidFill>
                  <a:srgbClr val="000000"/>
                </a:solidFill>
                <a:latin typeface="Times New Roman" panose="02020603050405020304" pitchFamily="18" charset="0"/>
                <a:cs typeface="Times New Roman" panose="02020603050405020304" pitchFamily="18" charset="0"/>
              </a:rPr>
              <a:t>porta peraltro la Corte, «ferma l’entità del risarcimento nella misura indicata dal Tribunale in Euro 1.219.355,00» a liquidare il danno, ex art. 2057 </a:t>
            </a:r>
            <a:r>
              <a:rPr lang="it-IT" sz="1800" dirty="0" err="1">
                <a:solidFill>
                  <a:srgbClr val="000000"/>
                </a:solidFill>
                <a:latin typeface="Times New Roman" panose="02020603050405020304" pitchFamily="18" charset="0"/>
                <a:cs typeface="Times New Roman" panose="02020603050405020304" pitchFamily="18" charset="0"/>
              </a:rPr>
              <a:t>c.c</a:t>
            </a:r>
            <a:r>
              <a:rPr lang="it-IT" sz="1800" dirty="0">
                <a:solidFill>
                  <a:srgbClr val="000000"/>
                </a:solidFill>
                <a:latin typeface="Times New Roman" panose="02020603050405020304" pitchFamily="18" charset="0"/>
                <a:cs typeface="Times New Roman" panose="02020603050405020304" pitchFamily="18" charset="0"/>
              </a:rPr>
              <a:t>, convertendo il risarcimento in forma capitale, in forma di rendita «maggiormente aderente alla finalità propria del risarcimento della voce di danno in questione».</a:t>
            </a:r>
          </a:p>
          <a:p>
            <a:pPr algn="just" defTabSz="914377"/>
            <a:endParaRPr lang="it-IT" sz="1800"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r>
              <a:rPr lang="it-IT" sz="1800" dirty="0">
                <a:solidFill>
                  <a:srgbClr val="000000"/>
                </a:solidFill>
                <a:latin typeface="Times New Roman" panose="02020603050405020304" pitchFamily="18" charset="0"/>
                <a:cs typeface="Times New Roman" panose="02020603050405020304" pitchFamily="18" charset="0"/>
              </a:rPr>
              <a:t>Applicato il coefficiente di capitalizzazione di cui all’art. 46, comma 2, lettera c) del TUR, viene liquidata </a:t>
            </a:r>
            <a:r>
              <a:rPr lang="it-IT" sz="1800" b="1" u="sng" dirty="0">
                <a:solidFill>
                  <a:srgbClr val="000000"/>
                </a:solidFill>
                <a:latin typeface="Times New Roman" panose="02020603050405020304" pitchFamily="18" charset="0"/>
                <a:cs typeface="Times New Roman" panose="02020603050405020304" pitchFamily="18" charset="0"/>
              </a:rPr>
              <a:t>la somma di Euro 1.283,53 mensili, pari ad Euro 15.402,36 annuali, da versarsi in via anticipata all’inizio di ciascun anno, dalla data del fatto, per tutta la vita e con rivalutazione.</a:t>
            </a:r>
          </a:p>
          <a:p>
            <a:pPr marL="0" indent="0" algn="just" defTabSz="914377">
              <a:buNone/>
            </a:pPr>
            <a:r>
              <a:rPr lang="it-IT" sz="1800" b="1" u="sng" dirty="0">
                <a:solidFill>
                  <a:srgbClr val="000000"/>
                </a:solidFill>
                <a:latin typeface="Times New Roman" panose="02020603050405020304" pitchFamily="18" charset="0"/>
                <a:cs typeface="Times New Roman" panose="02020603050405020304" pitchFamily="18" charset="0"/>
              </a:rPr>
              <a:t>La Compagnia, tenuta a manlevare l’Azienda viene altresì condannata a «stipulare polizza fideiussoria con pagamento a prima richiesta a garanzia della rendita vitalizia costituita». </a:t>
            </a:r>
            <a:endParaRPr lang="it-IT" sz="1800"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endParaRPr lang="it-IT" sz="1600" b="1" u="sng" dirty="0">
              <a:solidFill>
                <a:srgbClr val="000000"/>
              </a:solidFill>
              <a:latin typeface="Century Gothic" panose="020B0502020202020204" pitchFamily="34"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a:t>
            </a:r>
            <a:br>
              <a:rPr lang="it-IT" sz="2400" dirty="0">
                <a:solidFill>
                  <a:schemeClr val="bg1"/>
                </a:solidFill>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285795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503947"/>
            <a:ext cx="11435348" cy="6858000"/>
          </a:xfrm>
        </p:spPr>
        <p:txBody>
          <a:bodyPr>
            <a:normAutofit/>
          </a:bodyPr>
          <a:lstStyle/>
          <a:p>
            <a:pPr marL="0" indent="0" algn="just" defTabSz="914377">
              <a:buNone/>
            </a:pPr>
            <a:r>
              <a:rPr lang="it-IT" b="1" u="sng" dirty="0">
                <a:solidFill>
                  <a:srgbClr val="000000"/>
                </a:solidFill>
                <a:latin typeface="Times New Roman" panose="02020603050405020304" pitchFamily="18" charset="0"/>
                <a:cs typeface="Times New Roman" panose="02020603050405020304" pitchFamily="18" charset="0"/>
              </a:rPr>
              <a:t>Il ricorso in cassazione</a:t>
            </a:r>
            <a:r>
              <a:rPr lang="it-IT" dirty="0">
                <a:solidFill>
                  <a:srgbClr val="000000"/>
                </a:solidFill>
                <a:latin typeface="Times New Roman" panose="02020603050405020304" pitchFamily="18" charset="0"/>
                <a:cs typeface="Times New Roman" panose="02020603050405020304" pitchFamily="18" charset="0"/>
              </a:rPr>
              <a:t>, in realtà, </a:t>
            </a:r>
            <a:r>
              <a:rPr lang="it-IT" b="1" u="sng" dirty="0">
                <a:solidFill>
                  <a:srgbClr val="000000"/>
                </a:solidFill>
                <a:latin typeface="Times New Roman" panose="02020603050405020304" pitchFamily="18" charset="0"/>
                <a:cs typeface="Times New Roman" panose="02020603050405020304" pitchFamily="18" charset="0"/>
              </a:rPr>
              <a:t>viene promosso dalla Compagnia di Assicurazione </a:t>
            </a:r>
            <a:r>
              <a:rPr lang="it-IT" dirty="0">
                <a:solidFill>
                  <a:srgbClr val="000000"/>
                </a:solidFill>
                <a:latin typeface="Times New Roman" panose="02020603050405020304" pitchFamily="18" charset="0"/>
                <a:cs typeface="Times New Roman" panose="02020603050405020304" pitchFamily="18" charset="0"/>
              </a:rPr>
              <a:t>i cui tre motivi vengono tuttavia dichiarati inammissibili o infondati.</a:t>
            </a:r>
          </a:p>
          <a:p>
            <a:pPr marL="0" indent="0" algn="just" defTabSz="914377">
              <a:buNone/>
            </a:pPr>
            <a:r>
              <a:rPr lang="it-IT" dirty="0">
                <a:solidFill>
                  <a:srgbClr val="000000"/>
                </a:solidFill>
                <a:latin typeface="Times New Roman" panose="02020603050405020304" pitchFamily="18" charset="0"/>
                <a:cs typeface="Times New Roman" panose="02020603050405020304" pitchFamily="18" charset="0"/>
              </a:rPr>
              <a:t>In uno solo dei motivi viene affrontata la questione della rendita ma sotto il profilo della violazione dell’art. 112 </a:t>
            </a:r>
            <a:r>
              <a:rPr lang="it-IT" dirty="0" err="1">
                <a:solidFill>
                  <a:srgbClr val="000000"/>
                </a:solidFill>
                <a:latin typeface="Times New Roman" panose="02020603050405020304" pitchFamily="18" charset="0"/>
                <a:cs typeface="Times New Roman" panose="02020603050405020304" pitchFamily="18" charset="0"/>
              </a:rPr>
              <a:t>c.p.c.</a:t>
            </a:r>
            <a:r>
              <a:rPr lang="it-IT" dirty="0">
                <a:solidFill>
                  <a:srgbClr val="000000"/>
                </a:solidFill>
                <a:latin typeface="Times New Roman" panose="02020603050405020304" pitchFamily="18" charset="0"/>
                <a:cs typeface="Times New Roman" panose="02020603050405020304" pitchFamily="18" charset="0"/>
              </a:rPr>
              <a:t> in quanto è stata costituita una polizza fideiussoria a carico della Compagnia senza che alcuna parte in giudizio ne avesse fatto domanda.</a:t>
            </a:r>
          </a:p>
          <a:p>
            <a:pPr algn="just" defTabSz="914377"/>
            <a:endParaRPr lang="it-IT" b="1" u="sng"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r>
              <a:rPr lang="it-IT" dirty="0">
                <a:solidFill>
                  <a:srgbClr val="000000"/>
                </a:solidFill>
                <a:latin typeface="Times New Roman" panose="02020603050405020304" pitchFamily="18" charset="0"/>
                <a:cs typeface="Times New Roman" panose="02020603050405020304" pitchFamily="18" charset="0"/>
              </a:rPr>
              <a:t>Il motivo viene respinto in quanto </a:t>
            </a:r>
            <a:r>
              <a:rPr lang="it-IT" b="1" u="sng" dirty="0">
                <a:solidFill>
                  <a:srgbClr val="000000"/>
                </a:solidFill>
                <a:latin typeface="Times New Roman" panose="02020603050405020304" pitchFamily="18" charset="0"/>
                <a:cs typeface="Times New Roman" panose="02020603050405020304" pitchFamily="18" charset="0"/>
              </a:rPr>
              <a:t>rientra «tra i poteri del giudice» </a:t>
            </a:r>
            <a:r>
              <a:rPr lang="it-IT" dirty="0">
                <a:solidFill>
                  <a:srgbClr val="000000"/>
                </a:solidFill>
                <a:latin typeface="Times New Roman" panose="02020603050405020304" pitchFamily="18" charset="0"/>
                <a:cs typeface="Times New Roman" panose="02020603050405020304" pitchFamily="18" charset="0"/>
              </a:rPr>
              <a:t>non soltanto quello di optare per la liquidazione del risarcimento di un danno alla persona di carattere permanente, ex art. 2057 c.c. sotto forma di rendita: «ma </a:t>
            </a:r>
            <a:r>
              <a:rPr lang="it-IT" b="1" u="sng" dirty="0">
                <a:solidFill>
                  <a:srgbClr val="000000"/>
                </a:solidFill>
                <a:latin typeface="Times New Roman" panose="02020603050405020304" pitchFamily="18" charset="0"/>
                <a:cs typeface="Times New Roman" panose="02020603050405020304" pitchFamily="18" charset="0"/>
              </a:rPr>
              <a:t>anche quello di disporre, all'esito, ed in via altrettanto officiosa, le "cautele" che ritiene necessarie.</a:t>
            </a:r>
          </a:p>
          <a:p>
            <a:pPr algn="just" defTabSz="914377"/>
            <a:endParaRPr lang="it-IT"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r>
              <a:rPr lang="it-IT" b="1" u="sng" dirty="0">
                <a:solidFill>
                  <a:srgbClr val="000000"/>
                </a:solidFill>
                <a:latin typeface="Times New Roman" panose="02020603050405020304" pitchFamily="18" charset="0"/>
                <a:cs typeface="Times New Roman" panose="02020603050405020304" pitchFamily="18" charset="0"/>
              </a:rPr>
              <a:t>La ricorrente Compagnia, del resto, non ha censurato la scelta della Corte territoriale di liquidare il danno in forma di rendita</a:t>
            </a:r>
            <a:r>
              <a:rPr lang="it-IT" dirty="0">
                <a:solidFill>
                  <a:srgbClr val="000000"/>
                </a:solidFill>
                <a:latin typeface="Times New Roman" panose="02020603050405020304" pitchFamily="18" charset="0"/>
                <a:cs typeface="Times New Roman" panose="02020603050405020304" pitchFamily="18" charset="0"/>
              </a:rPr>
              <a:t>: «di tal che dalla legittimità di tale scelta (pur se operata per la prima vota in grado di appello) discende il corollario rappresentato dal dovere del giudice di disporre tutte "le opportune cautele" funzionali a garantire l'adempimento de die in diem dell'obbligo di versare al danneggiato il rateo di rendita, cosi come stabilito dall'art. 2057, secondo periodo, c.c.»</a:t>
            </a:r>
          </a:p>
          <a:p>
            <a:pPr marL="0" indent="0" algn="just" defTabSz="914377">
              <a:buNone/>
            </a:pPr>
            <a:endParaRPr lang="it-IT" sz="1600" b="1" u="sng" dirty="0">
              <a:solidFill>
                <a:srgbClr val="000000"/>
              </a:solidFill>
              <a:latin typeface="Century Gothic" panose="020B0502020202020204" pitchFamily="34"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a:t>
            </a:r>
            <a:br>
              <a:rPr lang="it-IT" sz="2400" dirty="0">
                <a:solidFill>
                  <a:schemeClr val="bg1"/>
                </a:solidFill>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888165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720515"/>
            <a:ext cx="11435348" cy="4463715"/>
          </a:xfrm>
        </p:spPr>
        <p:txBody>
          <a:bodyPr>
            <a:normAutofit/>
          </a:bodyPr>
          <a:lstStyle/>
          <a:p>
            <a:pPr marL="0" indent="0" algn="just" defTabSz="914377">
              <a:buNone/>
            </a:pPr>
            <a:r>
              <a:rPr lang="it-IT" sz="2000" b="1" u="sng" dirty="0">
                <a:solidFill>
                  <a:srgbClr val="000000"/>
                </a:solidFill>
                <a:latin typeface="Times New Roman" panose="02020603050405020304" pitchFamily="18" charset="0"/>
                <a:cs typeface="Times New Roman" panose="02020603050405020304" pitchFamily="18" charset="0"/>
              </a:rPr>
              <a:t>I genitori di Filippo</a:t>
            </a:r>
            <a:r>
              <a:rPr lang="it-IT" sz="2000" dirty="0">
                <a:solidFill>
                  <a:srgbClr val="000000"/>
                </a:solidFill>
                <a:latin typeface="Times New Roman" panose="02020603050405020304" pitchFamily="18" charset="0"/>
                <a:cs typeface="Times New Roman" panose="02020603050405020304" pitchFamily="18" charset="0"/>
              </a:rPr>
              <a:t>, tuttavia, </a:t>
            </a:r>
            <a:r>
              <a:rPr lang="it-IT" sz="2000" b="1" u="sng" dirty="0">
                <a:solidFill>
                  <a:srgbClr val="000000"/>
                </a:solidFill>
                <a:latin typeface="Times New Roman" panose="02020603050405020304" pitchFamily="18" charset="0"/>
                <a:cs typeface="Times New Roman" panose="02020603050405020304" pitchFamily="18" charset="0"/>
              </a:rPr>
              <a:t>propongono a loro volta, due motivi di ricorso incidentale</a:t>
            </a:r>
            <a:r>
              <a:rPr lang="it-IT" sz="2000" dirty="0">
                <a:solidFill>
                  <a:srgbClr val="000000"/>
                </a:solidFill>
                <a:latin typeface="Times New Roman" panose="02020603050405020304" pitchFamily="18" charset="0"/>
                <a:cs typeface="Times New Roman" panose="02020603050405020304" pitchFamily="18" charset="0"/>
              </a:rPr>
              <a:t>.</a:t>
            </a:r>
          </a:p>
          <a:p>
            <a:pPr algn="just" defTabSz="914377"/>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r>
              <a:rPr lang="it-IT" sz="2000" b="1" u="sng" dirty="0">
                <a:solidFill>
                  <a:srgbClr val="000000"/>
                </a:solidFill>
                <a:latin typeface="Times New Roman" panose="02020603050405020304" pitchFamily="18" charset="0"/>
                <a:cs typeface="Times New Roman" panose="02020603050405020304" pitchFamily="18" charset="0"/>
              </a:rPr>
              <a:t>Nel primo motivo </a:t>
            </a:r>
            <a:r>
              <a:rPr lang="it-IT" sz="2000" dirty="0">
                <a:solidFill>
                  <a:srgbClr val="000000"/>
                </a:solidFill>
                <a:latin typeface="Times New Roman" panose="02020603050405020304" pitchFamily="18" charset="0"/>
                <a:cs typeface="Times New Roman" panose="02020603050405020304" pitchFamily="18" charset="0"/>
              </a:rPr>
              <a:t>si espone che </a:t>
            </a:r>
            <a:r>
              <a:rPr lang="it-IT" sz="2000" u="sng" dirty="0">
                <a:solidFill>
                  <a:srgbClr val="000000"/>
                </a:solidFill>
                <a:latin typeface="Times New Roman" panose="02020603050405020304" pitchFamily="18" charset="0"/>
                <a:cs typeface="Times New Roman" panose="02020603050405020304" pitchFamily="18" charset="0"/>
              </a:rPr>
              <a:t>la sentenza di secondo grado sarebbe “contraddittoria in quanto, pur avendo rigettato la richiesta di riduzione dell'entità del risarcimento riconosciuto al figlio (omissis) a causa della sua </a:t>
            </a:r>
            <a:r>
              <a:rPr lang="it-IT" sz="2000" b="1" u="sng" dirty="0">
                <a:solidFill>
                  <a:srgbClr val="000000"/>
                </a:solidFill>
                <a:latin typeface="Times New Roman" panose="02020603050405020304" pitchFamily="18" charset="0"/>
                <a:cs typeface="Times New Roman" panose="02020603050405020304" pitchFamily="18" charset="0"/>
              </a:rPr>
              <a:t>minore aspettativa di vita, ritenendola determinata proprio dalle colpevoli omissioni delle controparti</a:t>
            </a:r>
            <a:r>
              <a:rPr lang="it-IT" sz="2000" u="sng" dirty="0">
                <a:solidFill>
                  <a:srgbClr val="000000"/>
                </a:solidFill>
                <a:latin typeface="Times New Roman" panose="02020603050405020304" pitchFamily="18" charset="0"/>
                <a:cs typeface="Times New Roman" panose="02020603050405020304" pitchFamily="18" charset="0"/>
              </a:rPr>
              <a:t>, avrebbe poi in concreto consentito loro di giovarsi della propria condotta, applicando un criterio di liquidazione che, implicitamente, consentiva </a:t>
            </a:r>
            <a:r>
              <a:rPr lang="it-IT" sz="2000" u="sng" dirty="0" err="1">
                <a:solidFill>
                  <a:srgbClr val="000000"/>
                </a:solidFill>
                <a:latin typeface="Times New Roman" panose="02020603050405020304" pitchFamily="18" charset="0"/>
                <a:cs typeface="Times New Roman" panose="02020603050405020304" pitchFamily="18" charset="0"/>
              </a:rPr>
              <a:t>Ia</a:t>
            </a:r>
            <a:r>
              <a:rPr lang="it-IT" sz="2000" u="sng" dirty="0">
                <a:solidFill>
                  <a:srgbClr val="000000"/>
                </a:solidFill>
                <a:latin typeface="Times New Roman" panose="02020603050405020304" pitchFamily="18" charset="0"/>
                <a:cs typeface="Times New Roman" panose="02020603050405020304" pitchFamily="18" charset="0"/>
              </a:rPr>
              <a:t> predetta riduzione, tenuto conto della ridotta aspettativa di vita del minore”</a:t>
            </a:r>
            <a:r>
              <a:rPr lang="it-IT" sz="2000" dirty="0">
                <a:solidFill>
                  <a:srgbClr val="000000"/>
                </a:solidFill>
                <a:latin typeface="Times New Roman" panose="02020603050405020304" pitchFamily="18" charset="0"/>
                <a:cs typeface="Times New Roman" panose="02020603050405020304" pitchFamily="18" charset="0"/>
              </a:rPr>
              <a:t>. </a:t>
            </a:r>
            <a:r>
              <a:rPr lang="it-IT" sz="2000" b="1" u="sng" dirty="0">
                <a:solidFill>
                  <a:srgbClr val="000000"/>
                </a:solidFill>
                <a:latin typeface="Times New Roman" panose="02020603050405020304" pitchFamily="18" charset="0"/>
                <a:cs typeface="Times New Roman" panose="02020603050405020304" pitchFamily="18" charset="0"/>
              </a:rPr>
              <a:t>Non si comprende </a:t>
            </a:r>
            <a:r>
              <a:rPr lang="it-IT" sz="2000" dirty="0">
                <a:solidFill>
                  <a:srgbClr val="000000"/>
                </a:solidFill>
                <a:latin typeface="Times New Roman" panose="02020603050405020304" pitchFamily="18" charset="0"/>
                <a:cs typeface="Times New Roman" panose="02020603050405020304" pitchFamily="18" charset="0"/>
              </a:rPr>
              <a:t>tra l’altro </a:t>
            </a:r>
            <a:r>
              <a:rPr lang="it-IT" sz="2000" b="1" u="sng" dirty="0">
                <a:solidFill>
                  <a:srgbClr val="000000"/>
                </a:solidFill>
                <a:latin typeface="Times New Roman" panose="02020603050405020304" pitchFamily="18" charset="0"/>
                <a:cs typeface="Times New Roman" panose="02020603050405020304" pitchFamily="18" charset="0"/>
              </a:rPr>
              <a:t>per quale ragione la costituzione di una modesta rendita vitalizia mensile dovrebbe essere «maggiormente indicata </a:t>
            </a:r>
            <a:r>
              <a:rPr lang="it-IT" sz="2000" dirty="0">
                <a:solidFill>
                  <a:srgbClr val="000000"/>
                </a:solidFill>
                <a:latin typeface="Times New Roman" panose="02020603050405020304" pitchFamily="18" charset="0"/>
                <a:cs typeface="Times New Roman" panose="02020603050405020304" pitchFamily="18" charset="0"/>
              </a:rPr>
              <a:t>a far fronte alle concrete esigenze del minore» in stato vegetativo permanente con necessità di assistenza specialistica continuativa  </a:t>
            </a:r>
          </a:p>
          <a:p>
            <a:pPr algn="just" defTabSz="914377"/>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r>
              <a:rPr lang="it-IT" sz="2000" b="1" u="sng" dirty="0">
                <a:solidFill>
                  <a:srgbClr val="000000"/>
                </a:solidFill>
                <a:latin typeface="Times New Roman" panose="02020603050405020304" pitchFamily="18" charset="0"/>
                <a:cs typeface="Times New Roman" panose="02020603050405020304" pitchFamily="18" charset="0"/>
              </a:rPr>
              <a:t>Nel secondo motivo </a:t>
            </a:r>
            <a:r>
              <a:rPr lang="it-IT" sz="2000" dirty="0">
                <a:solidFill>
                  <a:srgbClr val="000000"/>
                </a:solidFill>
                <a:latin typeface="Times New Roman" panose="02020603050405020304" pitchFamily="18" charset="0"/>
                <a:cs typeface="Times New Roman" panose="02020603050405020304" pitchFamily="18" charset="0"/>
              </a:rPr>
              <a:t>la decisione viene altresì criticata per </a:t>
            </a:r>
            <a:r>
              <a:rPr lang="it-IT" sz="2000" u="sng" dirty="0">
                <a:solidFill>
                  <a:srgbClr val="000000"/>
                </a:solidFill>
                <a:latin typeface="Times New Roman" panose="02020603050405020304" pitchFamily="18" charset="0"/>
                <a:cs typeface="Times New Roman" panose="02020603050405020304" pitchFamily="18" charset="0"/>
              </a:rPr>
              <a:t>un erroneo coefficiente di calcolo</a:t>
            </a:r>
            <a:r>
              <a:rPr lang="it-IT" sz="2000" dirty="0">
                <a:solidFill>
                  <a:srgbClr val="000000"/>
                </a:solidFill>
                <a:latin typeface="Times New Roman" panose="02020603050405020304" pitchFamily="18" charset="0"/>
                <a:cs typeface="Times New Roman" panose="02020603050405020304" pitchFamily="18" charset="0"/>
              </a:rPr>
              <a:t> utilizzato per la costituzione della rendita vitalizia.</a:t>
            </a:r>
          </a:p>
          <a:p>
            <a:pPr marL="0" indent="0" algn="just" defTabSz="914377">
              <a:buNone/>
            </a:pPr>
            <a:endParaRPr lang="it-IT" sz="1600" b="1" u="sng" dirty="0">
              <a:solidFill>
                <a:srgbClr val="000000"/>
              </a:solidFill>
              <a:latin typeface="Century Gothic" panose="020B0502020202020204" pitchFamily="34"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a:t>
            </a:r>
            <a:br>
              <a:rPr lang="it-IT" sz="2400" dirty="0">
                <a:solidFill>
                  <a:schemeClr val="bg1"/>
                </a:solidFill>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0738996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720515"/>
            <a:ext cx="11435348" cy="4463715"/>
          </a:xfrm>
        </p:spPr>
        <p:txBody>
          <a:bodyPr>
            <a:normAutofit/>
          </a:bodyPr>
          <a:lstStyle/>
          <a:p>
            <a:pPr marL="0" indent="0" algn="just" defTabSz="514338" hangingPunct="0">
              <a:spcAft>
                <a:spcPts val="339"/>
              </a:spcAft>
              <a:buNone/>
              <a:defRPr/>
            </a:pPr>
            <a:r>
              <a:rPr lang="it-IT" sz="2000" b="1" u="sng" dirty="0">
                <a:latin typeface="Times New Roman" panose="02020603050405020304" pitchFamily="18" charset="0"/>
                <a:cs typeface="Times New Roman" panose="02020603050405020304" pitchFamily="18" charset="0"/>
              </a:rPr>
              <a:t>LA CORTE RIGETTA IL PRIMO MOTIVO DI RICORSO</a:t>
            </a:r>
          </a:p>
          <a:p>
            <a:pPr algn="just">
              <a:lnSpc>
                <a:spcPct val="107000"/>
              </a:lnSpc>
              <a:spcAft>
                <a:spcPts val="800"/>
              </a:spcAft>
            </a:pPr>
            <a:endParaRPr lang="it-IT" sz="2000"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it-IT" sz="2000" dirty="0">
                <a:latin typeface="Times New Roman" panose="02020603050405020304" pitchFamily="18" charset="0"/>
                <a:cs typeface="Times New Roman" panose="02020603050405020304" pitchFamily="18" charset="0"/>
              </a:rPr>
              <a:t>Il Supremo Collegio ricorda che l'art. 2057 c.c.: “</a:t>
            </a:r>
            <a:r>
              <a:rPr lang="it-IT" sz="2000" u="sng" dirty="0">
                <a:latin typeface="Times New Roman" panose="02020603050405020304" pitchFamily="18" charset="0"/>
                <a:cs typeface="Times New Roman" panose="02020603050405020304" pitchFamily="18" charset="0"/>
              </a:rPr>
              <a:t>rimette al prudente apprezzamento del giudice la scelta della forma di liquidazione del danno permanente alla persona, </a:t>
            </a:r>
            <a:r>
              <a:rPr lang="it-IT" sz="2000" u="sng" dirty="0" err="1">
                <a:latin typeface="Times New Roman" panose="02020603050405020304" pitchFamily="18" charset="0"/>
                <a:cs typeface="Times New Roman" panose="02020603050405020304" pitchFamily="18" charset="0"/>
              </a:rPr>
              <a:t>perchè</a:t>
            </a:r>
            <a:r>
              <a:rPr lang="it-IT" sz="2000" u="sng" dirty="0">
                <a:latin typeface="Times New Roman" panose="02020603050405020304" pitchFamily="18" charset="0"/>
                <a:cs typeface="Times New Roman" panose="02020603050405020304" pitchFamily="18" charset="0"/>
              </a:rPr>
              <a:t> </a:t>
            </a:r>
            <a:r>
              <a:rPr lang="it-IT" sz="2000" b="1" u="sng" dirty="0">
                <a:latin typeface="Times New Roman" panose="02020603050405020304" pitchFamily="18" charset="0"/>
                <a:cs typeface="Times New Roman" panose="02020603050405020304" pitchFamily="18" charset="0"/>
              </a:rPr>
              <a:t>capitale e rendita si equivalgono per l'ordinamento civilistico</a:t>
            </a:r>
            <a:r>
              <a:rPr lang="it-IT" sz="2000" u="sng" dirty="0">
                <a:latin typeface="Times New Roman" panose="02020603050405020304" pitchFamily="18" charset="0"/>
                <a:cs typeface="Times New Roman" panose="02020603050405020304" pitchFamily="18" charset="0"/>
              </a:rPr>
              <a:t>. II giudice è dunque libero di optare ex officio per lo strumento di cui all'art. 2057 c.c., </a:t>
            </a:r>
            <a:r>
              <a:rPr lang="it-IT" sz="2000" b="1" u="sng" dirty="0">
                <a:latin typeface="Times New Roman" panose="02020603050405020304" pitchFamily="18" charset="0"/>
                <a:cs typeface="Times New Roman" panose="02020603050405020304" pitchFamily="18" charset="0"/>
              </a:rPr>
              <a:t>purché determini la rendita in modo tecnicamente corretto</a:t>
            </a:r>
            <a:r>
              <a:rPr lang="it-IT" sz="2000" dirty="0">
                <a:latin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it-IT" sz="2000" dirty="0">
                <a:latin typeface="Times New Roman" panose="02020603050405020304" pitchFamily="18" charset="0"/>
                <a:cs typeface="Times New Roman" panose="02020603050405020304" pitchFamily="18" charset="0"/>
              </a:rPr>
              <a:t>Di conseguenza: “</a:t>
            </a:r>
            <a:r>
              <a:rPr lang="it-IT" sz="2000" b="1" u="sng" dirty="0">
                <a:latin typeface="Times New Roman" panose="02020603050405020304" pitchFamily="18" charset="0"/>
                <a:cs typeface="Times New Roman" panose="02020603050405020304" pitchFamily="18" charset="0"/>
              </a:rPr>
              <a:t>nessuna contraddittorietà</a:t>
            </a:r>
            <a:r>
              <a:rPr lang="it-IT" sz="2000" u="sng" dirty="0">
                <a:latin typeface="Times New Roman" panose="02020603050405020304" pitchFamily="18" charset="0"/>
                <a:cs typeface="Times New Roman" panose="02020603050405020304" pitchFamily="18" charset="0"/>
              </a:rPr>
              <a:t>” è emersa dalla decisione con cui la Corte d'appello: «da un lato, ha ritenuto corretta la quantificazione del danno compiuta dal primo giudice, e dall'altro ha ritenuto di liquidare tale pregiudizio in forma di rendita».</a:t>
            </a:r>
          </a:p>
          <a:p>
            <a:pPr marL="0" indent="0" algn="just" defTabSz="914377">
              <a:buNone/>
            </a:pPr>
            <a:endParaRPr lang="it-IT" sz="1600" b="1" u="sng" dirty="0">
              <a:solidFill>
                <a:srgbClr val="000000"/>
              </a:solidFill>
              <a:latin typeface="Century Gothic" panose="020B0502020202020204" pitchFamily="34"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698499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just" defTabSz="685783">
              <a:buNone/>
            </a:pPr>
            <a:r>
              <a:rPr lang="it-IT" sz="2000" b="1" u="sng" dirty="0">
                <a:solidFill>
                  <a:srgbClr val="000000"/>
                </a:solidFill>
                <a:latin typeface="Times New Roman" panose="02020603050405020304" pitchFamily="18" charset="0"/>
                <a:cs typeface="Times New Roman" panose="02020603050405020304" pitchFamily="18" charset="0"/>
              </a:rPr>
              <a:t>L'universo del danno grave alla persona: “rappresenta (dovrebbe rappresentare) il terreno d'elezione per un risarcimento in forma di rendita”.</a:t>
            </a:r>
          </a:p>
          <a:p>
            <a:pPr marL="0" indent="0" algn="just" defTabSz="685783">
              <a:buNone/>
            </a:pPr>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685783">
              <a:buNone/>
            </a:pPr>
            <a:r>
              <a:rPr lang="it-IT" sz="2000" dirty="0">
                <a:solidFill>
                  <a:srgbClr val="000000"/>
                </a:solidFill>
                <a:latin typeface="Times New Roman" panose="02020603050405020304" pitchFamily="18" charset="0"/>
                <a:cs typeface="Times New Roman" panose="02020603050405020304" pitchFamily="18" charset="0"/>
              </a:rPr>
              <a:t>Questo perché, sempre a parere della Suprema Corte sarebbe</a:t>
            </a:r>
          </a:p>
          <a:p>
            <a:pPr marL="0" indent="0" algn="just" defTabSz="685783">
              <a:buNone/>
            </a:pPr>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685783">
              <a:buNone/>
            </a:pPr>
            <a:r>
              <a:rPr lang="it-IT" sz="2000" dirty="0">
                <a:solidFill>
                  <a:srgbClr val="000000"/>
                </a:solidFill>
                <a:latin typeface="Times New Roman" panose="02020603050405020304" pitchFamily="18" charset="0"/>
                <a:cs typeface="Times New Roman" panose="02020603050405020304" pitchFamily="18" charset="0"/>
              </a:rPr>
              <a:t>«</a:t>
            </a:r>
            <a:r>
              <a:rPr lang="it-IT" sz="2000" b="1" u="sng" dirty="0">
                <a:solidFill>
                  <a:srgbClr val="000000"/>
                </a:solidFill>
                <a:latin typeface="Times New Roman" panose="02020603050405020304" pitchFamily="18" charset="0"/>
                <a:cs typeface="Times New Roman" panose="02020603050405020304" pitchFamily="18" charset="0"/>
              </a:rPr>
              <a:t>l'unico che consenta di considerare adeguatamente, sotto molteplici aspetti</a:t>
            </a:r>
            <a:r>
              <a:rPr lang="it-IT" sz="2000" dirty="0">
                <a:solidFill>
                  <a:srgbClr val="000000"/>
                </a:solidFill>
                <a:latin typeface="Times New Roman" panose="02020603050405020304" pitchFamily="18" charset="0"/>
                <a:cs typeface="Times New Roman" panose="02020603050405020304" pitchFamily="18" charset="0"/>
              </a:rPr>
              <a:t>, tra cui quello dell'effettività della tutela e della giustizia della decisione - </a:t>
            </a:r>
            <a:r>
              <a:rPr lang="it-IT" sz="2000" b="1" u="sng" dirty="0">
                <a:solidFill>
                  <a:srgbClr val="000000"/>
                </a:solidFill>
                <a:latin typeface="Times New Roman" panose="02020603050405020304" pitchFamily="18" charset="0"/>
                <a:cs typeface="Times New Roman" panose="02020603050405020304" pitchFamily="18" charset="0"/>
              </a:rPr>
              <a:t>l'evoluzione diacronica della malattia </a:t>
            </a:r>
            <a:r>
              <a:rPr lang="it-IT" sz="2000" dirty="0">
                <a:solidFill>
                  <a:srgbClr val="000000"/>
                </a:solidFill>
                <a:latin typeface="Times New Roman" panose="02020603050405020304" pitchFamily="18" charset="0"/>
                <a:cs typeface="Times New Roman" panose="02020603050405020304" pitchFamily="18" charset="0"/>
              </a:rPr>
              <a:t>(ovvero la sua guarigione, se possibile), cosi che l'antinomia tra l'astratta efficacia di tale strumento risarcitorio e la sua (mancata) applicazione in concreto appare segnata, in premessa, da una sorta di sostanziale quanto non giustificabile "diffidenza" nei suoi confronti.</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737646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just" defTabSz="685783">
              <a:buNone/>
            </a:pPr>
            <a:r>
              <a:rPr lang="it-IT" sz="2000" dirty="0">
                <a:solidFill>
                  <a:srgbClr val="000000"/>
                </a:solidFill>
                <a:latin typeface="Times New Roman" panose="02020603050405020304" pitchFamily="18" charset="0"/>
                <a:cs typeface="Times New Roman" panose="02020603050405020304" pitchFamily="18" charset="0"/>
              </a:rPr>
              <a:t>NDR:</a:t>
            </a:r>
          </a:p>
          <a:p>
            <a:pPr marL="0" indent="0" algn="just" defTabSz="685783">
              <a:buNone/>
            </a:pPr>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685783">
              <a:buNone/>
            </a:pPr>
            <a:r>
              <a:rPr lang="it-IT" sz="2000" dirty="0">
                <a:solidFill>
                  <a:srgbClr val="000000"/>
                </a:solidFill>
                <a:latin typeface="Times New Roman" panose="02020603050405020304" pitchFamily="18" charset="0"/>
                <a:cs typeface="Times New Roman" panose="02020603050405020304" pitchFamily="18" charset="0"/>
              </a:rPr>
              <a:t>Ma siccome la rendita è stata fatta anche sulla componente morale come si concilia questo con il principio secondo cui: «</a:t>
            </a:r>
            <a:r>
              <a:rPr lang="it-IT" sz="2000" b="1" u="sng" dirty="0">
                <a:solidFill>
                  <a:srgbClr val="000000"/>
                </a:solidFill>
                <a:latin typeface="Times New Roman" panose="02020603050405020304" pitchFamily="18" charset="0"/>
                <a:cs typeface="Times New Roman" panose="02020603050405020304" pitchFamily="18" charset="0"/>
              </a:rPr>
              <a:t>la liquidazione del danno morale, quale sofferenza interiore patita dalla vittima dell’illecito, deve effettuarsi con riferimento al momento dell’evento dannoso ed alle caratteristiche dello stesso, mentre non incidono su di essa fatta ed avvenimenti successivi, quale la morte del soggetto leso</a:t>
            </a:r>
            <a:r>
              <a:rPr lang="it-IT" sz="2000" dirty="0">
                <a:solidFill>
                  <a:srgbClr val="000000"/>
                </a:solidFill>
                <a:latin typeface="Times New Roman" panose="02020603050405020304" pitchFamily="18" charset="0"/>
                <a:cs typeface="Times New Roman" panose="02020603050405020304" pitchFamily="18" charset="0"/>
              </a:rPr>
              <a:t>» </a:t>
            </a:r>
          </a:p>
          <a:p>
            <a:pPr marL="0" indent="0" algn="just" defTabSz="685783">
              <a:buNone/>
            </a:pPr>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685783">
              <a:buNone/>
            </a:pPr>
            <a:r>
              <a:rPr lang="it-IT" sz="2000" dirty="0">
                <a:solidFill>
                  <a:srgbClr val="000000"/>
                </a:solidFill>
                <a:latin typeface="Times New Roman" panose="02020603050405020304" pitchFamily="18" charset="0"/>
                <a:cs typeface="Times New Roman" panose="02020603050405020304" pitchFamily="18" charset="0"/>
              </a:rPr>
              <a:t>(</a:t>
            </a:r>
            <a:r>
              <a:rPr lang="it-IT" sz="2000" dirty="0" err="1">
                <a:solidFill>
                  <a:srgbClr val="000000"/>
                </a:solidFill>
                <a:latin typeface="Times New Roman" panose="02020603050405020304" pitchFamily="18" charset="0"/>
                <a:cs typeface="Times New Roman" panose="02020603050405020304" pitchFamily="18" charset="0"/>
              </a:rPr>
              <a:t>Cass</a:t>
            </a:r>
            <a:r>
              <a:rPr lang="it-IT" sz="2000" dirty="0">
                <a:solidFill>
                  <a:srgbClr val="000000"/>
                </a:solidFill>
                <a:latin typeface="Times New Roman" panose="02020603050405020304" pitchFamily="18" charset="0"/>
                <a:cs typeface="Times New Roman" panose="02020603050405020304" pitchFamily="18" charset="0"/>
              </a:rPr>
              <a:t>. Ordinanza 13.04.2022 n. 12060).</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5210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CONSIGLIO DI STATO DEL 20.02.2024</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000664"/>
            <a:ext cx="11685292" cy="393954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 vi è di più.</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Dopo aver richiamato i criteri, i principi e le regole dell’art. 138 del </a:t>
            </a:r>
            <a:r>
              <a:rPr kumimoji="0" lang="it-IT"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CdA</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nonché i punti tecnici della relazione illustrativa della Tabella elaborato dall’Amministrazione</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il Consiglio di Stato ha osservato che: “la complessiva razionalità dell’operazione algoritmica implementata … appare, per un verso</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concretamente compromessa, e resa non compiutamente intellegibile, da un approntamento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non adeguato e non aggiornato dei dati aggregati di riferimento</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 per altro verso, inficiata da una surrettizia inversione metodologica, rispetto alle direttive scolpite dalla base normativa</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33919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just" defTabSz="385754" hangingPunct="0">
              <a:spcAft>
                <a:spcPts val="254"/>
              </a:spcAft>
              <a:buNone/>
              <a:defRPr/>
            </a:pPr>
            <a:r>
              <a:rPr lang="it-IT" sz="2000" b="1" u="sng" dirty="0">
                <a:solidFill>
                  <a:prstClr val="black"/>
                </a:solidFill>
                <a:latin typeface="Times New Roman" panose="02020603050405020304" pitchFamily="18" charset="0"/>
                <a:cs typeface="Times New Roman" panose="02020603050405020304" pitchFamily="18" charset="0"/>
              </a:rPr>
              <a:t>Prosegue il Supremo Collegio, poi, affermando che n</a:t>
            </a:r>
            <a:r>
              <a:rPr lang="it-IT" sz="2000" b="1" u="sng" dirty="0">
                <a:solidFill>
                  <a:srgbClr val="000000"/>
                </a:solidFill>
                <a:latin typeface="Times New Roman" panose="02020603050405020304" pitchFamily="18" charset="0"/>
                <a:cs typeface="Times New Roman" panose="02020603050405020304" pitchFamily="18" charset="0"/>
              </a:rPr>
              <a:t>on costituisce presupposto ex </a:t>
            </a:r>
            <a:r>
              <a:rPr lang="it-IT" sz="2000" b="1" u="sng" dirty="0" err="1">
                <a:solidFill>
                  <a:srgbClr val="000000"/>
                </a:solidFill>
                <a:latin typeface="Times New Roman" panose="02020603050405020304" pitchFamily="18" charset="0"/>
                <a:cs typeface="Times New Roman" panose="02020603050405020304" pitchFamily="18" charset="0"/>
              </a:rPr>
              <a:t>lege</a:t>
            </a:r>
            <a:r>
              <a:rPr lang="it-IT" sz="2000" b="1" u="sng" dirty="0">
                <a:solidFill>
                  <a:srgbClr val="000000"/>
                </a:solidFill>
                <a:latin typeface="Times New Roman" panose="02020603050405020304" pitchFamily="18" charset="0"/>
                <a:cs typeface="Times New Roman" panose="02020603050405020304" pitchFamily="18" charset="0"/>
              </a:rPr>
              <a:t> per l'applicazione dell'art. 2057 c.c., tra l’altro: “l'istanza dell'avente diritto</a:t>
            </a:r>
            <a:r>
              <a:rPr lang="it-IT" sz="2000" u="sng" dirty="0">
                <a:solidFill>
                  <a:srgbClr val="000000"/>
                </a:solidFill>
                <a:latin typeface="Times New Roman" panose="02020603050405020304" pitchFamily="18" charset="0"/>
                <a:cs typeface="Times New Roman" panose="02020603050405020304" pitchFamily="18" charset="0"/>
              </a:rPr>
              <a:t>. La norma, difatti, ha configurato la liquidazione della rendita non come un diritto della parte, ma come una  facoltà del giudice, il quale può provvedervi, anche in appello, in via autonoma … quand'anche la parte abbia espressamente dichiarato di rifiutare tale forma di liquidazione</a:t>
            </a:r>
            <a:r>
              <a:rPr lang="it-IT" sz="2000" dirty="0">
                <a:solidFill>
                  <a:srgbClr val="000000"/>
                </a:solidFill>
                <a:latin typeface="Times New Roman" panose="02020603050405020304" pitchFamily="18" charset="0"/>
                <a:cs typeface="Times New Roman" panose="02020603050405020304" pitchFamily="18" charset="0"/>
              </a:rPr>
              <a:t>”.</a:t>
            </a:r>
          </a:p>
          <a:p>
            <a:pPr marL="0" indent="0" algn="just">
              <a:lnSpc>
                <a:spcPct val="107000"/>
              </a:lnSpc>
              <a:spcAft>
                <a:spcPts val="600"/>
              </a:spcAft>
              <a:buNone/>
            </a:pPr>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a:lnSpc>
                <a:spcPct val="107000"/>
              </a:lnSpc>
              <a:spcAft>
                <a:spcPts val="600"/>
              </a:spcAft>
              <a:buNone/>
            </a:pPr>
            <a:r>
              <a:rPr lang="it-IT" sz="2000" dirty="0">
                <a:solidFill>
                  <a:srgbClr val="000000"/>
                </a:solidFill>
                <a:latin typeface="Times New Roman" panose="02020603050405020304" pitchFamily="18" charset="0"/>
                <a:cs typeface="Times New Roman" panose="02020603050405020304" pitchFamily="18" charset="0"/>
              </a:rPr>
              <a:t>NDR: ma il processo civile non è basato sul principio dispositivo sia sostanziale che processuale (art. 2909 c.c. e artt. 112 e 115 </a:t>
            </a:r>
            <a:r>
              <a:rPr lang="it-IT" sz="2000" dirty="0" err="1">
                <a:solidFill>
                  <a:srgbClr val="000000"/>
                </a:solidFill>
                <a:latin typeface="Times New Roman" panose="02020603050405020304" pitchFamily="18" charset="0"/>
                <a:cs typeface="Times New Roman" panose="02020603050405020304" pitchFamily="18" charset="0"/>
              </a:rPr>
              <a:t>c.p.c.</a:t>
            </a:r>
            <a:r>
              <a:rPr lang="it-IT" sz="2000" dirty="0">
                <a:solidFill>
                  <a:srgbClr val="000000"/>
                </a:solidFill>
                <a:latin typeface="Times New Roman" panose="02020603050405020304" pitchFamily="18" charset="0"/>
                <a:cs typeface="Times New Roman" panose="02020603050405020304" pitchFamily="18" charset="0"/>
              </a:rPr>
              <a:t>)?</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691384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just">
              <a:lnSpc>
                <a:spcPct val="107000"/>
              </a:lnSpc>
              <a:spcAft>
                <a:spcPts val="600"/>
              </a:spcAft>
              <a:buNone/>
            </a:pPr>
            <a:r>
              <a:rPr lang="it-IT" sz="2000" b="1" u="sng" dirty="0">
                <a:solidFill>
                  <a:srgbClr val="000000"/>
                </a:solidFill>
                <a:latin typeface="Times New Roman" panose="02020603050405020304" pitchFamily="18" charset="0"/>
                <a:cs typeface="Times New Roman" panose="02020603050405020304" pitchFamily="18" charset="0"/>
              </a:rPr>
              <a:t>Neppure sarebbe condivisibile: “l'affermazione per cui, attraverso la liquidazione di una rendita, il danneggiante si avvantaggerebbe</a:t>
            </a:r>
            <a:r>
              <a:rPr lang="it-IT" sz="2000" dirty="0">
                <a:solidFill>
                  <a:srgbClr val="000000"/>
                </a:solidFill>
                <a:latin typeface="Times New Roman" panose="02020603050405020304" pitchFamily="18" charset="0"/>
                <a:cs typeface="Times New Roman" panose="02020603050405020304" pitchFamily="18" charset="0"/>
              </a:rPr>
              <a:t> delle conseguenze del proprio atto illecito - perché la vita media di chi ha subito danni alla persona sarà verosimilmente più breve rispetto a quella delle persone sane”.</a:t>
            </a:r>
          </a:p>
          <a:p>
            <a:pPr marL="0" indent="0" algn="just" defTabSz="685783">
              <a:buNone/>
            </a:pPr>
            <a:r>
              <a:rPr lang="it-IT" sz="2000" b="1" u="sng" dirty="0">
                <a:solidFill>
                  <a:srgbClr val="000000"/>
                </a:solidFill>
                <a:latin typeface="Times New Roman" panose="02020603050405020304" pitchFamily="18" charset="0"/>
                <a:cs typeface="Times New Roman" panose="02020603050405020304" pitchFamily="18" charset="0"/>
              </a:rPr>
              <a:t>Capitale e rendita costituiscono, difatti, due diverse forme di erogazione del medesimo valore</a:t>
            </a:r>
            <a:r>
              <a:rPr lang="it-IT" sz="2000" dirty="0">
                <a:solidFill>
                  <a:srgbClr val="000000"/>
                </a:solidFill>
                <a:latin typeface="Times New Roman" panose="02020603050405020304" pitchFamily="18" charset="0"/>
                <a:cs typeface="Times New Roman" panose="02020603050405020304" pitchFamily="18" charset="0"/>
              </a:rPr>
              <a:t>, essendo il denaro un bene per definizione fruttifero, del quale sarà fruibile il valore d'uso (la rendita), ovvero il valore di scambio (il capitale), non diversamente da quanto accade per il godimento di un bene immobile, che potrà essere venduto o locato ricavando redditi diversi, ma che costituiscono pur sempre forme alternative di realizzazione del suo valore.</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490244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fontScale="92500" lnSpcReduction="10000"/>
          </a:bodyPr>
          <a:lstStyle/>
          <a:p>
            <a:pPr marL="0" indent="0" algn="just">
              <a:lnSpc>
                <a:spcPct val="107000"/>
              </a:lnSpc>
              <a:spcAft>
                <a:spcPts val="600"/>
              </a:spcAft>
              <a:buNone/>
            </a:pPr>
            <a:r>
              <a:rPr lang="it-IT" sz="2000" dirty="0">
                <a:solidFill>
                  <a:srgbClr val="000000"/>
                </a:solidFill>
                <a:latin typeface="Times New Roman" panose="02020603050405020304" pitchFamily="18" charset="0"/>
                <a:cs typeface="Times New Roman" panose="02020603050405020304" pitchFamily="18" charset="0"/>
              </a:rPr>
              <a:t>Di conseguenza: “ove venga (correttamente) adottata tale forma risarcitoria, </a:t>
            </a:r>
            <a:r>
              <a:rPr lang="it-IT" sz="2000" b="1" u="sng" dirty="0">
                <a:solidFill>
                  <a:srgbClr val="000000"/>
                </a:solidFill>
                <a:latin typeface="Times New Roman" panose="02020603050405020304" pitchFamily="18" charset="0"/>
                <a:cs typeface="Times New Roman" panose="02020603050405020304" pitchFamily="18" charset="0"/>
              </a:rPr>
              <a:t>il valore della rendita dovrà essere computato tenendo conto non delle concrete speranze di vita del danneggiato, bensì della vita media futura prevedibile secondo le tavole di mortalità elaborate dall'ISTAT, a nulla rilevando che, nel caso concreto, egli abbia speranza di sopravvivere solo per pochi anni, ovvero che non risulti oggettivamente possibile determinarne le speranze di sopravvivenza, qualora tale ridotta speranza di sopravvivenza sia conseguenza dell'illecito”.</a:t>
            </a:r>
          </a:p>
          <a:p>
            <a:pPr marL="0" indent="0" algn="just">
              <a:lnSpc>
                <a:spcPct val="107000"/>
              </a:lnSpc>
              <a:spcAft>
                <a:spcPts val="600"/>
              </a:spcAft>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lnSpc>
                <a:spcPct val="107000"/>
              </a:lnSpc>
              <a:spcAft>
                <a:spcPts val="600"/>
              </a:spcAft>
              <a:buNone/>
            </a:pPr>
            <a:r>
              <a:rPr lang="it-IT" sz="2000" dirty="0">
                <a:solidFill>
                  <a:srgbClr val="000000"/>
                </a:solidFill>
                <a:latin typeface="Times New Roman" panose="02020603050405020304" pitchFamily="18" charset="0"/>
                <a:cs typeface="Times New Roman" panose="02020603050405020304" pitchFamily="18" charset="0"/>
              </a:rPr>
              <a:t>Perderebbero cosi fondamento, sempre a dire della Suprema Corte: «le critiche </a:t>
            </a:r>
            <a:r>
              <a:rPr lang="it-IT" sz="2000" b="1" u="sng" dirty="0">
                <a:solidFill>
                  <a:srgbClr val="000000"/>
                </a:solidFill>
                <a:latin typeface="Times New Roman" panose="02020603050405020304" pitchFamily="18" charset="0"/>
                <a:cs typeface="Times New Roman" panose="02020603050405020304" pitchFamily="18" charset="0"/>
              </a:rPr>
              <a:t>circa una presunta immoralità di tale scelta</a:t>
            </a:r>
            <a:r>
              <a:rPr lang="it-IT" sz="2000" dirty="0">
                <a:solidFill>
                  <a:srgbClr val="000000"/>
                </a:solidFill>
                <a:latin typeface="Times New Roman" panose="02020603050405020304" pitchFamily="18" charset="0"/>
                <a:cs typeface="Times New Roman" panose="02020603050405020304" pitchFamily="18" charset="0"/>
              </a:rPr>
              <a:t>, che si risolverebbe in un vantaggio del danneggiante, volta che, </a:t>
            </a:r>
            <a:r>
              <a:rPr lang="it-IT" sz="2000" b="1" u="sng" dirty="0">
                <a:solidFill>
                  <a:srgbClr val="000000"/>
                </a:solidFill>
                <a:latin typeface="Times New Roman" panose="02020603050405020304" pitchFamily="18" charset="0"/>
                <a:cs typeface="Times New Roman" panose="02020603050405020304" pitchFamily="18" charset="0"/>
              </a:rPr>
              <a:t>da un lato</a:t>
            </a:r>
            <a:r>
              <a:rPr lang="it-IT" sz="2000" dirty="0">
                <a:solidFill>
                  <a:srgbClr val="000000"/>
                </a:solidFill>
                <a:latin typeface="Times New Roman" panose="02020603050405020304" pitchFamily="18" charset="0"/>
                <a:cs typeface="Times New Roman" panose="02020603050405020304" pitchFamily="18" charset="0"/>
              </a:rPr>
              <a:t>, e per definizione, </a:t>
            </a:r>
            <a:r>
              <a:rPr lang="it-IT" sz="2000" b="1" u="sng" dirty="0">
                <a:solidFill>
                  <a:srgbClr val="000000"/>
                </a:solidFill>
                <a:latin typeface="Times New Roman" panose="02020603050405020304" pitchFamily="18" charset="0"/>
                <a:cs typeface="Times New Roman" panose="02020603050405020304" pitchFamily="18" charset="0"/>
              </a:rPr>
              <a:t>risarcendo il danno biologico permanente (e il danno morale ad esso conseguente, se provato), si risarciscono per equivalente tutte le conseguenze dannose dell'illecito che il danneggiato sarà costretto a sopportare, giorno per giorno, sino alla fine della sua vita; dall'altro, allo spirare dell'esistenza, di danno biologico e morale del soggetto leso non è più dato discorrere</a:t>
            </a:r>
            <a:r>
              <a:rPr lang="it-IT" sz="2000" dirty="0">
                <a:solidFill>
                  <a:srgbClr val="000000"/>
                </a:solidFill>
                <a:latin typeface="Times New Roman" panose="02020603050405020304" pitchFamily="18" charset="0"/>
                <a:cs typeface="Times New Roman" panose="02020603050405020304" pitchFamily="18" charset="0"/>
              </a:rPr>
              <a:t>».</a:t>
            </a:r>
          </a:p>
          <a:p>
            <a:pPr marL="0" indent="0" algn="just">
              <a:lnSpc>
                <a:spcPct val="107000"/>
              </a:lnSpc>
              <a:spcAft>
                <a:spcPts val="600"/>
              </a:spcAft>
              <a:buNone/>
            </a:pPr>
            <a:r>
              <a:rPr lang="it-IT" sz="2000" b="1" u="sng" dirty="0">
                <a:solidFill>
                  <a:srgbClr val="000000"/>
                </a:solidFill>
                <a:latin typeface="Times New Roman" panose="02020603050405020304" pitchFamily="18" charset="0"/>
                <a:cs typeface="Times New Roman" panose="02020603050405020304" pitchFamily="18" charset="0"/>
              </a:rPr>
              <a:t>VEDI: RIFLESSIONE SU CASS. N. 12060/2022?</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239111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just">
              <a:lnSpc>
                <a:spcPct val="107000"/>
              </a:lnSpc>
              <a:spcAft>
                <a:spcPts val="600"/>
              </a:spcAft>
              <a:buNone/>
            </a:pPr>
            <a:r>
              <a:rPr lang="it-IT" sz="2000" dirty="0">
                <a:latin typeface="Times New Roman" panose="02020603050405020304" pitchFamily="18" charset="0"/>
                <a:ea typeface="Calibri" panose="020F0502020204030204" pitchFamily="34" charset="0"/>
                <a:cs typeface="Times New Roman" panose="02020603050405020304" pitchFamily="18" charset="0"/>
              </a:rPr>
              <a:t>Aggiunge peraltro la Suprema Corte che: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Nel caso in cui la minor durata della vita dovesse risultare conseguenza dell'evento lesivo </a:t>
            </a:r>
            <a:r>
              <a:rPr lang="it-IT" sz="2000" dirty="0">
                <a:latin typeface="Times New Roman" panose="02020603050405020304" pitchFamily="18" charset="0"/>
                <a:ea typeface="Calibri" panose="020F0502020204030204" pitchFamily="34" charset="0"/>
                <a:cs typeface="Times New Roman" panose="02020603050405020304" pitchFamily="18" charset="0"/>
              </a:rPr>
              <a:t>(i.e. ove si accerti un nesso causalmente rilevante tra le lesioni e le ridotte aspettative di vita, ovvero tra le lesioni e la morte precoce, se già verificatasi al momento dell'instaurazione del giudizio),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non va, per altro verso, dimenticato che il responsabile dell'unico evento lesivo ascrittogli sarà chiamato altresì a risarcire, </a:t>
            </a:r>
            <a:r>
              <a:rPr lang="it-IT" sz="2000" b="1" u="sng" dirty="0" err="1">
                <a:latin typeface="Times New Roman" panose="02020603050405020304" pitchFamily="18" charset="0"/>
                <a:ea typeface="Calibri" panose="020F0502020204030204" pitchFamily="34" charset="0"/>
                <a:cs typeface="Times New Roman" panose="02020603050405020304" pitchFamily="18" charset="0"/>
              </a:rPr>
              <a:t>jure</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 proprio, il danno (parentale e patrimoniale) subito dai genitori del minore</a:t>
            </a:r>
            <a:r>
              <a:rPr lang="it-IT" sz="2000" dirty="0">
                <a:latin typeface="Times New Roman" panose="02020603050405020304" pitchFamily="18" charset="0"/>
                <a:ea typeface="Calibri" panose="020F0502020204030204" pitchFamily="34" charset="0"/>
                <a:cs typeface="Times New Roman" panose="02020603050405020304" pitchFamily="18" charset="0"/>
              </a:rPr>
              <a:t>, in relazione all'intero periodo di presumibile vita del minore” (ciò che è puntualmente accaduto nel caso di specie, avendo la Corte milanese riconosciuto, a tale titolo, la complessiva somma di 331.920 euro per ciascuno dei genitori).</a:t>
            </a:r>
          </a:p>
          <a:p>
            <a:pPr marL="0" indent="0" algn="just">
              <a:lnSpc>
                <a:spcPct val="107000"/>
              </a:lnSpc>
              <a:spcAft>
                <a:spcPts val="600"/>
              </a:spcAft>
              <a:buNone/>
            </a:pPr>
            <a:endParaRPr lang="it-IT"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600"/>
              </a:spcAft>
              <a:buNone/>
            </a:pPr>
            <a:r>
              <a:rPr lang="it-IT" sz="2000" b="1" u="sng" dirty="0">
                <a:latin typeface="Times New Roman" panose="02020603050405020304" pitchFamily="18" charset="0"/>
                <a:ea typeface="Calibri" panose="020F0502020204030204" pitchFamily="34" charset="0"/>
                <a:cs typeface="Times New Roman" panose="02020603050405020304" pitchFamily="18" charset="0"/>
              </a:rPr>
              <a:t>NDR: MA CON LIQUIDAZIONE IN CAPITALE È FORSE DIVERSO?</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067880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just">
              <a:lnSpc>
                <a:spcPct val="107000"/>
              </a:lnSpc>
              <a:spcAft>
                <a:spcPts val="600"/>
              </a:spcAft>
              <a:buNone/>
            </a:pPr>
            <a:r>
              <a:rPr lang="it-IT" sz="2000" u="sng" dirty="0">
                <a:latin typeface="Times New Roman" panose="02020603050405020304" pitchFamily="18" charset="0"/>
                <a:ea typeface="Calibri" panose="020F0502020204030204" pitchFamily="34" charset="0"/>
                <a:cs typeface="Times New Roman" panose="02020603050405020304" pitchFamily="18" charset="0"/>
              </a:rPr>
              <a:t>In caso di morte precoce del danneggiato</a:t>
            </a:r>
            <a:r>
              <a:rPr lang="it-IT" sz="2000" dirty="0">
                <a:latin typeface="Times New Roman" panose="02020603050405020304" pitchFamily="18" charset="0"/>
                <a:ea typeface="Calibri" panose="020F0502020204030204" pitchFamily="34" charset="0"/>
                <a:cs typeface="Times New Roman" panose="02020603050405020304" pitchFamily="18" charset="0"/>
              </a:rPr>
              <a:t>, occorrerà, pertanto, distinguere:</a:t>
            </a:r>
          </a:p>
          <a:p>
            <a:pPr marL="0" indent="0" algn="just">
              <a:lnSpc>
                <a:spcPct val="107000"/>
              </a:lnSpc>
              <a:spcAft>
                <a:spcPts val="600"/>
              </a:spcAft>
              <a:buNone/>
            </a:pPr>
            <a:endParaRPr lang="it-IT"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600"/>
              </a:spcAft>
              <a:buNone/>
            </a:pPr>
            <a:r>
              <a:rPr lang="it-IT" sz="2000" dirty="0">
                <a:latin typeface="Times New Roman" panose="02020603050405020304" pitchFamily="18" charset="0"/>
                <a:ea typeface="Calibri" panose="020F0502020204030204" pitchFamily="34" charset="0"/>
                <a:cs typeface="Times New Roman" panose="02020603050405020304" pitchFamily="18" charset="0"/>
              </a:rPr>
              <a:t>a)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se la morte anticipata è stata causata dalle lesioni</a:t>
            </a:r>
            <a:r>
              <a:rPr lang="it-IT" sz="2000" dirty="0">
                <a:latin typeface="Times New Roman" panose="02020603050405020304" pitchFamily="18" charset="0"/>
                <a:ea typeface="Calibri" panose="020F0502020204030204" pitchFamily="34" charset="0"/>
                <a:cs typeface="Times New Roman" panose="02020603050405020304" pitchFamily="18" charset="0"/>
              </a:rPr>
              <a:t>, il responsabile sarà chiamato a risarcire, oltre al danno biologico e morale, possibilmente in forma di rendita, subito dal danneggiato nel periodo di tempo compreso tra il sinistro e la morte, anche, ed </a:t>
            </a:r>
            <a:r>
              <a:rPr lang="it-IT" sz="2000" dirty="0" err="1">
                <a:latin typeface="Times New Roman" panose="02020603050405020304" pitchFamily="18" charset="0"/>
                <a:ea typeface="Calibri" panose="020F0502020204030204" pitchFamily="34" charset="0"/>
                <a:cs typeface="Times New Roman" panose="02020603050405020304" pitchFamily="18" charset="0"/>
              </a:rPr>
              <a:t>onnicomprensivamente</a:t>
            </a:r>
            <a:r>
              <a:rPr lang="it-IT" sz="2000" dirty="0">
                <a:latin typeface="Times New Roman" panose="02020603050405020304" pitchFamily="18" charset="0"/>
                <a:ea typeface="Calibri" panose="020F0502020204030204" pitchFamily="34" charset="0"/>
                <a:cs typeface="Times New Roman" panose="02020603050405020304" pitchFamily="18" charset="0"/>
              </a:rPr>
              <a:t>, il danno iure proprio subito dai genitori, in relazione alla ridotta aspettativa di vita ed al presumibile periodo di vita del minore;</a:t>
            </a:r>
          </a:p>
          <a:p>
            <a:pPr marL="0" indent="0" algn="just">
              <a:lnSpc>
                <a:spcPct val="107000"/>
              </a:lnSpc>
              <a:spcAft>
                <a:spcPts val="600"/>
              </a:spcAft>
              <a:buNone/>
            </a:pPr>
            <a:endParaRPr lang="it-IT"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600"/>
              </a:spcAft>
              <a:buNone/>
            </a:pPr>
            <a:r>
              <a:rPr lang="it-IT" sz="2000" dirty="0">
                <a:latin typeface="Times New Roman" panose="02020603050405020304" pitchFamily="18" charset="0"/>
                <a:ea typeface="Calibri" panose="020F0502020204030204" pitchFamily="34" charset="0"/>
                <a:cs typeface="Times New Roman" panose="02020603050405020304" pitchFamily="18" charset="0"/>
              </a:rPr>
              <a:t>b)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se la morte non è stata causata dalle lesioni</a:t>
            </a:r>
            <a:r>
              <a:rPr lang="it-IT" sz="2000" dirty="0">
                <a:latin typeface="Times New Roman" panose="02020603050405020304" pitchFamily="18" charset="0"/>
                <a:ea typeface="Calibri" panose="020F0502020204030204" pitchFamily="34" charset="0"/>
                <a:cs typeface="Times New Roman" panose="02020603050405020304" pitchFamily="18" charset="0"/>
              </a:rPr>
              <a:t>, il responsabile dovrà risarcire il danno biologico subito dal danneggiato valutato al tempo della commissione dell'illecito, oltre al danno da lesione del rapporto parentale in favore dei genitori”.</a:t>
            </a:r>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1865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just">
              <a:lnSpc>
                <a:spcPct val="107000"/>
              </a:lnSpc>
              <a:spcAft>
                <a:spcPts val="600"/>
              </a:spcAft>
              <a:buNone/>
            </a:pPr>
            <a:r>
              <a:rPr lang="it-IT" sz="2000" dirty="0">
                <a:latin typeface="Times New Roman" panose="02020603050405020304" pitchFamily="18" charset="0"/>
                <a:ea typeface="Calibri" panose="020F0502020204030204" pitchFamily="34" charset="0"/>
                <a:cs typeface="Times New Roman" panose="02020603050405020304" pitchFamily="18" charset="0"/>
              </a:rPr>
              <a:t>In definitiva, ne consegue che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il responsabile, versando una somma periodica al danneggiato: “non lucra alcuno "sconto" sul risarcimento, in quanto</a:t>
            </a:r>
            <a:r>
              <a:rPr lang="it-IT" sz="20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600"/>
              </a:spcAft>
              <a:buNone/>
            </a:pPr>
            <a:r>
              <a:rPr lang="it-IT" sz="2000" dirty="0">
                <a:latin typeface="Times New Roman" panose="02020603050405020304" pitchFamily="18" charset="0"/>
                <a:ea typeface="Calibri" panose="020F0502020204030204" pitchFamily="34" charset="0"/>
                <a:cs typeface="Times New Roman" panose="02020603050405020304" pitchFamily="18" charset="0"/>
              </a:rPr>
              <a:t>a)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se la durata della vita </a:t>
            </a:r>
            <a:r>
              <a:rPr lang="it-IT" sz="2000" u="sng" dirty="0">
                <a:latin typeface="Times New Roman" panose="02020603050405020304" pitchFamily="18" charset="0"/>
                <a:ea typeface="Calibri" panose="020F0502020204030204" pitchFamily="34" charset="0"/>
                <a:cs typeface="Times New Roman" panose="02020603050405020304" pitchFamily="18" charset="0"/>
              </a:rPr>
              <a:t>del danneggiato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è maggiore </a:t>
            </a:r>
            <a:r>
              <a:rPr lang="it-IT" sz="2000" u="sng" dirty="0">
                <a:latin typeface="Times New Roman" panose="02020603050405020304" pitchFamily="18" charset="0"/>
                <a:ea typeface="Calibri" panose="020F0502020204030204" pitchFamily="34" charset="0"/>
                <a:cs typeface="Times New Roman" panose="02020603050405020304" pitchFamily="18" charset="0"/>
              </a:rPr>
              <a:t>rispetto alla durata della vita media</a:t>
            </a:r>
            <a:r>
              <a:rPr lang="it-IT" sz="2000" dirty="0">
                <a:latin typeface="Times New Roman" panose="02020603050405020304" pitchFamily="18" charset="0"/>
                <a:ea typeface="Calibri" panose="020F0502020204030204" pitchFamily="34" charset="0"/>
                <a:cs typeface="Times New Roman" panose="02020603050405020304" pitchFamily="18" charset="0"/>
              </a:rPr>
              <a:t>, sarà il danneggiato stesso a realizzare un lucro;</a:t>
            </a:r>
          </a:p>
          <a:p>
            <a:pPr marL="0" indent="0" algn="just">
              <a:lnSpc>
                <a:spcPct val="107000"/>
              </a:lnSpc>
              <a:spcAft>
                <a:spcPts val="600"/>
              </a:spcAft>
              <a:buNone/>
            </a:pPr>
            <a:r>
              <a:rPr lang="it-IT" sz="2000" dirty="0">
                <a:latin typeface="Times New Roman" panose="02020603050405020304" pitchFamily="18" charset="0"/>
                <a:ea typeface="Calibri" panose="020F0502020204030204" pitchFamily="34" charset="0"/>
                <a:cs typeface="Times New Roman" panose="02020603050405020304" pitchFamily="18" charset="0"/>
              </a:rPr>
              <a:t>b)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se la durata della vita </a:t>
            </a:r>
            <a:r>
              <a:rPr lang="it-IT" sz="2000" u="sng" dirty="0">
                <a:latin typeface="Times New Roman" panose="02020603050405020304" pitchFamily="18" charset="0"/>
                <a:ea typeface="Calibri" panose="020F0502020204030204" pitchFamily="34" charset="0"/>
                <a:cs typeface="Times New Roman" panose="02020603050405020304" pitchFamily="18" charset="0"/>
              </a:rPr>
              <a:t>del danneggiato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sarà, in concreto o presumibilmente, inferiore </a:t>
            </a:r>
            <a:r>
              <a:rPr lang="it-IT" sz="2000" u="sng" dirty="0">
                <a:latin typeface="Times New Roman" panose="02020603050405020304" pitchFamily="18" charset="0"/>
                <a:ea typeface="Calibri" panose="020F0502020204030204" pitchFamily="34" charset="0"/>
                <a:cs typeface="Times New Roman" panose="02020603050405020304" pitchFamily="18" charset="0"/>
              </a:rPr>
              <a:t>alla durata della vita media, e ciò a causa delle lesioni, il responsabile sarà tenuto a risarcire il danno sotto forma di rendita</a:t>
            </a:r>
            <a:r>
              <a:rPr lang="it-IT" sz="2000" dirty="0">
                <a:latin typeface="Times New Roman" panose="02020603050405020304" pitchFamily="18" charset="0"/>
                <a:ea typeface="Calibri" panose="020F0502020204030204" pitchFamily="34" charset="0"/>
                <a:cs typeface="Times New Roman" panose="02020603050405020304" pitchFamily="18" charset="0"/>
              </a:rPr>
              <a:t> - la cui base di calcolo si fonderà non sulla speranza di vita in concreto, bensì su quella media di un soggetto sano - </a:t>
            </a:r>
            <a:r>
              <a:rPr lang="it-IT" sz="2000" u="sng" dirty="0">
                <a:latin typeface="Times New Roman" panose="02020603050405020304" pitchFamily="18" charset="0"/>
                <a:ea typeface="Calibri" panose="020F0502020204030204" pitchFamily="34" charset="0"/>
                <a:cs typeface="Times New Roman" panose="02020603050405020304" pitchFamily="18" charset="0"/>
              </a:rPr>
              <a:t>oltre al danno parentale subito dai genitori in conseguenza dell'illecito</a:t>
            </a:r>
            <a:r>
              <a:rPr lang="it-IT" sz="20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600"/>
              </a:spcAft>
              <a:buNone/>
            </a:pPr>
            <a:r>
              <a:rPr lang="it-IT" sz="2000" dirty="0">
                <a:latin typeface="Times New Roman" panose="02020603050405020304" pitchFamily="18" charset="0"/>
                <a:ea typeface="Calibri" panose="020F0502020204030204" pitchFamily="34" charset="0"/>
                <a:cs typeface="Times New Roman" panose="02020603050405020304" pitchFamily="18" charset="0"/>
              </a:rPr>
              <a:t> c)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se il danneggiato avrà una vita di durata inferiore alla media, ma </a:t>
            </a:r>
            <a:r>
              <a:rPr lang="it-IT" sz="2000" u="sng" dirty="0">
                <a:latin typeface="Times New Roman" panose="02020603050405020304" pitchFamily="18" charset="0"/>
                <a:ea typeface="Calibri" panose="020F0502020204030204" pitchFamily="34" charset="0"/>
                <a:cs typeface="Times New Roman" panose="02020603050405020304" pitchFamily="18" charset="0"/>
              </a:rPr>
              <a:t>ciò avviene per cause del tutto indipendenti dalle lesioni, il responsabile che cessa di pagare la rendita non realizza alcun "vantaggio" patrimoniale, poiché, il risarcimento cessa perché cessa il danno</a:t>
            </a:r>
            <a:r>
              <a:rPr lang="it-IT" sz="20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467335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just">
              <a:lnSpc>
                <a:spcPct val="107000"/>
              </a:lnSpc>
              <a:spcAft>
                <a:spcPts val="600"/>
              </a:spcAft>
              <a:buNone/>
            </a:pPr>
            <a:r>
              <a:rPr lang="it-IT" sz="2000" dirty="0">
                <a:latin typeface="Times New Roman" panose="02020603050405020304" pitchFamily="18" charset="0"/>
                <a:ea typeface="Calibri" panose="020F0502020204030204" pitchFamily="34" charset="0"/>
                <a:cs typeface="Times New Roman" panose="02020603050405020304" pitchFamily="18" charset="0"/>
              </a:rPr>
              <a:t>Non sarebbero condivisibili sempre a dire degli Ermellini le «considerazioni fondate su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valutazioni di tipo morale di una tecnica risarcitoria</a:t>
            </a:r>
            <a:r>
              <a:rPr lang="it-IT" sz="20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07000"/>
              </a:lnSpc>
              <a:spcAft>
                <a:spcPts val="600"/>
              </a:spcAft>
              <a:buNone/>
            </a:pPr>
            <a:r>
              <a:rPr lang="it-IT" sz="2000" dirty="0">
                <a:latin typeface="Times New Roman" panose="02020603050405020304" pitchFamily="18" charset="0"/>
                <a:ea typeface="Calibri" panose="020F0502020204030204" pitchFamily="34" charset="0"/>
                <a:cs typeface="Times New Roman" panose="02020603050405020304" pitchFamily="18" charset="0"/>
              </a:rPr>
              <a:t>Sebbene siano innegabili nella storia della responsabilità civile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non pochi punti di contatto tra etica e diritto, segnatamente in tema di danni alla persona</a:t>
            </a:r>
            <a:r>
              <a:rPr lang="it-IT" sz="2000" dirty="0">
                <a:latin typeface="Times New Roman" panose="02020603050405020304" pitchFamily="18" charset="0"/>
                <a:ea typeface="Calibri" panose="020F0502020204030204" pitchFamily="34" charset="0"/>
                <a:cs typeface="Times New Roman" panose="02020603050405020304" pitchFamily="18" charset="0"/>
              </a:rPr>
              <a:t>», come evidenziato tanto «dalla prevalente dottrina quanto dalla più attenta giurisprudenza (per tutte, </a:t>
            </a:r>
            <a:r>
              <a:rPr lang="it-IT" sz="2000" dirty="0" err="1">
                <a:latin typeface="Times New Roman" panose="02020603050405020304" pitchFamily="18" charset="0"/>
                <a:ea typeface="Calibri" panose="020F0502020204030204" pitchFamily="34" charset="0"/>
                <a:cs typeface="Times New Roman" panose="02020603050405020304" pitchFamily="18" charset="0"/>
              </a:rPr>
              <a:t>Cass</a:t>
            </a:r>
            <a:r>
              <a:rPr lang="it-IT" sz="2000" dirty="0">
                <a:latin typeface="Times New Roman" panose="02020603050405020304" pitchFamily="18" charset="0"/>
                <a:ea typeface="Calibri" panose="020F0502020204030204" pitchFamily="34" charset="0"/>
                <a:cs typeface="Times New Roman" panose="02020603050405020304" pitchFamily="18" charset="0"/>
              </a:rPr>
              <a:t>. 26301/2021)», comunque: «</a:t>
            </a:r>
            <a:r>
              <a:rPr lang="it-IT" sz="2000" b="1" u="sng" dirty="0">
                <a:latin typeface="Times New Roman" panose="02020603050405020304" pitchFamily="18" charset="0"/>
                <a:ea typeface="Calibri" panose="020F0502020204030204" pitchFamily="34" charset="0"/>
                <a:cs typeface="Times New Roman" panose="02020603050405020304" pitchFamily="18" charset="0"/>
              </a:rPr>
              <a:t>non sembra legittimamente predicabile alcuna considerazione di "moralità" con riferimento a specifiche previsioni di legge,</a:t>
            </a:r>
            <a:r>
              <a:rPr lang="it-IT" sz="2000" dirty="0">
                <a:latin typeface="Times New Roman" panose="02020603050405020304" pitchFamily="18" charset="0"/>
                <a:ea typeface="Calibri" panose="020F0502020204030204" pitchFamily="34" charset="0"/>
                <a:cs typeface="Times New Roman" panose="02020603050405020304" pitchFamily="18" charset="0"/>
              </a:rPr>
              <a:t> quando le forme del risarcimento rispondano tout court (come nel caso della rendita) a principi di effettività, di bilanciamento, di giustizia delle decisioni».</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10031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A parere della Suprema Corte, pertanto: “</a:t>
            </a:r>
            <a:r>
              <a:rPr lang="it-IT" sz="2000" b="1" u="sng" dirty="0">
                <a:latin typeface="Times New Roman" panose="02020603050405020304" pitchFamily="18" charset="0"/>
                <a:cs typeface="Times New Roman" panose="02020603050405020304" pitchFamily="18" charset="0"/>
              </a:rPr>
              <a:t>nel caso di </a:t>
            </a:r>
            <a:r>
              <a:rPr lang="it-IT" sz="2000" b="1" u="sng" dirty="0" err="1">
                <a:latin typeface="Times New Roman" panose="02020603050405020304" pitchFamily="18" charset="0"/>
                <a:cs typeface="Times New Roman" panose="02020603050405020304" pitchFamily="18" charset="0"/>
              </a:rPr>
              <a:t>macroinvalidità</a:t>
            </a:r>
            <a:r>
              <a:rPr lang="it-IT" sz="2000" b="1" u="sng" dirty="0">
                <a:latin typeface="Times New Roman" panose="02020603050405020304" pitchFamily="18" charset="0"/>
                <a:cs typeface="Times New Roman" panose="02020603050405020304" pitchFamily="18" charset="0"/>
              </a:rPr>
              <a:t> </a:t>
            </a:r>
            <a:r>
              <a:rPr lang="it-IT" sz="2000" b="1" dirty="0">
                <a:latin typeface="Times New Roman" panose="02020603050405020304" pitchFamily="18" charset="0"/>
                <a:cs typeface="Times New Roman" panose="02020603050405020304" pitchFamily="18" charset="0"/>
              </a:rPr>
              <a:t>(specie se comportino la perdita della capacità di intendere e di volere), </a:t>
            </a:r>
            <a:r>
              <a:rPr lang="it-IT" sz="2000" b="1" u="sng" dirty="0">
                <a:latin typeface="Times New Roman" panose="02020603050405020304" pitchFamily="18" charset="0"/>
                <a:cs typeface="Times New Roman" panose="02020603050405020304" pitchFamily="18" charset="0"/>
              </a:rPr>
              <a:t>in quello di lesioni subite da un minore </a:t>
            </a:r>
            <a:r>
              <a:rPr lang="it-IT" sz="2000" u="sng" dirty="0">
                <a:latin typeface="Times New Roman" panose="02020603050405020304" pitchFamily="18" charset="0"/>
                <a:cs typeface="Times New Roman" panose="02020603050405020304" pitchFamily="18" charset="0"/>
              </a:rPr>
              <a:t>per il quale una prognosi di sopravvivenza risulti estremamente difficoltosa se non impossibile, </a:t>
            </a:r>
            <a:r>
              <a:rPr lang="it-IT" sz="2000" b="1" u="sng" dirty="0">
                <a:latin typeface="Times New Roman" panose="02020603050405020304" pitchFamily="18" charset="0"/>
                <a:cs typeface="Times New Roman" panose="02020603050405020304" pitchFamily="18" charset="0"/>
              </a:rPr>
              <a:t>in quello di lesioni inferte a persone socialmente deboli o descolarizzate</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(richiedenti asilo, disabili mentali o anche semplicemente </a:t>
            </a:r>
            <a:r>
              <a:rPr lang="it-IT" sz="2000" dirty="0" err="1">
                <a:latin typeface="Times New Roman" panose="02020603050405020304" pitchFamily="18" charset="0"/>
                <a:cs typeface="Times New Roman" panose="02020603050405020304" pitchFamily="18" charset="0"/>
              </a:rPr>
              <a:t>macrolesi</a:t>
            </a:r>
            <a:r>
              <a:rPr lang="it-IT" sz="2000" dirty="0">
                <a:latin typeface="Times New Roman" panose="02020603050405020304" pitchFamily="18" charset="0"/>
                <a:cs typeface="Times New Roman" panose="02020603050405020304" pitchFamily="18" charset="0"/>
              </a:rPr>
              <a:t> i quali già prima del sinistro si trovassero in profondo conflitto con i familiari</a:t>
            </a:r>
            <a:r>
              <a:rPr lang="it-IT" sz="2000" u="sng" dirty="0">
                <a:latin typeface="Times New Roman" panose="02020603050405020304" pitchFamily="18" charset="0"/>
                <a:cs typeface="Times New Roman" panose="02020603050405020304" pitchFamily="18" charset="0"/>
              </a:rPr>
              <a:t>), </a:t>
            </a:r>
            <a:r>
              <a:rPr lang="it-IT" sz="2000" b="1" u="sng" dirty="0">
                <a:latin typeface="Times New Roman" panose="02020603050405020304" pitchFamily="18" charset="0"/>
                <a:cs typeface="Times New Roman" panose="02020603050405020304" pitchFamily="18" charset="0"/>
              </a:rPr>
              <a:t>ovvero ancora con riguardo alle qualità del debitore</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(una compagnia di assicurazione, piuttosto che un privato o una pubblica amministrazione), </a:t>
            </a:r>
            <a:r>
              <a:rPr lang="it-IT" sz="2000" b="1" u="sng" dirty="0">
                <a:latin typeface="Times New Roman" panose="02020603050405020304" pitchFamily="18" charset="0"/>
                <a:cs typeface="Times New Roman" panose="02020603050405020304" pitchFamily="18" charset="0"/>
              </a:rPr>
              <a:t>sussista il serio rischio che ingenti capitali erogati in favore del danneggiato possano andare colpevolmente o incolpevolmente dispersi, in tutto o in parte, per mala fede o per semplice inesperienza dei familiari del soggetto leso</a:t>
            </a:r>
            <a:r>
              <a:rPr lang="it-IT" sz="2000" dirty="0">
                <a:latin typeface="Times New Roman" panose="02020603050405020304" pitchFamily="18" charset="0"/>
                <a:cs typeface="Times New Roman" panose="02020603050405020304" pitchFamily="18" charset="0"/>
              </a:rPr>
              <a:t>” il giudice: “valutando comparativamente i pro ed i contro del caso concreto, </a:t>
            </a:r>
            <a:r>
              <a:rPr lang="it-IT" sz="2000" b="1" u="sng" dirty="0">
                <a:latin typeface="Times New Roman" panose="02020603050405020304" pitchFamily="18" charset="0"/>
                <a:cs typeface="Times New Roman" panose="02020603050405020304" pitchFamily="18" charset="0"/>
              </a:rPr>
              <a:t>ben potrà, se non addirittura dovrà</a:t>
            </a:r>
            <a:r>
              <a:rPr lang="it-IT" sz="2000" dirty="0">
                <a:latin typeface="Times New Roman" panose="02020603050405020304" pitchFamily="18" charset="0"/>
                <a:cs typeface="Times New Roman" panose="02020603050405020304" pitchFamily="18" charset="0"/>
              </a:rPr>
              <a:t>, privilegiare una liquidazione del danno in forma di rendita”.</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632645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ctr" defTabSz="685783">
              <a:buNone/>
            </a:pPr>
            <a:r>
              <a:rPr lang="it-IT" sz="2000" dirty="0">
                <a:solidFill>
                  <a:srgbClr val="000000"/>
                </a:solidFill>
                <a:latin typeface="Times New Roman" panose="02020603050405020304" pitchFamily="18" charset="0"/>
                <a:cs typeface="Times New Roman" panose="02020603050405020304" pitchFamily="18" charset="0"/>
              </a:rPr>
              <a:t>NDR:</a:t>
            </a:r>
          </a:p>
          <a:p>
            <a:pPr marL="0" indent="0" algn="just" defTabSz="685783">
              <a:buNone/>
            </a:pPr>
            <a:r>
              <a:rPr lang="it-IT" sz="2000" dirty="0">
                <a:solidFill>
                  <a:srgbClr val="000000"/>
                </a:solidFill>
                <a:latin typeface="Times New Roman" panose="02020603050405020304" pitchFamily="18" charset="0"/>
                <a:cs typeface="Times New Roman" panose="02020603050405020304" pitchFamily="18" charset="0"/>
              </a:rPr>
              <a:t>Ma i Giudici Tutelari ?</a:t>
            </a:r>
          </a:p>
          <a:p>
            <a:pPr marL="0" indent="0" algn="just" defTabSz="685783">
              <a:buNone/>
            </a:pPr>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685783">
              <a:buNone/>
            </a:pPr>
            <a:r>
              <a:rPr lang="it-IT" sz="2000" dirty="0">
                <a:solidFill>
                  <a:srgbClr val="000000"/>
                </a:solidFill>
                <a:latin typeface="Times New Roman" panose="02020603050405020304" pitchFamily="18" charset="0"/>
                <a:cs typeface="Times New Roman" panose="02020603050405020304" pitchFamily="18" charset="0"/>
              </a:rPr>
              <a:t>Ma quale norma parla di «dovere» ? Non certo l’art. 2057 c.c. </a:t>
            </a:r>
          </a:p>
          <a:p>
            <a:pPr marL="0" indent="0" algn="just" defTabSz="685783">
              <a:buNone/>
            </a:pPr>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685783">
              <a:buNone/>
            </a:pPr>
            <a:r>
              <a:rPr lang="it-IT" sz="2000" dirty="0">
                <a:solidFill>
                  <a:srgbClr val="000000"/>
                </a:solidFill>
                <a:latin typeface="Times New Roman" panose="02020603050405020304" pitchFamily="18" charset="0"/>
                <a:cs typeface="Times New Roman" panose="02020603050405020304" pitchFamily="18" charset="0"/>
              </a:rPr>
              <a:t>Ma se il risarcimento viene pagato in rendita, i parenti non si possono appropriare, mese per mese, delle somme?</a:t>
            </a:r>
          </a:p>
          <a:p>
            <a:pPr marL="0" indent="0" algn="just" defTabSz="685783">
              <a:buNone/>
            </a:pPr>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685783">
              <a:buNone/>
            </a:pPr>
            <a:r>
              <a:rPr lang="it-IT" sz="2000" dirty="0">
                <a:solidFill>
                  <a:srgbClr val="000000"/>
                </a:solidFill>
                <a:latin typeface="Times New Roman" panose="02020603050405020304" pitchFamily="18" charset="0"/>
                <a:cs typeface="Times New Roman" panose="02020603050405020304" pitchFamily="18" charset="0"/>
              </a:rPr>
              <a:t>Ma soprattutto se anche il danneggiato </a:t>
            </a:r>
            <a:r>
              <a:rPr lang="it-IT" sz="2000" dirty="0" err="1">
                <a:solidFill>
                  <a:srgbClr val="000000"/>
                </a:solidFill>
                <a:latin typeface="Times New Roman" panose="02020603050405020304" pitchFamily="18" charset="0"/>
                <a:cs typeface="Times New Roman" panose="02020603050405020304" pitchFamily="18" charset="0"/>
              </a:rPr>
              <a:t>macroleso</a:t>
            </a:r>
            <a:r>
              <a:rPr lang="it-IT" sz="2000" dirty="0">
                <a:solidFill>
                  <a:srgbClr val="000000"/>
                </a:solidFill>
                <a:latin typeface="Times New Roman" panose="02020603050405020304" pitchFamily="18" charset="0"/>
                <a:cs typeface="Times New Roman" panose="02020603050405020304" pitchFamily="18" charset="0"/>
              </a:rPr>
              <a:t>  «socialmente debole o descolarizzato», ma capace, vuole avere subito il risarcimento perché per lenire la sua sofferenza vuole viaggiare x il mondo o anche solo dare la somma in beneficienza o comunque «disperderla» non è forse un suo diritto costituzionalmente garantito farlo?</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57136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just">
              <a:lnSpc>
                <a:spcPct val="107000"/>
              </a:lnSpc>
              <a:spcAft>
                <a:spcPts val="600"/>
              </a:spcAft>
              <a:buNone/>
            </a:pPr>
            <a:r>
              <a:rPr lang="it-IT" sz="2000" b="1" u="sng" dirty="0">
                <a:latin typeface="Times New Roman" panose="02020603050405020304" pitchFamily="18" charset="0"/>
                <a:cs typeface="Times New Roman" panose="02020603050405020304" pitchFamily="18" charset="0"/>
              </a:rPr>
              <a:t>La liquidazione in forma di rendita, al contrario: “non sarà in alcun modo opportuna nel caso in cui le lesioni siano di lieve o media entità, in quanto il relativo gettito sarebbe cosi esiguo da non arrecare alcuna sostanziale utilità al danneggiato”.</a:t>
            </a:r>
          </a:p>
          <a:p>
            <a:pPr marL="0" indent="0" algn="just">
              <a:lnSpc>
                <a:spcPct val="107000"/>
              </a:lnSpc>
              <a:spcAft>
                <a:spcPts val="600"/>
              </a:spcAft>
              <a:buNone/>
            </a:pPr>
            <a:endParaRPr lang="it-IT" sz="2000" b="1" u="sng" dirty="0">
              <a:latin typeface="Times New Roman" panose="02020603050405020304" pitchFamily="18" charset="0"/>
              <a:cs typeface="Times New Roman" panose="02020603050405020304" pitchFamily="18" charset="0"/>
            </a:endParaRPr>
          </a:p>
          <a:p>
            <a:pPr marL="0" indent="0" algn="just">
              <a:lnSpc>
                <a:spcPct val="107000"/>
              </a:lnSpc>
              <a:spcAft>
                <a:spcPts val="600"/>
              </a:spcAft>
              <a:buNone/>
            </a:pPr>
            <a:r>
              <a:rPr lang="it-IT" sz="2000" b="1" u="sng" dirty="0">
                <a:latin typeface="Times New Roman" panose="02020603050405020304" pitchFamily="18" charset="0"/>
                <a:cs typeface="Times New Roman" panose="02020603050405020304" pitchFamily="18" charset="0"/>
              </a:rPr>
              <a:t>NDR: Ma quali sono le lesioni di «lieve o media entità» e quali sono le «</a:t>
            </a:r>
            <a:r>
              <a:rPr lang="it-IT" sz="2000" b="1" u="sng" dirty="0" err="1">
                <a:latin typeface="Times New Roman" panose="02020603050405020304" pitchFamily="18" charset="0"/>
                <a:cs typeface="Times New Roman" panose="02020603050405020304" pitchFamily="18" charset="0"/>
              </a:rPr>
              <a:t>macrolesioni</a:t>
            </a:r>
            <a:r>
              <a:rPr lang="it-IT" sz="2000" b="1" u="sng" dirty="0">
                <a:latin typeface="Times New Roman" panose="02020603050405020304" pitchFamily="18" charset="0"/>
                <a:cs typeface="Times New Roman" panose="02020603050405020304" pitchFamily="18" charset="0"/>
              </a:rPr>
              <a:t>»?</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3592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CONSIGLIO DI STATO DEL 20.02.2024</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000664"/>
            <a:ext cx="11685292" cy="48628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Sotto il secondo profilo, poi, la sostenibilità degli impatti economici sul sistema assicurativo: “non può essere acquisita e valorizzata quale vincolo ex ante </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(ovvero limite rigido e predefinito) per una diluita scansione parametrica dei potenziali esiti </a:t>
            </a:r>
            <a:r>
              <a:rPr kumimoji="0" lang="it-IT"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remediali</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 funzione di generalizzato ed ingiustificato temperamento o, perfino, di misurata e programmatica riduzione della tutela delle vittime”.</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Pertanto: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solo un eventuale e dimostrato esito di squilibrio macro-economico sulla complessiva redditività delle imprese di settore potrebbe legittimare, nella prospettiva solidaristica evocata dalla Corte costituzionale (cfr. la sentenza n.235/2014, peraltro riferita alle lesioni c.d. </a:t>
            </a:r>
            <a:r>
              <a:rPr kumimoji="0" lang="it-IT" sz="20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micropermanenti</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una opzione sostanzialmente calmierante</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Tale dimostrazione non è emersa dalla documentazione allegata</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5638309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696453"/>
            <a:ext cx="11435348" cy="4872789"/>
          </a:xfrm>
        </p:spPr>
        <p:txBody>
          <a:bodyPr>
            <a:normAutofit/>
          </a:bodyPr>
          <a:lstStyle/>
          <a:p>
            <a:pPr marL="0" indent="0" algn="just">
              <a:lnSpc>
                <a:spcPct val="107000"/>
              </a:lnSpc>
              <a:spcAft>
                <a:spcPts val="600"/>
              </a:spcAft>
              <a:buNone/>
            </a:pPr>
            <a:r>
              <a:rPr lang="it-IT" sz="2000" b="1" u="sng" dirty="0">
                <a:latin typeface="Times New Roman" panose="02020603050405020304" pitchFamily="18" charset="0"/>
                <a:cs typeface="Times New Roman" panose="02020603050405020304" pitchFamily="18" charset="0"/>
              </a:rPr>
              <a:t>Da ultimo, la sentenza, esplicitamente non prende posizione a proposito del tema del: “risarcimento del danno patrimoniale attraverso la costituzione di una rendita”</a:t>
            </a:r>
            <a:r>
              <a:rPr lang="it-IT" sz="2000" dirty="0">
                <a:latin typeface="Times New Roman" panose="02020603050405020304" pitchFamily="18" charset="0"/>
                <a:cs typeface="Times New Roman" panose="02020603050405020304" pitchFamily="18" charset="0"/>
              </a:rPr>
              <a:t>, perché non oggetto del ricorso, sebbene: “sia detto incidentalmente, </a:t>
            </a:r>
            <a:r>
              <a:rPr lang="it-IT" sz="2000" b="1" u="sng" dirty="0">
                <a:latin typeface="Times New Roman" panose="02020603050405020304" pitchFamily="18" charset="0"/>
                <a:cs typeface="Times New Roman" panose="02020603050405020304" pitchFamily="18" charset="0"/>
              </a:rPr>
              <a:t>troverebbe a sua volta il proprio terreno d'elezione in caso di perdita o riduzione del reddito da parte del danneggiato</a:t>
            </a:r>
            <a:r>
              <a:rPr lang="it-IT" sz="2000" dirty="0">
                <a:latin typeface="Times New Roman" panose="02020603050405020304" pitchFamily="18" charset="0"/>
                <a:cs typeface="Times New Roman" panose="02020603050405020304" pitchFamily="18" charset="0"/>
              </a:rPr>
              <a:t>”.</a:t>
            </a:r>
          </a:p>
          <a:p>
            <a:pPr marL="0" indent="0" algn="just">
              <a:lnSpc>
                <a:spcPct val="107000"/>
              </a:lnSpc>
              <a:spcAft>
                <a:spcPts val="600"/>
              </a:spcAft>
              <a:buNone/>
            </a:pPr>
            <a:endParaRPr lang="it-IT" sz="2000" dirty="0">
              <a:latin typeface="Times New Roman" panose="02020603050405020304" pitchFamily="18" charset="0"/>
              <a:cs typeface="Times New Roman" panose="02020603050405020304" pitchFamily="18" charset="0"/>
            </a:endParaRPr>
          </a:p>
          <a:p>
            <a:pPr marL="0" indent="0" algn="just">
              <a:lnSpc>
                <a:spcPct val="107000"/>
              </a:lnSpc>
              <a:spcAft>
                <a:spcPts val="600"/>
              </a:spcAft>
              <a:buNone/>
            </a:pPr>
            <a:r>
              <a:rPr lang="it-IT" sz="2000" b="1" u="sng" dirty="0">
                <a:latin typeface="Times New Roman" panose="02020603050405020304" pitchFamily="18" charset="0"/>
                <a:cs typeface="Times New Roman" panose="02020603050405020304" pitchFamily="18" charset="0"/>
              </a:rPr>
              <a:t>NDR: IN VERITÀ IL VERO «TERRENO D’ELEZIONE» DELLA RENDITA È PROPRIO IL DANNO DA SPESE DI ASSISTENZA </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864837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431758"/>
            <a:ext cx="11435348" cy="4872789"/>
          </a:xfrm>
        </p:spPr>
        <p:txBody>
          <a:bodyPr>
            <a:normAutofit fontScale="92500" lnSpcReduction="20000"/>
          </a:bodyPr>
          <a:lstStyle/>
          <a:p>
            <a:pPr marL="0" indent="0" algn="just">
              <a:lnSpc>
                <a:spcPct val="107000"/>
              </a:lnSpc>
              <a:spcAft>
                <a:spcPts val="600"/>
              </a:spcAft>
              <a:buNone/>
            </a:pPr>
            <a:r>
              <a:rPr lang="it-IT" sz="2000" b="1" u="sng" dirty="0">
                <a:latin typeface="Times New Roman" panose="02020603050405020304" pitchFamily="18" charset="0"/>
                <a:cs typeface="Times New Roman" panose="02020603050405020304" pitchFamily="18" charset="0"/>
              </a:rPr>
              <a:t>IL SECONDO MOTIVO DI GRAVAME VIENE INVECE ACCOLTO</a:t>
            </a:r>
          </a:p>
          <a:p>
            <a:pPr marL="0" indent="0" algn="just">
              <a:lnSpc>
                <a:spcPct val="107000"/>
              </a:lnSpc>
              <a:spcAft>
                <a:spcPts val="600"/>
              </a:spcAft>
              <a:buNone/>
            </a:pPr>
            <a:endParaRPr lang="it-IT" sz="2000" dirty="0">
              <a:latin typeface="Times New Roman" panose="02020603050405020304" pitchFamily="18" charset="0"/>
              <a:cs typeface="Times New Roman" panose="02020603050405020304" pitchFamily="18" charset="0"/>
            </a:endParaRPr>
          </a:p>
          <a:p>
            <a:pPr marL="0" indent="0" algn="just">
              <a:lnSpc>
                <a:spcPct val="107000"/>
              </a:lnSpc>
              <a:spcAft>
                <a:spcPts val="600"/>
              </a:spcAft>
              <a:buNone/>
            </a:pPr>
            <a:r>
              <a:rPr lang="it-IT" sz="2000" b="1" u="sng" dirty="0">
                <a:latin typeface="Times New Roman" panose="02020603050405020304" pitchFamily="18" charset="0"/>
                <a:cs typeface="Times New Roman" panose="02020603050405020304" pitchFamily="18" charset="0"/>
              </a:rPr>
              <a:t>Incombe</a:t>
            </a:r>
            <a:r>
              <a:rPr lang="it-IT" sz="2000" dirty="0">
                <a:latin typeface="Times New Roman" panose="02020603050405020304" pitchFamily="18" charset="0"/>
                <a:cs typeface="Times New Roman" panose="02020603050405020304" pitchFamily="18" charset="0"/>
              </a:rPr>
              <a:t> sul </a:t>
            </a:r>
            <a:r>
              <a:rPr lang="it-IT" sz="2000" b="1" u="sng" dirty="0">
                <a:latin typeface="Times New Roman" panose="02020603050405020304" pitchFamily="18" charset="0"/>
                <a:cs typeface="Times New Roman" panose="02020603050405020304" pitchFamily="18" charset="0"/>
              </a:rPr>
              <a:t>giudice: «l'onere di assicurare che la rendita restituisca un valore finanziariamente equivalente al capitale da cui è stata ricavata, per l'intera durata della vita del beneficiario.</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La conversione di un capitale in una rendita avviene dividendo II primo per un coefficiente per la costituzione delle rendite vitalizie: </a:t>
            </a:r>
            <a:r>
              <a:rPr lang="it-IT" sz="2000" b="1" u="sng" dirty="0">
                <a:latin typeface="Times New Roman" panose="02020603050405020304" pitchFamily="18" charset="0"/>
                <a:cs typeface="Times New Roman" panose="02020603050405020304" pitchFamily="18" charset="0"/>
              </a:rPr>
              <a:t>assunta a base di calcolo </a:t>
            </a:r>
            <a:r>
              <a:rPr lang="it-IT" sz="2000" b="1" u="sng" dirty="0" err="1">
                <a:latin typeface="Times New Roman" panose="02020603050405020304" pitchFamily="18" charset="0"/>
                <a:cs typeface="Times New Roman" panose="02020603050405020304" pitchFamily="18" charset="0"/>
              </a:rPr>
              <a:t>Ia</a:t>
            </a:r>
            <a:r>
              <a:rPr lang="it-IT" sz="2000" b="1" u="sng" dirty="0">
                <a:latin typeface="Times New Roman" panose="02020603050405020304" pitchFamily="18" charset="0"/>
                <a:cs typeface="Times New Roman" panose="02020603050405020304" pitchFamily="18" charset="0"/>
              </a:rPr>
              <a:t> somma capitale </a:t>
            </a:r>
            <a:r>
              <a:rPr lang="it-IT" sz="2000" dirty="0">
                <a:latin typeface="Times New Roman" panose="02020603050405020304" pitchFamily="18" charset="0"/>
                <a:cs typeface="Times New Roman" panose="02020603050405020304" pitchFamily="18" charset="0"/>
              </a:rPr>
              <a:t>(come correttamente individuata, nella specie, dalla Corte di appello) </a:t>
            </a:r>
            <a:r>
              <a:rPr lang="it-IT" sz="2000" b="1" u="sng" dirty="0">
                <a:latin typeface="Times New Roman" panose="02020603050405020304" pitchFamily="18" charset="0"/>
                <a:cs typeface="Times New Roman" panose="02020603050405020304" pitchFamily="18" charset="0"/>
              </a:rPr>
              <a:t>la scelta del coefficiente per la costituzione d’una rendita vitalizia da parte del giudice di merito incontra alcuni limiti</a:t>
            </a:r>
            <a:r>
              <a:rPr lang="it-IT" sz="2000" dirty="0">
                <a:latin typeface="Times New Roman" panose="02020603050405020304" pitchFamily="18" charset="0"/>
                <a:cs typeface="Times New Roman" panose="02020603050405020304" pitchFamily="18" charset="0"/>
              </a:rPr>
              <a:t>. Poiché la rendita deve essere equipollente al capitale, difatti, </a:t>
            </a:r>
            <a:r>
              <a:rPr lang="it-IT" sz="2000" b="1" u="sng" dirty="0">
                <a:latin typeface="Times New Roman" panose="02020603050405020304" pitchFamily="18" charset="0"/>
                <a:cs typeface="Times New Roman" panose="02020603050405020304" pitchFamily="18" charset="0"/>
              </a:rPr>
              <a:t>il coefficiente prescelto dovrà essere (per garantire il rispetto di cui all’art. 1223 c.c.): </a:t>
            </a:r>
          </a:p>
          <a:p>
            <a:pPr algn="just">
              <a:lnSpc>
                <a:spcPct val="107000"/>
              </a:lnSpc>
              <a:spcAft>
                <a:spcPts val="600"/>
              </a:spcAft>
              <a:buClr>
                <a:schemeClr val="tx1"/>
              </a:buClr>
              <a:buSzPct val="100000"/>
              <a:buAutoNum type="alphaLcParenR"/>
            </a:pPr>
            <a:r>
              <a:rPr lang="it-IT" sz="2000" b="1" dirty="0">
                <a:latin typeface="Times New Roman" panose="02020603050405020304" pitchFamily="18" charset="0"/>
                <a:cs typeface="Times New Roman" panose="02020603050405020304" pitchFamily="18" charset="0"/>
              </a:rPr>
              <a:t> </a:t>
            </a:r>
            <a:r>
              <a:rPr lang="it-IT" sz="2000" b="1" u="sng" dirty="0">
                <a:latin typeface="Times New Roman" panose="02020603050405020304" pitchFamily="18" charset="0"/>
                <a:cs typeface="Times New Roman" panose="02020603050405020304" pitchFamily="18" charset="0"/>
              </a:rPr>
              <a:t>scientificamente fondato; </a:t>
            </a:r>
          </a:p>
          <a:p>
            <a:pPr algn="just">
              <a:lnSpc>
                <a:spcPct val="107000"/>
              </a:lnSpc>
              <a:spcAft>
                <a:spcPts val="600"/>
              </a:spcAft>
              <a:buClr>
                <a:schemeClr val="tx1"/>
              </a:buClr>
              <a:buSzPct val="100000"/>
              <a:buAutoNum type="alphaLcParenR"/>
            </a:pPr>
            <a:r>
              <a:rPr lang="it-IT" sz="2000" b="1" dirty="0">
                <a:latin typeface="Times New Roman" panose="02020603050405020304" pitchFamily="18" charset="0"/>
                <a:cs typeface="Times New Roman" panose="02020603050405020304" pitchFamily="18" charset="0"/>
              </a:rPr>
              <a:t> </a:t>
            </a:r>
            <a:r>
              <a:rPr lang="it-IT" sz="2000" b="1" u="sng" dirty="0">
                <a:latin typeface="Times New Roman" panose="02020603050405020304" pitchFamily="18" charset="0"/>
                <a:cs typeface="Times New Roman" panose="02020603050405020304" pitchFamily="18" charset="0"/>
              </a:rPr>
              <a:t>aggiornato; </a:t>
            </a:r>
          </a:p>
          <a:p>
            <a:pPr algn="just">
              <a:lnSpc>
                <a:spcPct val="107000"/>
              </a:lnSpc>
              <a:spcAft>
                <a:spcPts val="600"/>
              </a:spcAft>
              <a:buClr>
                <a:schemeClr val="tx1"/>
              </a:buClr>
              <a:buSzPct val="100000"/>
              <a:buAutoNum type="alphaLcParenR"/>
            </a:pPr>
            <a:r>
              <a:rPr lang="it-IT" sz="2000" b="1" dirty="0">
                <a:latin typeface="Times New Roman" panose="02020603050405020304" pitchFamily="18" charset="0"/>
                <a:cs typeface="Times New Roman" panose="02020603050405020304" pitchFamily="18" charset="0"/>
              </a:rPr>
              <a:t> </a:t>
            </a:r>
            <a:r>
              <a:rPr lang="it-IT" sz="2000" b="1" u="sng" dirty="0">
                <a:latin typeface="Times New Roman" panose="02020603050405020304" pitchFamily="18" charset="0"/>
                <a:cs typeface="Times New Roman" panose="02020603050405020304" pitchFamily="18" charset="0"/>
              </a:rPr>
              <a:t>corrispondente all’età della vittima alla data dell'infortunio; </a:t>
            </a:r>
          </a:p>
          <a:p>
            <a:pPr algn="just">
              <a:lnSpc>
                <a:spcPct val="107000"/>
              </a:lnSpc>
              <a:spcAft>
                <a:spcPts val="600"/>
              </a:spcAft>
              <a:buClr>
                <a:schemeClr val="tx1"/>
              </a:buClr>
              <a:buSzPct val="100000"/>
              <a:buAutoNum type="alphaLcParenR"/>
            </a:pPr>
            <a:r>
              <a:rPr lang="it-IT" sz="2000" b="1" dirty="0">
                <a:latin typeface="Times New Roman" panose="02020603050405020304" pitchFamily="18" charset="0"/>
                <a:cs typeface="Times New Roman" panose="02020603050405020304" pitchFamily="18" charset="0"/>
              </a:rPr>
              <a:t> </a:t>
            </a:r>
            <a:r>
              <a:rPr lang="it-IT" sz="2000" b="1" u="sng" dirty="0">
                <a:latin typeface="Times New Roman" panose="02020603050405020304" pitchFamily="18" charset="0"/>
                <a:cs typeface="Times New Roman" panose="02020603050405020304" pitchFamily="18" charset="0"/>
              </a:rPr>
              <a:t>progressivo, cioè variabile in funzione (almeno) di anno, se non di frazione di anno».</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078374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431758"/>
            <a:ext cx="11435348" cy="4872789"/>
          </a:xfrm>
        </p:spPr>
        <p:txBody>
          <a:bodyPr>
            <a:normAutofit/>
          </a:bodyPr>
          <a:lstStyle/>
          <a:p>
            <a:pPr marL="0" indent="0" algn="just">
              <a:lnSpc>
                <a:spcPct val="107000"/>
              </a:lnSpc>
              <a:spcAft>
                <a:spcPts val="600"/>
              </a:spcAft>
              <a:buNone/>
            </a:pPr>
            <a:r>
              <a:rPr lang="it-IT" sz="2000" b="1" u="sng" dirty="0">
                <a:latin typeface="Times New Roman" panose="02020603050405020304" pitchFamily="18" charset="0"/>
                <a:cs typeface="Times New Roman" panose="02020603050405020304" pitchFamily="18" charset="0"/>
              </a:rPr>
              <a:t>IL SECONDO MOTIVO DI GRAVAME VIENE INVECE ACCOLTO</a:t>
            </a:r>
          </a:p>
          <a:p>
            <a:pPr marL="0" indent="0" algn="just">
              <a:lnSpc>
                <a:spcPct val="107000"/>
              </a:lnSpc>
              <a:spcAft>
                <a:spcPts val="600"/>
              </a:spcAft>
              <a:buNone/>
            </a:pPr>
            <a:endParaRPr lang="it-IT" sz="2000" dirty="0">
              <a:latin typeface="Times New Roman" panose="02020603050405020304" pitchFamily="18" charset="0"/>
              <a:cs typeface="Times New Roman" panose="02020603050405020304" pitchFamily="18" charset="0"/>
            </a:endParaRP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Nel caso di specie, la quantificazione della rendita da parte della Corte d'appello è avvenuta dividendo il capitale per il coefficiente di cui all'art. 46, lettera (c), </a:t>
            </a:r>
            <a:r>
              <a:rPr lang="it-IT" sz="2000" dirty="0" err="1">
                <a:latin typeface="Times New Roman" panose="02020603050405020304" pitchFamily="18" charset="0"/>
                <a:cs typeface="Times New Roman" panose="02020603050405020304" pitchFamily="18" charset="0"/>
              </a:rPr>
              <a:t>d.p.r.</a:t>
            </a:r>
            <a:r>
              <a:rPr lang="it-IT" sz="2000" dirty="0">
                <a:latin typeface="Times New Roman" panose="02020603050405020304" pitchFamily="18" charset="0"/>
                <a:cs typeface="Times New Roman" panose="02020603050405020304" pitchFamily="18" charset="0"/>
              </a:rPr>
              <a:t> 26.4.1986 n. 131 (</a:t>
            </a:r>
            <a:r>
              <a:rPr lang="it-IT" sz="2000" b="1" u="sng" dirty="0">
                <a:latin typeface="Times New Roman" panose="02020603050405020304" pitchFamily="18" charset="0"/>
                <a:cs typeface="Times New Roman" panose="02020603050405020304" pitchFamily="18" charset="0"/>
              </a:rPr>
              <a:t>coefficiente</a:t>
            </a:r>
            <a:r>
              <a:rPr lang="it-IT" sz="2000" dirty="0">
                <a:latin typeface="Times New Roman" panose="02020603050405020304" pitchFamily="18" charset="0"/>
                <a:cs typeface="Times New Roman" panose="02020603050405020304" pitchFamily="18" charset="0"/>
              </a:rPr>
              <a:t> dettato della legge al fine di determinare la base imponibile dell'imposta di registro dovuta per gli atti di costituzione di rendite vitalizie, in pratica è stato «</a:t>
            </a:r>
            <a:r>
              <a:rPr lang="it-IT" sz="2000" b="1" u="sng" dirty="0">
                <a:latin typeface="Times New Roman" panose="02020603050405020304" pitchFamily="18" charset="0"/>
                <a:cs typeface="Times New Roman" panose="02020603050405020304" pitchFamily="18" charset="0"/>
              </a:rPr>
              <a:t>concepito per la liquidazione di una imposta»</a:t>
            </a:r>
            <a:r>
              <a:rPr lang="it-IT" sz="2000" dirty="0">
                <a:latin typeface="Times New Roman" panose="02020603050405020304" pitchFamily="18" charset="0"/>
                <a:cs typeface="Times New Roman" panose="02020603050405020304" pitchFamily="18" charset="0"/>
              </a:rPr>
              <a:t>).</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Tale coefficiente non è rispettoso del precetto di cui all'art. 1223 </a:t>
            </a:r>
            <a:r>
              <a:rPr lang="it-IT" sz="2000" dirty="0" err="1">
                <a:latin typeface="Times New Roman" panose="02020603050405020304" pitchFamily="18" charset="0"/>
                <a:cs typeface="Times New Roman" panose="02020603050405020304" pitchFamily="18" charset="0"/>
              </a:rPr>
              <a:t>c.c</a:t>
            </a:r>
            <a:r>
              <a:rPr lang="it-IT" sz="2000" dirty="0">
                <a:latin typeface="Times New Roman" panose="02020603050405020304" pitchFamily="18" charset="0"/>
                <a:cs typeface="Times New Roman" panose="02020603050405020304" pitchFamily="18" charset="0"/>
              </a:rPr>
              <a:t> in quanto: “</a:t>
            </a:r>
            <a:r>
              <a:rPr lang="it-IT" sz="2000" b="1" u="sng" dirty="0">
                <a:latin typeface="Times New Roman" panose="02020603050405020304" pitchFamily="18" charset="0"/>
                <a:cs typeface="Times New Roman" panose="02020603050405020304" pitchFamily="18" charset="0"/>
              </a:rPr>
              <a:t>ha una progressione non corrispondente all'età del beneficiario</a:t>
            </a:r>
            <a:r>
              <a:rPr lang="it-IT" sz="2000" dirty="0">
                <a:latin typeface="Times New Roman" panose="02020603050405020304" pitchFamily="18" charset="0"/>
                <a:cs typeface="Times New Roman" panose="02020603050405020304" pitchFamily="18" charset="0"/>
              </a:rPr>
              <a:t>” e quindi se utilizzato per il risarcimento del danno da invalidità permanente finirebbe - esemplificando - per accordare ad un ventenne lo stesso risarcimento dovuto ad un neonato, e ad un quarantenne lo stesso risarcimento dovuto ad un trentenne.</a:t>
            </a:r>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128868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431758"/>
            <a:ext cx="11435348" cy="4872789"/>
          </a:xfrm>
        </p:spPr>
        <p:txBody>
          <a:bodyPr>
            <a:normAutofit/>
          </a:bodyPr>
          <a:lstStyle/>
          <a:p>
            <a:pPr marL="0" indent="0" algn="just">
              <a:lnSpc>
                <a:spcPct val="107000"/>
              </a:lnSpc>
              <a:spcAft>
                <a:spcPts val="600"/>
              </a:spcAft>
              <a:buNone/>
            </a:pPr>
            <a:endParaRPr lang="it-IT" sz="2000" dirty="0">
              <a:latin typeface="Times New Roman" panose="02020603050405020304" pitchFamily="18" charset="0"/>
              <a:cs typeface="Times New Roman" panose="02020603050405020304" pitchFamily="18" charset="0"/>
            </a:endParaRP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Di conseguenza, statuisce la Suprema Corte: “</a:t>
            </a:r>
            <a:r>
              <a:rPr lang="it-IT" sz="2000" b="1" u="sng" dirty="0">
                <a:latin typeface="Times New Roman" panose="02020603050405020304" pitchFamily="18" charset="0"/>
                <a:cs typeface="Times New Roman" panose="02020603050405020304" pitchFamily="18" charset="0"/>
              </a:rPr>
              <a:t>qualora il giudice ritenga di liquidare il danno in forma di rendita, dovrà procedere, in concreto</a:t>
            </a:r>
            <a:r>
              <a:rPr lang="it-IT" sz="2000" dirty="0">
                <a:latin typeface="Times New Roman" panose="02020603050405020304" pitchFamily="18" charset="0"/>
                <a:cs typeface="Times New Roman" panose="02020603050405020304" pitchFamily="18" charset="0"/>
              </a:rPr>
              <a:t>:</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a)	</a:t>
            </a:r>
            <a:r>
              <a:rPr lang="it-IT" sz="2000" b="1" u="sng" dirty="0">
                <a:latin typeface="Times New Roman" panose="02020603050405020304" pitchFamily="18" charset="0"/>
                <a:cs typeface="Times New Roman" panose="02020603050405020304" pitchFamily="18" charset="0"/>
              </a:rPr>
              <a:t>a quantificare il danno in somma capitale</a:t>
            </a:r>
            <a:r>
              <a:rPr lang="it-IT" sz="2000" dirty="0">
                <a:latin typeface="Times New Roman" panose="02020603050405020304" pitchFamily="18" charset="0"/>
                <a:cs typeface="Times New Roman" panose="02020603050405020304" pitchFamily="18" charset="0"/>
              </a:rPr>
              <a:t>, avuto riguardo all'età della vittima al momento del sinistro, sulla base delle tabelle di mortalità e senza tener conto della sua eventuale ridotta aspettativa di vita, qualora quest'ultima risulti conseguenza dell'illecito;</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b)	</a:t>
            </a:r>
            <a:r>
              <a:rPr lang="it-IT" sz="2000" b="1" u="sng" dirty="0">
                <a:latin typeface="Times New Roman" panose="02020603050405020304" pitchFamily="18" charset="0"/>
                <a:cs typeface="Times New Roman" panose="02020603050405020304" pitchFamily="18" charset="0"/>
              </a:rPr>
              <a:t>ad individuare un coefficiente di capitalizzazione </a:t>
            </a:r>
            <a:r>
              <a:rPr lang="it-IT" sz="2000" dirty="0">
                <a:latin typeface="Times New Roman" panose="02020603050405020304" pitchFamily="18" charset="0"/>
                <a:cs typeface="Times New Roman" panose="02020603050405020304" pitchFamily="18" charset="0"/>
              </a:rPr>
              <a:t>fondato su corrette basi attuariali, aggiornato e corrispondente all'età della vittima al momento dell'evento;</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c)	</a:t>
            </a:r>
            <a:r>
              <a:rPr lang="it-IT" sz="2000" b="1" u="sng" dirty="0">
                <a:latin typeface="Times New Roman" panose="02020603050405020304" pitchFamily="18" charset="0"/>
                <a:cs typeface="Times New Roman" panose="02020603050405020304" pitchFamily="18" charset="0"/>
              </a:rPr>
              <a:t>a dividere la somma capitale per il coefficiente di capitalizzazione</a:t>
            </a:r>
            <a:r>
              <a:rPr lang="it-IT" sz="2000" dirty="0">
                <a:latin typeface="Times New Roman" panose="02020603050405020304" pitchFamily="18" charset="0"/>
                <a:cs typeface="Times New Roman" panose="02020603050405020304" pitchFamily="18" charset="0"/>
              </a:rPr>
              <a:t>;</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d)	a dividere ancora (eventualmente) per dodici ii rateo annuo, se intenda liquidare una rendita mensile invece che annuale”.</a:t>
            </a:r>
            <a:endParaRPr lang="it-IT" sz="2000" dirty="0">
              <a:solidFill>
                <a:srgbClr val="000000"/>
              </a:solidFill>
              <a:latin typeface="Times New Roman" panose="02020603050405020304" pitchFamily="18" charset="0"/>
              <a:cs typeface="Times New Roman" panose="02020603050405020304" pitchFamily="18" charset="0"/>
            </a:endParaRP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484182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431758"/>
            <a:ext cx="11435348" cy="4872789"/>
          </a:xfrm>
        </p:spPr>
        <p:txBody>
          <a:bodyPr>
            <a:normAutofit/>
          </a:bodyPr>
          <a:lstStyle/>
          <a:p>
            <a:pPr marL="0" indent="0" algn="just">
              <a:lnSpc>
                <a:spcPct val="107000"/>
              </a:lnSpc>
              <a:spcAft>
                <a:spcPts val="600"/>
              </a:spcAft>
              <a:buNone/>
            </a:pPr>
            <a:endParaRPr lang="it-IT" sz="2000" dirty="0">
              <a:latin typeface="Times New Roman" panose="02020603050405020304" pitchFamily="18" charset="0"/>
              <a:cs typeface="Times New Roman" panose="02020603050405020304" pitchFamily="18" charset="0"/>
            </a:endParaRP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La scelta di questo coefficiente, peraltro: “sarà oggetto di valutazione e di scelta discrezionale da parte del giudice di merito”. </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Un utile “riferimento "</a:t>
            </a:r>
            <a:r>
              <a:rPr lang="it-IT" sz="2000" dirty="0" err="1">
                <a:latin typeface="Times New Roman" panose="02020603050405020304" pitchFamily="18" charset="0"/>
                <a:cs typeface="Times New Roman" panose="02020603050405020304" pitchFamily="18" charset="0"/>
              </a:rPr>
              <a:t>paranormativo</a:t>
            </a:r>
            <a:r>
              <a:rPr lang="it-IT" sz="2000" dirty="0">
                <a:latin typeface="Times New Roman" panose="02020603050405020304" pitchFamily="18" charset="0"/>
                <a:cs typeface="Times New Roman" panose="02020603050405020304" pitchFamily="18" charset="0"/>
              </a:rPr>
              <a:t>", </a:t>
            </a:r>
            <a:r>
              <a:rPr lang="it-IT" sz="2000" b="1" u="sng" dirty="0">
                <a:latin typeface="Times New Roman" panose="02020603050405020304" pitchFamily="18" charset="0"/>
                <a:cs typeface="Times New Roman" panose="02020603050405020304" pitchFamily="18" charset="0"/>
              </a:rPr>
              <a:t>escluse le tabelle INAIL per gli infortuni mortali sul lavoro allegata al D.M. 1.4.2008 e successive modifiche </a:t>
            </a:r>
            <a:r>
              <a:rPr lang="it-IT" sz="2000" dirty="0">
                <a:latin typeface="Times New Roman" panose="02020603050405020304" pitchFamily="18" charset="0"/>
                <a:cs typeface="Times New Roman" panose="02020603050405020304" pitchFamily="18" charset="0"/>
              </a:rPr>
              <a:t>(poiché a parità di età, prevedono coefficienti inversamente proporzionali al grado di I.P. sul presupposto che più alta è l'invalidità, minore è la speranza di vita, mentre della ridotta speranza di vita non si deve tenere conto, nella scelta del coefficiente), potrà: “essere rappresentato da quello a suo tempo suggerito per la liquidazione del danno da incapacità lavorativa diffusi dal Consiglio Superiore della Magistratura ed allegati agli Atti dell'Incontro di studio per i magistrati, svoltosi a Trevi il 30 giugno - 1 luglio 1989 (in Nuovi orientamenti e nuovi criteri per la determinazione del danno, Quaderni del CSM, 1990, n. 41, pp. 127 e ss.) indicati, tra le altre, da </a:t>
            </a:r>
            <a:r>
              <a:rPr lang="it-IT" sz="2000" dirty="0" err="1">
                <a:latin typeface="Times New Roman" panose="02020603050405020304" pitchFamily="18" charset="0"/>
                <a:cs typeface="Times New Roman" panose="02020603050405020304" pitchFamily="18" charset="0"/>
              </a:rPr>
              <a:t>Cass</a:t>
            </a:r>
            <a:r>
              <a:rPr lang="it-IT" sz="2000" dirty="0">
                <a:latin typeface="Times New Roman" panose="02020603050405020304" pitchFamily="18" charset="0"/>
                <a:cs typeface="Times New Roman" panose="02020603050405020304" pitchFamily="18" charset="0"/>
              </a:rPr>
              <a:t>. 20615/15)”.</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379634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431758"/>
            <a:ext cx="11435348" cy="4872789"/>
          </a:xfrm>
        </p:spPr>
        <p:txBody>
          <a:bodyPr>
            <a:normAutofit fontScale="92500" lnSpcReduction="20000"/>
          </a:bodyPr>
          <a:lstStyle/>
          <a:p>
            <a:pPr marL="0" indent="0" algn="ctr">
              <a:lnSpc>
                <a:spcPct val="107000"/>
              </a:lnSpc>
              <a:spcAft>
                <a:spcPts val="600"/>
              </a:spcAft>
              <a:buNone/>
            </a:pPr>
            <a:r>
              <a:rPr lang="it-IT" sz="2000" b="1" u="sng" dirty="0">
                <a:latin typeface="Times New Roman" panose="02020603050405020304" pitchFamily="18" charset="0"/>
                <a:cs typeface="Times New Roman" panose="02020603050405020304" pitchFamily="18" charset="0"/>
              </a:rPr>
              <a:t>IN DEFINITIVA</a:t>
            </a:r>
          </a:p>
          <a:p>
            <a:pPr marL="0" indent="0" algn="just">
              <a:lnSpc>
                <a:spcPct val="107000"/>
              </a:lnSpc>
              <a:spcAft>
                <a:spcPts val="600"/>
              </a:spcAft>
              <a:buNone/>
            </a:pPr>
            <a:r>
              <a:rPr lang="it-IT" sz="2000" b="1" u="sng" dirty="0">
                <a:latin typeface="Times New Roman" panose="02020603050405020304" pitchFamily="18" charset="0"/>
                <a:cs typeface="Times New Roman" panose="02020603050405020304" pitchFamily="18" charset="0"/>
              </a:rPr>
              <a:t>ASPETTI POSITIVI?</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Un «nuovo modo» di risarcire il danno alla persona.</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Porre al centro del dibattito la modalità di liquidazione in rendita, non solo del danno patrimoniale ma anche di quello non patrimoniale</a:t>
            </a:r>
          </a:p>
          <a:p>
            <a:pPr marL="0" indent="0" algn="just">
              <a:lnSpc>
                <a:spcPct val="107000"/>
              </a:lnSpc>
              <a:spcAft>
                <a:spcPts val="600"/>
              </a:spcAft>
              <a:buNone/>
            </a:pPr>
            <a:endParaRPr lang="it-IT" sz="2000" dirty="0">
              <a:latin typeface="Times New Roman" panose="02020603050405020304" pitchFamily="18" charset="0"/>
              <a:cs typeface="Times New Roman" panose="02020603050405020304" pitchFamily="18" charset="0"/>
            </a:endParaRPr>
          </a:p>
          <a:p>
            <a:pPr marL="0" indent="0" algn="just">
              <a:lnSpc>
                <a:spcPct val="107000"/>
              </a:lnSpc>
              <a:spcAft>
                <a:spcPts val="600"/>
              </a:spcAft>
              <a:buNone/>
            </a:pPr>
            <a:r>
              <a:rPr lang="it-IT" sz="2000" b="1" u="sng" dirty="0">
                <a:latin typeface="Times New Roman" panose="02020603050405020304" pitchFamily="18" charset="0"/>
                <a:cs typeface="Times New Roman" panose="02020603050405020304" pitchFamily="18" charset="0"/>
              </a:rPr>
              <a:t>ASPETTI NEGATIVI?</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Ritorno del sistema all’impostazione «</a:t>
            </a:r>
            <a:r>
              <a:rPr lang="it-IT" sz="2000" dirty="0" err="1">
                <a:latin typeface="Times New Roman" panose="02020603050405020304" pitchFamily="18" charset="0"/>
                <a:cs typeface="Times New Roman" panose="02020603050405020304" pitchFamily="18" charset="0"/>
              </a:rPr>
              <a:t>patrimonialistica</a:t>
            </a:r>
            <a:r>
              <a:rPr lang="it-IT" sz="2000" dirty="0">
                <a:latin typeface="Times New Roman" panose="02020603050405020304" pitchFamily="18" charset="0"/>
                <a:cs typeface="Times New Roman" panose="02020603050405020304" pitchFamily="18" charset="0"/>
              </a:rPr>
              <a:t>» del danno alla persona, in perfetta sintonia con il Codice Civile (1942).</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La visione «personalistica» del sistema (anni 80-90) viene abbandonata.</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Nel 1942, tuttavia, il danno biologico non esisteva ed il danno morale ex art. 2059 c.c. era un’altra cosa.</a:t>
            </a:r>
          </a:p>
          <a:p>
            <a:pPr marL="0" indent="0" algn="just">
              <a:lnSpc>
                <a:spcPct val="107000"/>
              </a:lnSpc>
              <a:spcAft>
                <a:spcPts val="600"/>
              </a:spcAft>
              <a:buNone/>
            </a:pPr>
            <a:r>
              <a:rPr lang="it-IT" sz="2000" dirty="0">
                <a:latin typeface="Times New Roman" panose="02020603050405020304" pitchFamily="18" charset="0"/>
                <a:cs typeface="Times New Roman" panose="02020603050405020304" pitchFamily="18" charset="0"/>
              </a:rPr>
              <a:t> «Stato etico» (Hobbes ed </a:t>
            </a:r>
            <a:r>
              <a:rPr lang="it-IT" sz="2000" dirty="0" err="1">
                <a:latin typeface="Times New Roman" panose="02020603050405020304" pitchFamily="18" charset="0"/>
                <a:cs typeface="Times New Roman" panose="02020603050405020304" pitchFamily="18" charset="0"/>
              </a:rPr>
              <a:t>Hegel</a:t>
            </a:r>
            <a:r>
              <a:rPr lang="it-IT" sz="2000" dirty="0">
                <a:latin typeface="Times New Roman" panose="02020603050405020304" pitchFamily="18" charset="0"/>
                <a:cs typeface="Times New Roman" panose="02020603050405020304" pitchFamily="18" charset="0"/>
              </a:rPr>
              <a:t>)  </a:t>
            </a:r>
          </a:p>
          <a:p>
            <a:pPr marL="0" indent="0" algn="just" defTabSz="914377">
              <a:buNone/>
            </a:pP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3631286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8326" y="1431758"/>
            <a:ext cx="11435348" cy="4872789"/>
          </a:xfrm>
        </p:spPr>
        <p:txBody>
          <a:bodyPr>
            <a:normAutofit/>
          </a:bodyPr>
          <a:lstStyle/>
          <a:p>
            <a:pPr marL="0" indent="0" algn="ctr">
              <a:lnSpc>
                <a:spcPct val="107000"/>
              </a:lnSpc>
              <a:spcAft>
                <a:spcPts val="600"/>
              </a:spcAft>
              <a:buNone/>
            </a:pPr>
            <a:endParaRPr lang="it-IT" sz="2000" b="1" u="sng" dirty="0">
              <a:latin typeface="Times New Roman" panose="02020603050405020304" pitchFamily="18" charset="0"/>
              <a:cs typeface="Times New Roman" panose="02020603050405020304" pitchFamily="18" charset="0"/>
            </a:endParaRPr>
          </a:p>
          <a:p>
            <a:pPr marL="0" indent="0" algn="ctr">
              <a:lnSpc>
                <a:spcPct val="107000"/>
              </a:lnSpc>
              <a:spcAft>
                <a:spcPts val="600"/>
              </a:spcAft>
              <a:buNone/>
            </a:pPr>
            <a:endParaRPr lang="it-IT" sz="2000" b="1" u="sng" dirty="0">
              <a:latin typeface="Times New Roman" panose="02020603050405020304" pitchFamily="18" charset="0"/>
              <a:cs typeface="Times New Roman" panose="02020603050405020304" pitchFamily="18" charset="0"/>
            </a:endParaRPr>
          </a:p>
          <a:p>
            <a:pPr marL="0" indent="0" algn="ctr">
              <a:lnSpc>
                <a:spcPct val="107000"/>
              </a:lnSpc>
              <a:spcAft>
                <a:spcPts val="600"/>
              </a:spcAft>
              <a:buNone/>
            </a:pPr>
            <a:r>
              <a:rPr lang="it-IT" sz="2000" b="1" u="sng" dirty="0">
                <a:latin typeface="Times New Roman" panose="02020603050405020304" pitchFamily="18" charset="0"/>
                <a:cs typeface="Times New Roman" panose="02020603050405020304" pitchFamily="18" charset="0"/>
              </a:rPr>
              <a:t>IN DEFINITIVA</a:t>
            </a:r>
            <a:br>
              <a:rPr lang="it-IT" sz="2000" b="1" u="sng" dirty="0">
                <a:solidFill>
                  <a:schemeClr val="tx1"/>
                </a:solidFill>
                <a:latin typeface="Times New Roman" panose="02020603050405020304" pitchFamily="18" charset="0"/>
                <a:cs typeface="Times New Roman" panose="02020603050405020304" pitchFamily="18" charset="0"/>
              </a:rPr>
            </a:br>
            <a:r>
              <a:rPr lang="it-IT" sz="2000" b="1" u="sng" dirty="0">
                <a:solidFill>
                  <a:schemeClr val="tx1"/>
                </a:solidFill>
                <a:latin typeface="Times New Roman" panose="02020603050405020304" pitchFamily="18" charset="0"/>
                <a:cs typeface="Times New Roman" panose="02020603050405020304" pitchFamily="18" charset="0"/>
              </a:rPr>
              <a:t>«SPADA DI DAMOCLE»</a:t>
            </a:r>
            <a:br>
              <a:rPr lang="it-IT" sz="2000" b="1" u="sng" dirty="0">
                <a:solidFill>
                  <a:schemeClr val="tx1"/>
                </a:solidFill>
                <a:latin typeface="Times New Roman" panose="02020603050405020304" pitchFamily="18" charset="0"/>
                <a:cs typeface="Times New Roman" panose="02020603050405020304" pitchFamily="18" charset="0"/>
              </a:rPr>
            </a:br>
            <a:br>
              <a:rPr lang="it-IT" sz="2000" b="1" u="sng" dirty="0">
                <a:solidFill>
                  <a:schemeClr val="tx1"/>
                </a:solidFill>
                <a:latin typeface="Times New Roman" panose="02020603050405020304" pitchFamily="18" charset="0"/>
                <a:cs typeface="Times New Roman" panose="02020603050405020304" pitchFamily="18" charset="0"/>
              </a:rPr>
            </a:br>
            <a:br>
              <a:rPr lang="it-IT" sz="2000" b="1" u="sng" dirty="0">
                <a:solidFill>
                  <a:schemeClr val="tx1"/>
                </a:solidFill>
                <a:latin typeface="Times New Roman" panose="02020603050405020304" pitchFamily="18" charset="0"/>
                <a:cs typeface="Times New Roman" panose="02020603050405020304" pitchFamily="18" charset="0"/>
              </a:rPr>
            </a:br>
            <a:br>
              <a:rPr lang="it-IT" sz="2000" b="1" u="sng" dirty="0">
                <a:solidFill>
                  <a:schemeClr val="tx1"/>
                </a:solidFill>
                <a:latin typeface="Times New Roman" panose="02020603050405020304" pitchFamily="18" charset="0"/>
                <a:cs typeface="Times New Roman" panose="02020603050405020304" pitchFamily="18" charset="0"/>
              </a:rPr>
            </a:br>
            <a:r>
              <a:rPr lang="it-IT" sz="2000" dirty="0">
                <a:solidFill>
                  <a:schemeClr val="tx1"/>
                </a:solidFill>
                <a:latin typeface="Times New Roman" panose="02020603050405020304" pitchFamily="18" charset="0"/>
                <a:cs typeface="Times New Roman" panose="02020603050405020304" pitchFamily="18" charset="0"/>
              </a:rPr>
              <a:t>PER I DANNEGGIATI</a:t>
            </a:r>
            <a:br>
              <a:rPr lang="it-IT" sz="2000" dirty="0">
                <a:solidFill>
                  <a:schemeClr val="tx1"/>
                </a:solidFill>
                <a:latin typeface="Times New Roman" panose="02020603050405020304" pitchFamily="18" charset="0"/>
                <a:cs typeface="Times New Roman" panose="02020603050405020304" pitchFamily="18" charset="0"/>
              </a:rPr>
            </a:br>
            <a:r>
              <a:rPr lang="it-IT" sz="2000" dirty="0">
                <a:solidFill>
                  <a:schemeClr val="tx1"/>
                </a:solidFill>
                <a:latin typeface="Times New Roman" panose="02020603050405020304" pitchFamily="18" charset="0"/>
                <a:cs typeface="Times New Roman" panose="02020603050405020304" pitchFamily="18" charset="0"/>
              </a:rPr>
              <a:t>&amp;</a:t>
            </a:r>
            <a:br>
              <a:rPr lang="it-IT" sz="2000" dirty="0">
                <a:solidFill>
                  <a:schemeClr val="tx1"/>
                </a:solidFill>
                <a:latin typeface="Times New Roman" panose="02020603050405020304" pitchFamily="18" charset="0"/>
                <a:cs typeface="Times New Roman" panose="02020603050405020304" pitchFamily="18" charset="0"/>
              </a:rPr>
            </a:br>
            <a:r>
              <a:rPr lang="it-IT" sz="2000" dirty="0">
                <a:solidFill>
                  <a:schemeClr val="tx1"/>
                </a:solidFill>
                <a:latin typeface="Times New Roman" panose="02020603050405020304" pitchFamily="18" charset="0"/>
                <a:cs typeface="Times New Roman" panose="02020603050405020304" pitchFamily="18" charset="0"/>
              </a:rPr>
              <a:t>PER I DANNEGGIANTI</a:t>
            </a:r>
            <a:endParaRPr lang="it-IT" sz="2000" b="1" u="sng"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it-IT" sz="1500" dirty="0"/>
          </a:p>
        </p:txBody>
      </p:sp>
      <p:sp>
        <p:nvSpPr>
          <p:cNvPr id="4" name="Rectangle 2">
            <a:extLst>
              <a:ext uri="{FF2B5EF4-FFF2-40B4-BE49-F238E27FC236}">
                <a16:creationId xmlns:a16="http://schemas.microsoft.com/office/drawing/2014/main" id="{73C55656-0F0F-8F4D-99CA-406F8BE0CEA9}"/>
              </a:ext>
            </a:extLst>
          </p:cNvPr>
          <p:cNvSpPr>
            <a:spLocks noGrp="1" noChangeArrowheads="1"/>
          </p:cNvSpPr>
          <p:nvPr>
            <p:ph type="title"/>
          </p:nvPr>
        </p:nvSpPr>
        <p:spPr>
          <a:xfrm>
            <a:off x="2995863" y="150767"/>
            <a:ext cx="8817811" cy="1903288"/>
          </a:xfrm>
        </p:spPr>
        <p:txBody>
          <a:bodyPr>
            <a:normAutofit/>
          </a:bodyPr>
          <a:lstStyle/>
          <a:p>
            <a:pPr algn="r"/>
            <a:r>
              <a:rPr lang="it-IT" altLang="it-IT" sz="2400" dirty="0">
                <a:latin typeface="Times New Roman" panose="02020603050405020304" pitchFamily="18" charset="0"/>
                <a:cs typeface="Times New Roman" panose="02020603050405020304" pitchFamily="18" charset="0"/>
              </a:rPr>
              <a:t> </a:t>
            </a:r>
            <a:br>
              <a:rPr lang="it-IT" altLang="it-IT" sz="2400" dirty="0">
                <a:latin typeface="Times New Roman" panose="02020603050405020304" pitchFamily="18" charset="0"/>
                <a:cs typeface="Times New Roman" panose="02020603050405020304" pitchFamily="18" charset="0"/>
              </a:rPr>
            </a:br>
            <a:r>
              <a:rPr lang="it-IT" sz="2400" dirty="0">
                <a:solidFill>
                  <a:schemeClr val="bg1"/>
                </a:solidFill>
                <a:latin typeface="Times New Roman" panose="02020603050405020304" pitchFamily="18" charset="0"/>
                <a:cs typeface="Times New Roman" panose="02020603050405020304" pitchFamily="18" charset="0"/>
              </a:rPr>
              <a:t>CORTE DI CASSAZIONE, SEZIONE III, SENTENZA N. 31574 DEL 25 OTTOBRE 2022</a:t>
            </a:r>
            <a:endParaRPr lang="it-IT" altLang="it-IT" sz="2400" u="sng"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492360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66307BC-9ED0-4535-A6E5-68E68189A67F}"/>
              </a:ext>
            </a:extLst>
          </p:cNvPr>
          <p:cNvSpPr>
            <a:spLocks noGrp="1"/>
          </p:cNvSpPr>
          <p:nvPr>
            <p:ph idx="1"/>
          </p:nvPr>
        </p:nvSpPr>
        <p:spPr>
          <a:xfrm>
            <a:off x="-907473" y="1353090"/>
            <a:ext cx="11500262" cy="4351339"/>
          </a:xfrm>
        </p:spPr>
        <p:txBody>
          <a:bodyPr/>
          <a:lstStyle/>
          <a:p>
            <a:pPr marL="0" indent="0" algn="ctr">
              <a:buNone/>
              <a:defRPr/>
            </a:pPr>
            <a:endParaRPr lang="it-IT" sz="2400" b="1" dirty="0">
              <a:latin typeface="Times New Roman" panose="02020603050405020304" pitchFamily="18" charset="0"/>
              <a:cs typeface="Times New Roman" panose="02020603050405020304" pitchFamily="18" charset="0"/>
            </a:endParaRPr>
          </a:p>
          <a:p>
            <a:pPr marL="0" indent="0" algn="ctr">
              <a:buNone/>
              <a:defRPr/>
            </a:pPr>
            <a:endParaRPr lang="it-IT" sz="2400" b="1" dirty="0">
              <a:latin typeface="Times New Roman" panose="02020603050405020304" pitchFamily="18" charset="0"/>
              <a:cs typeface="Times New Roman" panose="02020603050405020304" pitchFamily="18" charset="0"/>
            </a:endParaRPr>
          </a:p>
          <a:p>
            <a:pPr marL="0" indent="0" algn="ctr">
              <a:buNone/>
              <a:defRPr/>
            </a:pPr>
            <a:endParaRPr lang="it-IT" sz="2400" b="1" dirty="0">
              <a:latin typeface="Times New Roman" panose="02020603050405020304" pitchFamily="18" charset="0"/>
              <a:cs typeface="Times New Roman" panose="02020603050405020304" pitchFamily="18" charset="0"/>
            </a:endParaRPr>
          </a:p>
          <a:p>
            <a:pPr marL="0" indent="0" algn="ctr">
              <a:buNone/>
              <a:defRPr/>
            </a:pPr>
            <a:endParaRPr lang="it-IT" sz="2400" b="1" dirty="0">
              <a:latin typeface="Times New Roman" panose="02020603050405020304" pitchFamily="18" charset="0"/>
              <a:cs typeface="Times New Roman" panose="02020603050405020304" pitchFamily="18" charset="0"/>
            </a:endParaRPr>
          </a:p>
          <a:p>
            <a:pPr marL="0" indent="0" algn="ctr">
              <a:buNone/>
              <a:defRPr/>
            </a:pPr>
            <a:r>
              <a:rPr lang="it-IT" sz="3200" b="1" dirty="0">
                <a:latin typeface="Times New Roman" panose="02020603050405020304" pitchFamily="18" charset="0"/>
                <a:cs typeface="Times New Roman" panose="02020603050405020304" pitchFamily="18" charset="0"/>
              </a:rPr>
              <a:t>GRAZIE PER L’ATTENZIONE</a:t>
            </a:r>
            <a:endParaRPr lang="it-IT" sz="2800" b="1" dirty="0">
              <a:latin typeface="Times New Roman" panose="02020603050405020304" pitchFamily="18" charset="0"/>
              <a:cs typeface="Times New Roman" panose="02020603050405020304" pitchFamily="18" charset="0"/>
              <a:sym typeface="Wingdings" panose="05000000000000000000" pitchFamily="2" charset="2"/>
            </a:endParaRPr>
          </a:p>
          <a:p>
            <a:pPr>
              <a:buFont typeface="Wingdings" panose="05000000000000000000" pitchFamily="2" charset="2"/>
              <a:buChar char="à"/>
              <a:defRPr/>
            </a:pPr>
            <a:endParaRPr lang="it-IT" sz="2400" dirty="0">
              <a:solidFill>
                <a:srgbClr val="FF0000"/>
              </a:solidFill>
            </a:endParaRPr>
          </a:p>
        </p:txBody>
      </p:sp>
      <p:pic>
        <p:nvPicPr>
          <p:cNvPr id="4" name="Picture 2" descr="Presentatore Di Business 3d Man Che Presenta Il Prodotto Isolato Su Sfondo  Bianco Illustrazione di Stock - Illustrazione di fumetto, barretta:  158851210">
            <a:extLst>
              <a:ext uri="{FF2B5EF4-FFF2-40B4-BE49-F238E27FC236}">
                <a16:creationId xmlns:a16="http://schemas.microsoft.com/office/drawing/2014/main" id="{389F91B3-4547-C94D-A2E5-37ABE276C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8969" y="2536712"/>
            <a:ext cx="3796360" cy="379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84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CONSIGLIO DI STATO DEL 20.02.2024</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859065"/>
            <a:ext cx="11555897" cy="575542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 Consiglio di Stato pertanto ricorda che: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 direttiva di razionalizzazione dei costi gravanti sul sistema assicurativo </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che asseconda, per un verso, le aspettative di certezza, calcolabilità e prevedibilità degli operatori economici e dovrebbe contribuire a disincentivare, in prospettiva predittiva il contenzioso e a favorire la definizione stragiudiziale delle pratiche di liquidazione –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non va intesa quale ragione di </a:t>
            </a:r>
            <a:r>
              <a:rPr kumimoji="0" lang="it-IT" sz="20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deminutio</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della pienezza, effettività ed adeguatezza della tutela che va riconosciuta alle vittime di eventi dannosi</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it-IT" sz="2000" dirty="0">
              <a:solidFill>
                <a:srgbClr val="000000"/>
              </a:solidFill>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Diventa quindi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una direttiva «secondaria» rispetto alla direttiva primaria della tutela della salute</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Alla luce di tutto ciò il Consiglio di Stato ha sospeso il proprio parere al fine di “riattivare (anche a mezzo di apposito confronto pubblico con i soggetti a vario titolo rappresentativi) l’analisi di contesto ed aggiornare (con il necessario supporto tecnico ed istruttorio) i dati sottostanti alla articolata elaborazione tabellare</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esplicitando i termini di un confronto comparativo puntuale e circostanziato con i parametri tabellari attualmente utilizzati nelle varie sedi giudiziarie e validati dalla giurisprudenza di legittimità ed illustrandole opzioni di standardizzazione ed uniformazione perseguite”.</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01182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400049" y="1436913"/>
            <a:ext cx="11473897" cy="283154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QUINDI AD OGGI…</a:t>
            </a:r>
          </a:p>
          <a:p>
            <a:pPr marL="0" marR="0" lvl="0" indent="0" algn="ctr" defTabSz="685800" rtl="0" eaLnBrk="1" fontAlgn="auto" latinLnBrk="0" hangingPunct="1">
              <a:lnSpc>
                <a:spcPct val="100000"/>
              </a:lnSpc>
              <a:spcBef>
                <a:spcPts val="0"/>
              </a:spcBef>
              <a:spcAft>
                <a:spcPts val="0"/>
              </a:spcAft>
              <a:buClr>
                <a:srgbClr val="0C3369">
                  <a:lumMod val="60000"/>
                  <a:lumOff val="40000"/>
                </a:srgbClr>
              </a:buClr>
              <a:buSzPct val="80000"/>
              <a:buFontTx/>
              <a:buNone/>
              <a:tabLst/>
              <a:defRPr/>
            </a:pPr>
            <a:endParaRPr kumimoji="0" lang="it-IT" sz="2800" b="1" i="0" u="none" strike="noStrike" kern="1200" cap="none" spc="0" normalizeH="0" baseline="0" noProof="0" dirty="0">
              <a:ln>
                <a:noFill/>
              </a:ln>
              <a:solidFill>
                <a:srgbClr val="0C3369"/>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
                <a:srgbClr val="0C3369">
                  <a:lumMod val="60000"/>
                  <a:lumOff val="40000"/>
                </a:srgbClr>
              </a:buClr>
              <a:buSzPct val="80000"/>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Siamo ancora ad affrontare le tematiche di sempre…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Segnaposto contenuto 8">
            <a:extLst>
              <a:ext uri="{FF2B5EF4-FFF2-40B4-BE49-F238E27FC236}">
                <a16:creationId xmlns:a16="http://schemas.microsoft.com/office/drawing/2014/main" id="{8AA3A935-A932-5C45-B9FF-E754AE671820}"/>
              </a:ext>
            </a:extLst>
          </p:cNvPr>
          <p:cNvSpPr txBox="1">
            <a:spLocks/>
          </p:cNvSpPr>
          <p:nvPr/>
        </p:nvSpPr>
        <p:spPr>
          <a:xfrm>
            <a:off x="1604513" y="3510643"/>
            <a:ext cx="9351034" cy="1768723"/>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750"/>
              </a:spcBef>
              <a:buClr>
                <a:schemeClr val="bg2"/>
              </a:buClr>
              <a:buSzPct val="60000"/>
              <a:buFont typeface="Wingdings" pitchFamily="2" charset="2"/>
              <a:buNone/>
              <a:defRPr sz="28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just" defTabSz="685800" rtl="0" eaLnBrk="1" fontAlgn="auto" latinLnBrk="0" hangingPunct="1">
              <a:lnSpc>
                <a:spcPct val="100000"/>
              </a:lnSpc>
              <a:spcBef>
                <a:spcPts val="750"/>
              </a:spcBef>
              <a:spcAft>
                <a:spcPts val="0"/>
              </a:spcAft>
              <a:buClr>
                <a:srgbClr val="6D0003"/>
              </a:buClr>
              <a:buSzPct val="80000"/>
              <a:buFont typeface="Wingdings" pitchFamily="2" charset="2"/>
              <a:buChar char="q"/>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Tabelle Pretorie (Milano o Roma)</a:t>
            </a:r>
          </a:p>
          <a:p>
            <a:pPr marL="342900" marR="0" lvl="0" indent="-342900" algn="just" defTabSz="685800" rtl="0" eaLnBrk="1" fontAlgn="auto" latinLnBrk="0" hangingPunct="1">
              <a:lnSpc>
                <a:spcPct val="100000"/>
              </a:lnSpc>
              <a:spcBef>
                <a:spcPts val="750"/>
              </a:spcBef>
              <a:spcAft>
                <a:spcPts val="0"/>
              </a:spcAft>
              <a:buClr>
                <a:srgbClr val="6D0003"/>
              </a:buClr>
              <a:buSzPct val="80000"/>
              <a:buFont typeface="Wingdings" pitchFamily="2" charset="2"/>
              <a:buChar char="q"/>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Danno biologico, danno morale e personalizzazione</a:t>
            </a:r>
          </a:p>
          <a:p>
            <a:pPr marL="0" marR="0" lvl="0" indent="0" algn="just" defTabSz="685800" rtl="0" eaLnBrk="1" fontAlgn="auto" latinLnBrk="0" hangingPunct="1">
              <a:lnSpc>
                <a:spcPct val="100000"/>
              </a:lnSpc>
              <a:spcBef>
                <a:spcPts val="750"/>
              </a:spcBef>
              <a:spcAft>
                <a:spcPts val="0"/>
              </a:spcAft>
              <a:buClr>
                <a:srgbClr val="0C3369">
                  <a:lumMod val="60000"/>
                  <a:lumOff val="40000"/>
                </a:srgbClr>
              </a:buClr>
              <a:buSzPct val="8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 cui peraltro la giurisprudenza di merito e di legittimità si è ripetutamente espressa</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it-IT" b="0" i="0" u="none" strike="noStrike" kern="1200" cap="none" spc="0" normalizeH="0" baseline="0" noProof="0" dirty="0">
              <a:ln>
                <a:noFill/>
              </a:ln>
              <a:solidFill>
                <a:srgbClr val="0C3369"/>
              </a:solidFill>
              <a:effectLst/>
              <a:uLnTx/>
              <a:uFillTx/>
              <a:latin typeface="Times New Roman" panose="02020603050405020304" pitchFamily="18" charset="0"/>
              <a:ea typeface="+mn-ea"/>
              <a:cs typeface="Times New Roman" panose="02020603050405020304" pitchFamily="18" charset="0"/>
            </a:endParaRPr>
          </a:p>
          <a:p>
            <a:pPr marL="342900" marR="0" lvl="0" indent="-342900" algn="ctr" defTabSz="685800" rtl="0" eaLnBrk="1" fontAlgn="auto" latinLnBrk="0" hangingPunct="1">
              <a:lnSpc>
                <a:spcPct val="100000"/>
              </a:lnSpc>
              <a:spcBef>
                <a:spcPts val="750"/>
              </a:spcBef>
              <a:spcAft>
                <a:spcPts val="0"/>
              </a:spcAft>
              <a:buClr>
                <a:srgbClr val="0C3369">
                  <a:lumMod val="60000"/>
                  <a:lumOff val="40000"/>
                </a:srgbClr>
              </a:buClr>
              <a:buSzPct val="80000"/>
              <a:buFont typeface="Wingdings" pitchFamily="2" charset="2"/>
              <a:buChar char="ü"/>
              <a:tabLst/>
              <a:defRPr/>
            </a:pPr>
            <a:endParaRPr kumimoji="0" lang="it-IT" sz="2400" b="1" i="0" u="none" strike="noStrike" kern="1200" cap="none" spc="0" normalizeH="0" baseline="0" noProof="0" dirty="0">
              <a:ln>
                <a:noFill/>
              </a:ln>
              <a:solidFill>
                <a:srgbClr val="0C3369"/>
              </a:solidFill>
              <a:effectLst/>
              <a:uLnTx/>
              <a:uFillTx/>
              <a:latin typeface="Calibri"/>
              <a:ea typeface="+mn-ea"/>
              <a:cs typeface="+mn-cs"/>
            </a:endParaRPr>
          </a:p>
        </p:txBody>
      </p:sp>
    </p:spTree>
    <p:extLst>
      <p:ext uri="{BB962C8B-B14F-4D97-AF65-F5344CB8AC3E}">
        <p14:creationId xmlns:p14="http://schemas.microsoft.com/office/powerpoint/2010/main" val="302946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4" name="Titolo 1">
            <a:extLst>
              <a:ext uri="{FF2B5EF4-FFF2-40B4-BE49-F238E27FC236}">
                <a16:creationId xmlns:a16="http://schemas.microsoft.com/office/drawing/2014/main" id="{AD63B4C5-194C-571D-0955-AB31663E914B}"/>
              </a:ext>
            </a:extLst>
          </p:cNvPr>
          <p:cNvSpPr txBox="1">
            <a:spLocks/>
          </p:cNvSpPr>
          <p:nvPr/>
        </p:nvSpPr>
        <p:spPr>
          <a:xfrm>
            <a:off x="3850821" y="341719"/>
            <a:ext cx="7886700" cy="913799"/>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algn="r"/>
            <a:r>
              <a:rPr lang="it-IT" dirty="0">
                <a:solidFill>
                  <a:schemeClr val="bg1"/>
                </a:solidFill>
                <a:latin typeface="Times New Roman" panose="02020603050405020304" pitchFamily="18" charset="0"/>
                <a:cs typeface="Times New Roman" panose="02020603050405020304" pitchFamily="18" charset="0"/>
              </a:rPr>
              <a:t>IN ATTESA DELLA TABELLA NAZIONALE EX ART. 138 C.D.A.</a:t>
            </a:r>
          </a:p>
        </p:txBody>
      </p:sp>
      <p:sp>
        <p:nvSpPr>
          <p:cNvPr id="5" name="Segnaposto contenuto 8">
            <a:extLst>
              <a:ext uri="{FF2B5EF4-FFF2-40B4-BE49-F238E27FC236}">
                <a16:creationId xmlns:a16="http://schemas.microsoft.com/office/drawing/2014/main" id="{EE937440-EC06-727F-D2FB-37DCE263B653}"/>
              </a:ext>
            </a:extLst>
          </p:cNvPr>
          <p:cNvSpPr txBox="1">
            <a:spLocks/>
          </p:cNvSpPr>
          <p:nvPr/>
        </p:nvSpPr>
        <p:spPr>
          <a:xfrm>
            <a:off x="318051" y="1561293"/>
            <a:ext cx="11419470" cy="4954988"/>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Clr>
                <a:schemeClr val="tx1"/>
              </a:buClr>
              <a:buNone/>
            </a:pPr>
            <a:r>
              <a:rPr lang="it-IT" sz="2000" dirty="0">
                <a:latin typeface="Times New Roman" panose="02020603050405020304" pitchFamily="18" charset="0"/>
                <a:cs typeface="Times New Roman" panose="02020603050405020304" pitchFamily="18" charset="0"/>
              </a:rPr>
              <a:t>1) </a:t>
            </a:r>
            <a:r>
              <a:rPr lang="it-IT" sz="2000" b="1" u="sng" dirty="0">
                <a:latin typeface="Times New Roman" panose="02020603050405020304" pitchFamily="18" charset="0"/>
                <a:cs typeface="Times New Roman" panose="02020603050405020304" pitchFamily="18" charset="0"/>
              </a:rPr>
              <a:t>Nuova Tabella di Roma edizione 10.11.2023 </a:t>
            </a:r>
            <a:r>
              <a:rPr lang="it-IT" sz="2000" dirty="0">
                <a:latin typeface="Times New Roman" panose="02020603050405020304" pitchFamily="18" charset="0"/>
                <a:cs typeface="Times New Roman" panose="02020603050405020304" pitchFamily="18" charset="0"/>
              </a:rPr>
              <a:t>che prevede un valore base di Euro 1.369,23 per il primo punto di invalidità, avendo adeguando gli importi previsti sulla base dell’indice ISTAT per la rivalutazione dei crediti di impiegati e operai per gli anni 2019-2022, con conseguente </a:t>
            </a:r>
            <a:r>
              <a:rPr lang="it-IT" sz="2000" b="1" u="sng" dirty="0">
                <a:latin typeface="Times New Roman" panose="02020603050405020304" pitchFamily="18" charset="0"/>
                <a:cs typeface="Times New Roman" panose="02020603050405020304" pitchFamily="18" charset="0"/>
              </a:rPr>
              <a:t>incremento pari al 15,8% !</a:t>
            </a:r>
            <a:endParaRPr lang="it-IT" sz="2000" dirty="0">
              <a:latin typeface="Times New Roman" panose="02020603050405020304" pitchFamily="18" charset="0"/>
              <a:cs typeface="Times New Roman" panose="02020603050405020304" pitchFamily="18" charset="0"/>
            </a:endParaRPr>
          </a:p>
          <a:p>
            <a:pPr marL="0" indent="0" algn="just">
              <a:buClr>
                <a:schemeClr val="tx1"/>
              </a:buClr>
              <a:buNone/>
            </a:pPr>
            <a:endParaRPr lang="it-IT" sz="2000" b="1" u="sng" dirty="0">
              <a:latin typeface="Times New Roman" panose="02020603050405020304" pitchFamily="18" charset="0"/>
              <a:cs typeface="Times New Roman" panose="02020603050405020304" pitchFamily="18" charset="0"/>
            </a:endParaRPr>
          </a:p>
          <a:p>
            <a:pPr marL="0" indent="0" algn="just">
              <a:buClr>
                <a:schemeClr val="tx1"/>
              </a:buClr>
              <a:buNone/>
            </a:pPr>
            <a:r>
              <a:rPr lang="it-IT" sz="2000" b="1" u="sng" dirty="0">
                <a:latin typeface="Times New Roman" panose="02020603050405020304" pitchFamily="18" charset="0"/>
                <a:cs typeface="Times New Roman" panose="02020603050405020304" pitchFamily="18" charset="0"/>
              </a:rPr>
              <a:t>A proposito del danno morale, poi, i giudici capitolini hanno ritenuto di predisporre una apposita tabella, </a:t>
            </a:r>
            <a:r>
              <a:rPr lang="it-IT" sz="2000" dirty="0">
                <a:latin typeface="Times New Roman" panose="02020603050405020304" pitchFamily="18" charset="0"/>
                <a:cs typeface="Times New Roman" panose="02020603050405020304" pitchFamily="18" charset="0"/>
              </a:rPr>
              <a:t>nel rispetto del disposto di cui all'art. 138 cod. ass., che prevede un range di oscillazione del danno morale soggettivo sulla base di ciascun punto di danno biologico (da 1 a 100), sempre tenendo conto di quanto provato dal danneggiato (sia pure attraverso presunzioni).</a:t>
            </a:r>
          </a:p>
          <a:p>
            <a:pPr marL="0" indent="0" algn="just">
              <a:buClr>
                <a:schemeClr val="tx1"/>
              </a:buClr>
              <a:buNone/>
            </a:pPr>
            <a:endParaRPr lang="it-IT" sz="2000" dirty="0">
              <a:latin typeface="Times New Roman" panose="02020603050405020304" pitchFamily="18" charset="0"/>
              <a:cs typeface="Times New Roman" panose="02020603050405020304" pitchFamily="18" charset="0"/>
            </a:endParaRPr>
          </a:p>
          <a:p>
            <a:pPr marL="0" indent="0" algn="just">
              <a:buClr>
                <a:schemeClr val="tx1"/>
              </a:buClr>
              <a:buNone/>
            </a:pPr>
            <a:r>
              <a:rPr lang="it-IT" sz="2000" dirty="0">
                <a:latin typeface="Times New Roman" panose="02020603050405020304" pitchFamily="18" charset="0"/>
                <a:cs typeface="Times New Roman" panose="02020603050405020304" pitchFamily="18" charset="0"/>
              </a:rPr>
              <a:t>In sostanza, quindi, mentre la precedente la tabella introduceva delle “fasce di oscillazione” che attribuivano un aumento percentuale dell'importo liquidato per il danno biologico, crescente al crescere dell'invalidità e maggiorabile o diminuibile fino al 50% in relazione alle circostanze del caso concreto, </a:t>
            </a:r>
            <a:r>
              <a:rPr lang="it-IT" sz="2000" b="1" u="sng" dirty="0">
                <a:latin typeface="Times New Roman" panose="02020603050405020304" pitchFamily="18" charset="0"/>
                <a:cs typeface="Times New Roman" panose="02020603050405020304" pitchFamily="18" charset="0"/>
              </a:rPr>
              <a:t>l'odierna versione propone un modello ritenuto più aderente al dettato normativo che, sostanzialmente, ad ogni punto di invalidità, associa una percentuale minima, media e massima, di valore crescente con il crescere dell'invalidità, da attribuire alla sofferenza soggettiva.</a:t>
            </a:r>
          </a:p>
          <a:p>
            <a:pPr algn="just">
              <a:buClr>
                <a:schemeClr val="tx1"/>
              </a:buClr>
            </a:pPr>
            <a:endParaRPr lang="it-IT" sz="2000" b="1" u="sng" dirty="0"/>
          </a:p>
          <a:p>
            <a:pPr marL="0" indent="0" algn="just">
              <a:buClr>
                <a:schemeClr val="tx1"/>
              </a:buClr>
              <a:buNone/>
            </a:pPr>
            <a:r>
              <a:rPr lang="it-IT" sz="2000" dirty="0"/>
              <a:t>  </a:t>
            </a:r>
          </a:p>
        </p:txBody>
      </p:sp>
    </p:spTree>
    <p:extLst>
      <p:ext uri="{BB962C8B-B14F-4D97-AF65-F5344CB8AC3E}">
        <p14:creationId xmlns:p14="http://schemas.microsoft.com/office/powerpoint/2010/main" val="177516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5" name="Segnaposto contenuto 8">
            <a:extLst>
              <a:ext uri="{FF2B5EF4-FFF2-40B4-BE49-F238E27FC236}">
                <a16:creationId xmlns:a16="http://schemas.microsoft.com/office/drawing/2014/main" id="{EE937440-EC06-727F-D2FB-37DCE263B653}"/>
              </a:ext>
            </a:extLst>
          </p:cNvPr>
          <p:cNvSpPr txBox="1">
            <a:spLocks/>
          </p:cNvSpPr>
          <p:nvPr/>
        </p:nvSpPr>
        <p:spPr>
          <a:xfrm>
            <a:off x="449036" y="2400300"/>
            <a:ext cx="11450195" cy="4091940"/>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Clr>
                <a:schemeClr val="tx1"/>
              </a:buClr>
              <a:buNone/>
            </a:pPr>
            <a:r>
              <a:rPr lang="it-IT" sz="2400" dirty="0">
                <a:latin typeface="Times New Roman" panose="02020603050405020304" pitchFamily="18" charset="0"/>
                <a:cs typeface="Times New Roman" panose="02020603050405020304" pitchFamily="18" charset="0"/>
              </a:rPr>
              <a:t>2) </a:t>
            </a:r>
            <a:r>
              <a:rPr lang="it-IT" sz="2400" b="1" u="sng" dirty="0">
                <a:latin typeface="Times New Roman" panose="02020603050405020304" pitchFamily="18" charset="0"/>
                <a:cs typeface="Times New Roman" panose="02020603050405020304" pitchFamily="18" charset="0"/>
              </a:rPr>
              <a:t>Nuova Tabella di Milano edizione 05.06.2024 </a:t>
            </a:r>
            <a:r>
              <a:rPr lang="it-IT" sz="2400" dirty="0">
                <a:latin typeface="Times New Roman" panose="02020603050405020304" pitchFamily="18" charset="0"/>
                <a:cs typeface="Times New Roman" panose="02020603050405020304" pitchFamily="18" charset="0"/>
              </a:rPr>
              <a:t>che prevede un valore base di Euro 1.741,,60 (di cui 1.393,28 euro per il danno biologico e 348,32 per il danno morale) per il primo punto di invalidità, avendo adeguando gli importi previsti sulla base dell’indice ISTAT per la rivalutazione dei crediti di impiegati e operai al gennaio 2024 (erano fermi al 2021), con conseguente </a:t>
            </a:r>
            <a:r>
              <a:rPr lang="it-IT" sz="2400" b="1" u="sng" dirty="0">
                <a:latin typeface="Times New Roman" panose="02020603050405020304" pitchFamily="18" charset="0"/>
                <a:cs typeface="Times New Roman" panose="02020603050405020304" pitchFamily="18" charset="0"/>
              </a:rPr>
              <a:t>incremento pari al 16,2268% !</a:t>
            </a:r>
            <a:endParaRPr lang="it-IT" sz="2400" dirty="0">
              <a:latin typeface="Times New Roman" panose="02020603050405020304" pitchFamily="18" charset="0"/>
              <a:cs typeface="Times New Roman" panose="02020603050405020304" pitchFamily="18" charset="0"/>
            </a:endParaRPr>
          </a:p>
          <a:p>
            <a:pPr algn="just">
              <a:buClr>
                <a:schemeClr val="tx1"/>
              </a:buClr>
            </a:pPr>
            <a:endParaRPr lang="it-IT" sz="2000" b="1" u="sng" dirty="0"/>
          </a:p>
          <a:p>
            <a:pPr marL="0" indent="0" algn="just">
              <a:buClr>
                <a:schemeClr val="tx1"/>
              </a:buClr>
              <a:buNone/>
            </a:pPr>
            <a:r>
              <a:rPr lang="it-IT" sz="2000" dirty="0"/>
              <a:t>  </a:t>
            </a:r>
          </a:p>
        </p:txBody>
      </p:sp>
      <p:sp>
        <p:nvSpPr>
          <p:cNvPr id="6" name="Titolo 1">
            <a:extLst>
              <a:ext uri="{FF2B5EF4-FFF2-40B4-BE49-F238E27FC236}">
                <a16:creationId xmlns:a16="http://schemas.microsoft.com/office/drawing/2014/main" id="{2D97C86C-E41B-6F4F-9C73-9B855CE473E5}"/>
              </a:ext>
            </a:extLst>
          </p:cNvPr>
          <p:cNvSpPr txBox="1">
            <a:spLocks/>
          </p:cNvSpPr>
          <p:nvPr/>
        </p:nvSpPr>
        <p:spPr>
          <a:xfrm>
            <a:off x="3850821" y="341719"/>
            <a:ext cx="7886700" cy="913799"/>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algn="r"/>
            <a:r>
              <a:rPr lang="it-IT" dirty="0">
                <a:solidFill>
                  <a:schemeClr val="bg1"/>
                </a:solidFill>
                <a:latin typeface="Times New Roman" panose="02020603050405020304" pitchFamily="18" charset="0"/>
                <a:cs typeface="Times New Roman" panose="02020603050405020304" pitchFamily="18" charset="0"/>
              </a:rPr>
              <a:t>IN ATTESA DELLA TABELLA NAZIONALE EX ART. 138 C.D.A.</a:t>
            </a:r>
          </a:p>
        </p:txBody>
      </p:sp>
    </p:spTree>
    <p:extLst>
      <p:ext uri="{BB962C8B-B14F-4D97-AF65-F5344CB8AC3E}">
        <p14:creationId xmlns:p14="http://schemas.microsoft.com/office/powerpoint/2010/main" val="294645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7386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CasellaDiTesto 5">
            <a:extLst>
              <a:ext uri="{FF2B5EF4-FFF2-40B4-BE49-F238E27FC236}">
                <a16:creationId xmlns:a16="http://schemas.microsoft.com/office/drawing/2014/main" id="{E7AD1120-5137-164C-9D3A-8660F428F451}"/>
              </a:ext>
            </a:extLst>
          </p:cNvPr>
          <p:cNvSpPr txBox="1"/>
          <p:nvPr/>
        </p:nvSpPr>
        <p:spPr>
          <a:xfrm>
            <a:off x="1089261" y="1908860"/>
            <a:ext cx="9752909" cy="378565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LA SUPREMA CORTE NONOSTANTE LE CRITICHE MOSSE DAL TRIBUNALE DI ROMA ANCHE CON LA RELAZIONE ACCOMPAGNATORIA DEL 10.11.2023, </a:t>
            </a:r>
            <a:r>
              <a:rPr kumimoji="0" lang="it-IT"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RITIENE PREFERIBILE L’ADOZIONE DELLA TABELLA DI MILANO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it-IT" sz="2400" b="1" dirty="0">
                <a:solidFill>
                  <a:srgbClr val="000000"/>
                </a:solidFill>
                <a:latin typeface="Times New Roman" panose="02020603050405020304" pitchFamily="18" charset="0"/>
                <a:cs typeface="Times New Roman" panose="02020603050405020304" pitchFamily="18" charset="0"/>
              </a:rPr>
              <a:t>CHE </a:t>
            </a:r>
            <a:r>
              <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RIMANE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CRITERIO MIGLIORE DA APPLICARE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SE NON ESCLUSIVO</a:t>
            </a:r>
          </a:p>
        </p:txBody>
      </p:sp>
      <p:sp>
        <p:nvSpPr>
          <p:cNvPr id="7" name="Titolo 1">
            <a:extLst>
              <a:ext uri="{FF2B5EF4-FFF2-40B4-BE49-F238E27FC236}">
                <a16:creationId xmlns:a16="http://schemas.microsoft.com/office/drawing/2014/main" id="{8BCD2C3B-982B-4D4F-8F8C-78C87C9784F0}"/>
              </a:ext>
            </a:extLst>
          </p:cNvPr>
          <p:cNvSpPr txBox="1">
            <a:spLocks/>
          </p:cNvSpPr>
          <p:nvPr/>
        </p:nvSpPr>
        <p:spPr>
          <a:xfrm>
            <a:off x="3850821" y="341719"/>
            <a:ext cx="7886700" cy="913799"/>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algn="r"/>
            <a:r>
              <a:rPr lang="it-IT" dirty="0">
                <a:solidFill>
                  <a:schemeClr val="bg1"/>
                </a:solidFill>
                <a:latin typeface="Times New Roman" panose="02020603050405020304" pitchFamily="18" charset="0"/>
                <a:cs typeface="Times New Roman" panose="02020603050405020304" pitchFamily="18" charset="0"/>
              </a:rPr>
              <a:t>IN ATTESA DELLA TABELLA NAZIONALE EX ART. 138 C.D.A.</a:t>
            </a:r>
          </a:p>
        </p:txBody>
      </p:sp>
    </p:spTree>
    <p:extLst>
      <p:ext uri="{BB962C8B-B14F-4D97-AF65-F5344CB8AC3E}">
        <p14:creationId xmlns:p14="http://schemas.microsoft.com/office/powerpoint/2010/main" val="377483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B9B6641A-8910-B747-81AF-E55AEC8C9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231" y="1714777"/>
            <a:ext cx="4897438" cy="342844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o 11">
            <a:extLst>
              <a:ext uri="{FF2B5EF4-FFF2-40B4-BE49-F238E27FC236}">
                <a16:creationId xmlns:a16="http://schemas.microsoft.com/office/drawing/2014/main" id="{174EA340-E413-5344-BD0C-297248295AA8}"/>
              </a:ext>
            </a:extLst>
          </p:cNvPr>
          <p:cNvGrpSpPr/>
          <p:nvPr/>
        </p:nvGrpSpPr>
        <p:grpSpPr>
          <a:xfrm>
            <a:off x="-6315" y="0"/>
            <a:ext cx="12198315" cy="6880039"/>
            <a:chOff x="-1579" y="0"/>
            <a:chExt cx="12198315" cy="6880039"/>
          </a:xfrm>
        </p:grpSpPr>
        <p:pic>
          <p:nvPicPr>
            <p:cNvPr id="6" name="Immagine 5">
              <a:extLst>
                <a:ext uri="{FF2B5EF4-FFF2-40B4-BE49-F238E27FC236}">
                  <a16:creationId xmlns:a16="http://schemas.microsoft.com/office/drawing/2014/main" id="{B8B27CA6-C75E-CC42-9AEB-BE6A597A7F22}"/>
                </a:ext>
              </a:extLst>
            </p:cNvPr>
            <p:cNvPicPr>
              <a:picLocks noChangeAspect="1"/>
            </p:cNvPicPr>
            <p:nvPr/>
          </p:nvPicPr>
          <p:blipFill>
            <a:blip r:embed="rId3"/>
            <a:stretch>
              <a:fillRect/>
            </a:stretch>
          </p:blipFill>
          <p:spPr>
            <a:xfrm>
              <a:off x="-1579" y="6556917"/>
              <a:ext cx="12192000" cy="323122"/>
            </a:xfrm>
            <a:prstGeom prst="rect">
              <a:avLst/>
            </a:prstGeom>
          </p:spPr>
        </p:pic>
        <p:sp>
          <p:nvSpPr>
            <p:cNvPr id="8" name="Rettangolo 7">
              <a:extLst>
                <a:ext uri="{FF2B5EF4-FFF2-40B4-BE49-F238E27FC236}">
                  <a16:creationId xmlns:a16="http://schemas.microsoft.com/office/drawing/2014/main" id="{3B343C49-59AB-5B46-AF48-748E8E52A4BA}"/>
                </a:ext>
              </a:extLst>
            </p:cNvPr>
            <p:cNvSpPr/>
            <p:nvPr/>
          </p:nvSpPr>
          <p:spPr>
            <a:xfrm>
              <a:off x="941815" y="2577485"/>
              <a:ext cx="4897438" cy="2014331"/>
            </a:xfrm>
            <a:prstGeom prst="rect">
              <a:avLst/>
            </a:prstGeom>
            <a:solidFill>
              <a:srgbClr val="6D00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9" name="Gruppo 8">
              <a:extLst>
                <a:ext uri="{FF2B5EF4-FFF2-40B4-BE49-F238E27FC236}">
                  <a16:creationId xmlns:a16="http://schemas.microsoft.com/office/drawing/2014/main" id="{8F733A04-F0CB-5746-B169-930054B9205A}"/>
                </a:ext>
              </a:extLst>
            </p:cNvPr>
            <p:cNvGrpSpPr/>
            <p:nvPr/>
          </p:nvGrpSpPr>
          <p:grpSpPr>
            <a:xfrm>
              <a:off x="3158" y="0"/>
              <a:ext cx="12193578" cy="984149"/>
              <a:chOff x="318052" y="304800"/>
              <a:chExt cx="11555896" cy="984149"/>
            </a:xfrm>
          </p:grpSpPr>
          <p:sp>
            <p:nvSpPr>
              <p:cNvPr id="10" name="Rettangolo 9">
                <a:extLst>
                  <a:ext uri="{FF2B5EF4-FFF2-40B4-BE49-F238E27FC236}">
                    <a16:creationId xmlns:a16="http://schemas.microsoft.com/office/drawing/2014/main" id="{05767F61-13E1-5D49-8893-C942301658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Immagine 10">
                <a:extLst>
                  <a:ext uri="{FF2B5EF4-FFF2-40B4-BE49-F238E27FC236}">
                    <a16:creationId xmlns:a16="http://schemas.microsoft.com/office/drawing/2014/main" id="{07C6073B-0C83-0A4D-BD79-B7816E5F9929}"/>
                  </a:ext>
                </a:extLst>
              </p:cNvPr>
              <p:cNvPicPr>
                <a:picLocks noChangeAspect="1"/>
              </p:cNvPicPr>
              <p:nvPr/>
            </p:nvPicPr>
            <p:blipFill>
              <a:blip r:embed="rId4"/>
              <a:stretch>
                <a:fillRect/>
              </a:stretch>
            </p:blipFill>
            <p:spPr>
              <a:xfrm>
                <a:off x="318052" y="453044"/>
                <a:ext cx="2147873" cy="687659"/>
              </a:xfrm>
              <a:prstGeom prst="rect">
                <a:avLst/>
              </a:prstGeom>
            </p:spPr>
          </p:pic>
        </p:grpSp>
      </p:grpSp>
      <p:sp>
        <p:nvSpPr>
          <p:cNvPr id="13" name="CasellaDiTesto 12">
            <a:extLst>
              <a:ext uri="{FF2B5EF4-FFF2-40B4-BE49-F238E27FC236}">
                <a16:creationId xmlns:a16="http://schemas.microsoft.com/office/drawing/2014/main" id="{6F1B180D-F4D6-CD4B-A4C1-5652543977A2}"/>
              </a:ext>
            </a:extLst>
          </p:cNvPr>
          <p:cNvSpPr txBox="1"/>
          <p:nvPr/>
        </p:nvSpPr>
        <p:spPr>
          <a:xfrm>
            <a:off x="817557" y="2707487"/>
            <a:ext cx="5136481" cy="1815882"/>
          </a:xfrm>
          <a:prstGeom prst="rect">
            <a:avLst/>
          </a:prstGeom>
          <a:noFill/>
        </p:spPr>
        <p:txBody>
          <a:bodyPr wrap="square" rtlCol="0">
            <a:spAutoFit/>
          </a:bodyPr>
          <a:lstStyle/>
          <a:p>
            <a:pPr algn="ctr"/>
            <a:r>
              <a:rPr lang="it-IT" sz="2800" b="1" dirty="0">
                <a:solidFill>
                  <a:schemeClr val="bg1"/>
                </a:solidFill>
                <a:latin typeface="Times New Roman" panose="02020603050405020304" pitchFamily="18" charset="0"/>
                <a:cs typeface="Times New Roman" panose="02020603050405020304" pitchFamily="18" charset="0"/>
              </a:rPr>
              <a:t>SULLE MICROPERMANENTI</a:t>
            </a:r>
          </a:p>
          <a:p>
            <a:pPr algn="ctr"/>
            <a:r>
              <a:rPr lang="it-IT" sz="2800" b="1" dirty="0">
                <a:solidFill>
                  <a:schemeClr val="bg1"/>
                </a:solidFill>
                <a:latin typeface="Times New Roman" panose="02020603050405020304" pitchFamily="18" charset="0"/>
                <a:cs typeface="Times New Roman" panose="02020603050405020304" pitchFamily="18" charset="0"/>
              </a:rPr>
              <a:t>(1-9%)</a:t>
            </a:r>
          </a:p>
          <a:p>
            <a:pPr algn="ctr"/>
            <a:r>
              <a:rPr lang="it-IT" sz="2800" b="1" dirty="0">
                <a:solidFill>
                  <a:schemeClr val="bg1"/>
                </a:solidFill>
                <a:latin typeface="Times New Roman" panose="02020603050405020304" pitchFamily="18" charset="0"/>
                <a:cs typeface="Times New Roman" panose="02020603050405020304" pitchFamily="18" charset="0"/>
              </a:rPr>
              <a:t>Art. 139 </a:t>
            </a:r>
            <a:r>
              <a:rPr lang="it-IT" sz="2800" b="1" dirty="0" err="1">
                <a:solidFill>
                  <a:schemeClr val="bg1"/>
                </a:solidFill>
                <a:latin typeface="Times New Roman" panose="02020603050405020304" pitchFamily="18" charset="0"/>
                <a:cs typeface="Times New Roman" panose="02020603050405020304" pitchFamily="18" charset="0"/>
              </a:rPr>
              <a:t>CdA</a:t>
            </a:r>
            <a:r>
              <a:rPr lang="it-IT" sz="2800" b="1" dirty="0">
                <a:solidFill>
                  <a:schemeClr val="bg1"/>
                </a:solidFill>
                <a:latin typeface="Times New Roman" panose="02020603050405020304" pitchFamily="18" charset="0"/>
                <a:cs typeface="Times New Roman" panose="02020603050405020304" pitchFamily="18" charset="0"/>
              </a:rPr>
              <a:t> E ART. 7 Legge Gelli</a:t>
            </a:r>
          </a:p>
        </p:txBody>
      </p:sp>
    </p:spTree>
    <p:extLst>
      <p:ext uri="{BB962C8B-B14F-4D97-AF65-F5344CB8AC3E}">
        <p14:creationId xmlns:p14="http://schemas.microsoft.com/office/powerpoint/2010/main" val="181966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egnaposto contenuto 8">
            <a:extLst>
              <a:ext uri="{FF2B5EF4-FFF2-40B4-BE49-F238E27FC236}">
                <a16:creationId xmlns:a16="http://schemas.microsoft.com/office/drawing/2014/main" id="{85D09A01-F6B4-0B44-BBBD-00F6B707508C}"/>
              </a:ext>
            </a:extLst>
          </p:cNvPr>
          <p:cNvSpPr>
            <a:spLocks noGrp="1"/>
          </p:cNvSpPr>
          <p:nvPr>
            <p:ph type="body" sz="quarter" idx="15"/>
          </p:nvPr>
        </p:nvSpPr>
        <p:spPr>
          <a:xfrm>
            <a:off x="343796" y="1398299"/>
            <a:ext cx="11504407" cy="4752091"/>
          </a:xfrm>
        </p:spPr>
        <p:txBody>
          <a:bodyPr/>
          <a:lstStyle/>
          <a:p>
            <a:pPr algn="just"/>
            <a:r>
              <a:rPr lang="it-IT" sz="2000" b="1" u="sng" dirty="0">
                <a:solidFill>
                  <a:schemeClr val="tx1"/>
                </a:solidFill>
                <a:latin typeface="Times New Roman" panose="02020603050405020304" pitchFamily="18" charset="0"/>
                <a:cs typeface="Times New Roman" panose="02020603050405020304" pitchFamily="18" charset="0"/>
              </a:rPr>
              <a:t>IL CASO</a:t>
            </a:r>
          </a:p>
          <a:p>
            <a:pPr algn="just"/>
            <a:endParaRPr lang="it-IT" sz="2000" b="1" u="sng" dirty="0">
              <a:solidFill>
                <a:schemeClr val="tx1"/>
              </a:solidFill>
              <a:latin typeface="Times New Roman" panose="02020603050405020304" pitchFamily="18" charset="0"/>
              <a:cs typeface="Times New Roman" panose="02020603050405020304" pitchFamily="18" charset="0"/>
            </a:endParaRPr>
          </a:p>
          <a:p>
            <a:pPr algn="just"/>
            <a:r>
              <a:rPr lang="it-IT" sz="2000" b="0" dirty="0">
                <a:solidFill>
                  <a:schemeClr val="tx1"/>
                </a:solidFill>
                <a:effectLst/>
                <a:latin typeface="Times New Roman" panose="02020603050405020304" pitchFamily="18" charset="0"/>
                <a:cs typeface="Times New Roman" panose="02020603050405020304" pitchFamily="18" charset="0"/>
              </a:rPr>
              <a:t>Il Tribunale di Roma, </a:t>
            </a:r>
            <a:r>
              <a:rPr lang="it-IT" sz="2000" dirty="0">
                <a:solidFill>
                  <a:schemeClr val="tx1"/>
                </a:solidFill>
                <a:effectLst/>
                <a:latin typeface="Times New Roman" panose="02020603050405020304" pitchFamily="18" charset="0"/>
                <a:cs typeface="Times New Roman" panose="02020603050405020304" pitchFamily="18" charset="0"/>
              </a:rPr>
              <a:t>accertato il concorso del danneggiato nella causazione del sinistro nella misura di un terzo, </a:t>
            </a:r>
            <a:r>
              <a:rPr lang="it-IT" sz="2000" b="0" dirty="0">
                <a:solidFill>
                  <a:schemeClr val="tx1"/>
                </a:solidFill>
                <a:effectLst/>
                <a:latin typeface="Times New Roman" panose="02020603050405020304" pitchFamily="18" charset="0"/>
                <a:cs typeface="Times New Roman" panose="02020603050405020304" pitchFamily="18" charset="0"/>
              </a:rPr>
              <a:t>condannava i convenuti al risarcimento dei danni, determinati in Euro 43.816,00, oltre interessi legali dalla sentenza al saldo ed oltre spese legali. </a:t>
            </a:r>
            <a:endParaRPr lang="it-IT" sz="2000" dirty="0">
              <a:solidFill>
                <a:schemeClr val="tx1"/>
              </a:solidFill>
              <a:effectLst/>
              <a:latin typeface="Times New Roman" panose="02020603050405020304" pitchFamily="18" charset="0"/>
              <a:cs typeface="Times New Roman" panose="02020603050405020304" pitchFamily="18" charset="0"/>
            </a:endParaRPr>
          </a:p>
          <a:p>
            <a:pPr algn="just"/>
            <a:r>
              <a:rPr lang="it-IT" sz="2000" b="0" dirty="0">
                <a:solidFill>
                  <a:schemeClr val="tx1"/>
                </a:solidFill>
                <a:effectLst/>
                <a:latin typeface="Times New Roman" panose="02020603050405020304" pitchFamily="18" charset="0"/>
                <a:cs typeface="Times New Roman" panose="02020603050405020304" pitchFamily="18" charset="0"/>
              </a:rPr>
              <a:t>Avverso la sentenza del giudice di primo grado lo </a:t>
            </a:r>
            <a:r>
              <a:rPr lang="it-IT" sz="2000" b="1" u="sng" dirty="0">
                <a:solidFill>
                  <a:schemeClr val="tx1"/>
                </a:solidFill>
                <a:effectLst/>
                <a:latin typeface="Times New Roman" panose="02020603050405020304" pitchFamily="18" charset="0"/>
                <a:cs typeface="Times New Roman" panose="02020603050405020304" pitchFamily="18" charset="0"/>
              </a:rPr>
              <a:t>A.A. proponeva appello</a:t>
            </a:r>
            <a:r>
              <a:rPr lang="it-IT" sz="2000" b="0" dirty="0">
                <a:solidFill>
                  <a:schemeClr val="tx1"/>
                </a:solidFill>
                <a:effectLst/>
                <a:latin typeface="Times New Roman" panose="02020603050405020304" pitchFamily="18" charset="0"/>
                <a:cs typeface="Times New Roman" panose="02020603050405020304" pitchFamily="18" charset="0"/>
              </a:rPr>
              <a:t>, lamentando, tra le altre cose </a:t>
            </a:r>
            <a:r>
              <a:rPr lang="it-IT" sz="2000" b="1" u="sng" dirty="0">
                <a:solidFill>
                  <a:schemeClr val="tx1"/>
                </a:solidFill>
                <a:effectLst/>
                <a:latin typeface="Times New Roman" panose="02020603050405020304" pitchFamily="18" charset="0"/>
                <a:cs typeface="Times New Roman" panose="02020603050405020304" pitchFamily="18" charset="0"/>
              </a:rPr>
              <a:t>l'errata applicazione delle Tabelle del Tribunale di Roma in luogo di quelle di Milano, più favorevoli ed usualmente applicate sull'intero territorio nazionale</a:t>
            </a:r>
            <a:r>
              <a:rPr lang="it-IT" sz="2000" b="0" dirty="0">
                <a:solidFill>
                  <a:schemeClr val="tx1"/>
                </a:solidFill>
                <a:effectLst/>
                <a:latin typeface="Times New Roman" panose="02020603050405020304" pitchFamily="18" charset="0"/>
                <a:cs typeface="Times New Roman" panose="02020603050405020304" pitchFamily="18" charset="0"/>
              </a:rPr>
              <a:t>. </a:t>
            </a:r>
            <a:endParaRPr lang="it-IT" sz="2000" dirty="0">
              <a:solidFill>
                <a:schemeClr val="tx1"/>
              </a:solidFill>
              <a:effectLst/>
              <a:latin typeface="Times New Roman" panose="02020603050405020304" pitchFamily="18" charset="0"/>
              <a:cs typeface="Times New Roman" panose="02020603050405020304" pitchFamily="18" charset="0"/>
            </a:endParaRPr>
          </a:p>
          <a:p>
            <a:pPr algn="just"/>
            <a:r>
              <a:rPr lang="it-IT" sz="2000" b="1" u="sng" dirty="0">
                <a:solidFill>
                  <a:schemeClr val="tx1"/>
                </a:solidFill>
                <a:effectLst/>
                <a:latin typeface="Times New Roman" panose="02020603050405020304" pitchFamily="18" charset="0"/>
                <a:cs typeface="Times New Roman" panose="02020603050405020304" pitchFamily="18" charset="0"/>
              </a:rPr>
              <a:t>La Corte di Appello di Roma con sentenza respingeva entrambi gli appelli </a:t>
            </a:r>
            <a:r>
              <a:rPr lang="it-IT" sz="2000" b="0" dirty="0">
                <a:solidFill>
                  <a:schemeClr val="tx1"/>
                </a:solidFill>
                <a:effectLst/>
                <a:latin typeface="Times New Roman" panose="02020603050405020304" pitchFamily="18" charset="0"/>
                <a:cs typeface="Times New Roman" panose="02020603050405020304" pitchFamily="18" charset="0"/>
              </a:rPr>
              <a:t>e dichiarava inammissibile l'appello principale nei confronti della D.D. </a:t>
            </a:r>
          </a:p>
          <a:p>
            <a:pPr algn="just"/>
            <a:r>
              <a:rPr lang="it-IT" sz="2000" b="1" u="sng" dirty="0">
                <a:solidFill>
                  <a:schemeClr val="tx1"/>
                </a:solidFill>
                <a:latin typeface="Times New Roman" panose="02020603050405020304" pitchFamily="18" charset="0"/>
                <a:cs typeface="Times New Roman" panose="02020603050405020304" pitchFamily="18" charset="0"/>
              </a:rPr>
              <a:t>Il danneggiato proponeva ricorso </a:t>
            </a:r>
            <a:r>
              <a:rPr lang="it-IT" sz="2000" dirty="0">
                <a:solidFill>
                  <a:schemeClr val="tx1"/>
                </a:solidFill>
                <a:latin typeface="Times New Roman" panose="02020603050405020304" pitchFamily="18" charset="0"/>
                <a:cs typeface="Times New Roman" panose="02020603050405020304" pitchFamily="18" charset="0"/>
              </a:rPr>
              <a:t>in cassazione</a:t>
            </a:r>
          </a:p>
        </p:txBody>
      </p:sp>
      <p:sp>
        <p:nvSpPr>
          <p:cNvPr id="10" name="Segnaposto contenuto 2">
            <a:extLst>
              <a:ext uri="{FF2B5EF4-FFF2-40B4-BE49-F238E27FC236}">
                <a16:creationId xmlns:a16="http://schemas.microsoft.com/office/drawing/2014/main" id="{D1073C5A-E3D6-754D-A70C-3388E231DDC0}"/>
              </a:ext>
            </a:extLst>
          </p:cNvPr>
          <p:cNvSpPr txBox="1">
            <a:spLocks/>
          </p:cNvSpPr>
          <p:nvPr/>
        </p:nvSpPr>
        <p:spPr>
          <a:xfrm>
            <a:off x="2152650" y="1614345"/>
            <a:ext cx="7886700" cy="4320000"/>
          </a:xfrm>
          <a:prstGeom prst="rect">
            <a:avLst/>
          </a:prstGeom>
        </p:spPr>
        <p:txBody>
          <a:bodyPr>
            <a:normAutofit/>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itolo 1">
            <a:extLst>
              <a:ext uri="{FF2B5EF4-FFF2-40B4-BE49-F238E27FC236}">
                <a16:creationId xmlns:a16="http://schemas.microsoft.com/office/drawing/2014/main" id="{32631C49-C2CC-9E4F-9D50-F5AA347EBCB3}"/>
              </a:ext>
            </a:extLst>
          </p:cNvPr>
          <p:cNvSpPr>
            <a:spLocks noGrp="1"/>
          </p:cNvSpPr>
          <p:nvPr>
            <p:ph type="title"/>
          </p:nvPr>
        </p:nvSpPr>
        <p:spPr>
          <a:xfrm>
            <a:off x="3878179" y="353311"/>
            <a:ext cx="7886700" cy="885386"/>
          </a:xfrm>
        </p:spPr>
        <p:txBody>
          <a:bodyPr/>
          <a:lstStyle/>
          <a:p>
            <a:pPr algn="r" defTabSz="514350" hangingPunct="0">
              <a:spcAft>
                <a:spcPts val="338"/>
              </a:spcAft>
              <a:defRPr/>
            </a:pPr>
            <a:r>
              <a:rPr lang="it-IT" sz="2800" u="sng" dirty="0">
                <a:solidFill>
                  <a:schemeClr val="bg1"/>
                </a:solidFill>
                <a:latin typeface="Times New Roman" panose="02020603050405020304" pitchFamily="18" charset="0"/>
                <a:cs typeface="Times New Roman" panose="02020603050405020304" pitchFamily="18" charset="0"/>
              </a:rPr>
              <a:t>CORTE DI CASSAZIONE, SEZIONE 3 CIVILE, ORDINANZA DEL 3 OTTOBRE 2023, N. 27901</a:t>
            </a:r>
          </a:p>
        </p:txBody>
      </p:sp>
    </p:spTree>
    <p:extLst>
      <p:ext uri="{BB962C8B-B14F-4D97-AF65-F5344CB8AC3E}">
        <p14:creationId xmlns:p14="http://schemas.microsoft.com/office/powerpoint/2010/main" val="3907538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egnaposto contenuto 8">
            <a:extLst>
              <a:ext uri="{FF2B5EF4-FFF2-40B4-BE49-F238E27FC236}">
                <a16:creationId xmlns:a16="http://schemas.microsoft.com/office/drawing/2014/main" id="{85D09A01-F6B4-0B44-BBBD-00F6B707508C}"/>
              </a:ext>
            </a:extLst>
          </p:cNvPr>
          <p:cNvSpPr>
            <a:spLocks noGrp="1"/>
          </p:cNvSpPr>
          <p:nvPr>
            <p:ph type="body" sz="quarter" idx="15"/>
          </p:nvPr>
        </p:nvSpPr>
        <p:spPr>
          <a:xfrm>
            <a:off x="358729" y="1454302"/>
            <a:ext cx="11504407" cy="5241919"/>
          </a:xfrm>
        </p:spPr>
        <p:txBody>
          <a:bodyPr/>
          <a:lstStyle/>
          <a:p>
            <a:pPr algn="just"/>
            <a:r>
              <a:rPr lang="it-IT" sz="1800" b="1" u="sng" dirty="0">
                <a:solidFill>
                  <a:schemeClr val="tx1"/>
                </a:solidFill>
                <a:latin typeface="Times New Roman" panose="02020603050405020304" pitchFamily="18" charset="0"/>
                <a:cs typeface="Times New Roman" panose="02020603050405020304" pitchFamily="18" charset="0"/>
              </a:rPr>
              <a:t>IL TERZO MOTIVO DI RICORSO</a:t>
            </a:r>
          </a:p>
          <a:p>
            <a:pPr algn="just"/>
            <a:r>
              <a:rPr lang="it-IT" sz="1600" b="0" dirty="0">
                <a:solidFill>
                  <a:schemeClr val="tx1"/>
                </a:solidFill>
                <a:effectLst/>
                <a:latin typeface="Times New Roman" panose="02020603050405020304" pitchFamily="18" charset="0"/>
                <a:cs typeface="Times New Roman" panose="02020603050405020304" pitchFamily="18" charset="0"/>
              </a:rPr>
              <a:t>Con il terzo motivo A.A. denuncia violazione e falsa applicazione dell'art. 1226 c.c. in tema di violazione del </a:t>
            </a:r>
            <a:r>
              <a:rPr lang="it-IT" sz="1600" b="1" u="sng" dirty="0">
                <a:solidFill>
                  <a:schemeClr val="tx1"/>
                </a:solidFill>
                <a:effectLst/>
                <a:latin typeface="Times New Roman" panose="02020603050405020304" pitchFamily="18" charset="0"/>
                <a:cs typeface="Times New Roman" panose="02020603050405020304" pitchFamily="18" charset="0"/>
              </a:rPr>
              <a:t>principio di equità della valutazione del danno nella parte in cui la corte territoriale, rigettando il suo quarto motivo di appello, ha erroneamente applicato le meno favorevoli tabelle del Tribunale di Roma, in luogo di quelle predisposte dal Tribunale di Milano, sul presupposto che queste ultime non erano state depositate, senza tener conto di quanto già affermato da questa Corte di legittimità con sentenza n. 12408 del 2011</a:t>
            </a:r>
            <a:r>
              <a:rPr lang="it-IT" sz="1600" b="0" dirty="0">
                <a:solidFill>
                  <a:schemeClr val="tx1"/>
                </a:solidFill>
                <a:effectLst/>
                <a:latin typeface="Times New Roman" panose="02020603050405020304" pitchFamily="18" charset="0"/>
                <a:cs typeface="Times New Roman" panose="02020603050405020304" pitchFamily="18" charset="0"/>
              </a:rPr>
              <a:t>. </a:t>
            </a:r>
          </a:p>
          <a:p>
            <a:pPr algn="just"/>
            <a:endParaRPr lang="it-IT" sz="1600" dirty="0">
              <a:solidFill>
                <a:schemeClr val="tx1"/>
              </a:solidFill>
              <a:latin typeface="Times New Roman" panose="02020603050405020304" pitchFamily="18" charset="0"/>
              <a:cs typeface="Times New Roman" panose="02020603050405020304" pitchFamily="18" charset="0"/>
            </a:endParaRPr>
          </a:p>
          <a:p>
            <a:pPr algn="just"/>
            <a:r>
              <a:rPr lang="it-IT" sz="1600" b="0" dirty="0">
                <a:solidFill>
                  <a:schemeClr val="tx1"/>
                </a:solidFill>
                <a:effectLst/>
                <a:latin typeface="Times New Roman" panose="02020603050405020304" pitchFamily="18" charset="0"/>
                <a:cs typeface="Times New Roman" panose="02020603050405020304" pitchFamily="18" charset="0"/>
              </a:rPr>
              <a:t>Nella sentenza impugnata, </a:t>
            </a:r>
            <a:r>
              <a:rPr lang="it-IT" sz="1600" b="1" u="sng" dirty="0">
                <a:solidFill>
                  <a:schemeClr val="tx1"/>
                </a:solidFill>
                <a:effectLst/>
                <a:latin typeface="Times New Roman" panose="02020603050405020304" pitchFamily="18" charset="0"/>
                <a:cs typeface="Times New Roman" panose="02020603050405020304" pitchFamily="18" charset="0"/>
              </a:rPr>
              <a:t>la corte territoriale</a:t>
            </a:r>
            <a:r>
              <a:rPr lang="it-IT" sz="1600" b="0" dirty="0">
                <a:solidFill>
                  <a:schemeClr val="tx1"/>
                </a:solidFill>
                <a:effectLst/>
                <a:latin typeface="Times New Roman" panose="02020603050405020304" pitchFamily="18" charset="0"/>
                <a:cs typeface="Times New Roman" panose="02020603050405020304" pitchFamily="18" charset="0"/>
              </a:rPr>
              <a:t>, nel rigettare il quarto motivo di appello </a:t>
            </a:r>
            <a:r>
              <a:rPr lang="it-IT" sz="1600" b="1" u="sng" dirty="0">
                <a:solidFill>
                  <a:schemeClr val="tx1"/>
                </a:solidFill>
                <a:effectLst/>
                <a:latin typeface="Times New Roman" panose="02020603050405020304" pitchFamily="18" charset="0"/>
                <a:cs typeface="Times New Roman" panose="02020603050405020304" pitchFamily="18" charset="0"/>
              </a:rPr>
              <a:t>ha osservato</a:t>
            </a:r>
            <a:r>
              <a:rPr lang="it-IT" sz="1600" b="0" dirty="0">
                <a:solidFill>
                  <a:schemeClr val="tx1"/>
                </a:solidFill>
                <a:effectLst/>
                <a:latin typeface="Times New Roman" panose="02020603050405020304" pitchFamily="18" charset="0"/>
                <a:cs typeface="Times New Roman" panose="02020603050405020304" pitchFamily="18" charset="0"/>
              </a:rPr>
              <a:t>: </a:t>
            </a:r>
            <a:r>
              <a:rPr lang="it-IT" sz="1600" b="1" u="sng" dirty="0">
                <a:solidFill>
                  <a:schemeClr val="tx1"/>
                </a:solidFill>
                <a:effectLst/>
                <a:latin typeface="Times New Roman" panose="02020603050405020304" pitchFamily="18" charset="0"/>
                <a:cs typeface="Times New Roman" panose="02020603050405020304" pitchFamily="18" charset="0"/>
              </a:rPr>
              <a:t>"che le c.d. "tabelle milanesi" non costituiscono un fatto notorio, che le stesse non sono state depositate e che in mancanza di produzione non è sufficiente indicare le somme pretese in applicazione delle stesse", invocando a sostegno la sentenza n. 12288 del 2016 emessa da questa Corte</a:t>
            </a:r>
            <a:r>
              <a:rPr lang="it-IT" sz="1600" b="0" dirty="0">
                <a:solidFill>
                  <a:schemeClr val="tx1"/>
                </a:solidFill>
                <a:effectLst/>
                <a:latin typeface="Times New Roman" panose="02020603050405020304" pitchFamily="18" charset="0"/>
                <a:cs typeface="Times New Roman" panose="02020603050405020304" pitchFamily="18" charset="0"/>
              </a:rPr>
              <a:t>.</a:t>
            </a:r>
          </a:p>
          <a:p>
            <a:pPr algn="just"/>
            <a:r>
              <a:rPr lang="it-IT" sz="1600" b="0" dirty="0">
                <a:solidFill>
                  <a:schemeClr val="tx1"/>
                </a:solidFill>
                <a:effectLst/>
                <a:latin typeface="Times New Roman" panose="02020603050405020304" pitchFamily="18" charset="0"/>
                <a:cs typeface="Times New Roman" panose="02020603050405020304" pitchFamily="18" charset="0"/>
              </a:rPr>
              <a:t> </a:t>
            </a:r>
          </a:p>
          <a:p>
            <a:pPr algn="just"/>
            <a:r>
              <a:rPr lang="it-IT" sz="1600" b="1" u="sng" dirty="0">
                <a:solidFill>
                  <a:schemeClr val="tx1"/>
                </a:solidFill>
                <a:latin typeface="Times New Roman" panose="02020603050405020304" pitchFamily="18" charset="0"/>
                <a:cs typeface="Times New Roman" panose="02020603050405020304" pitchFamily="18" charset="0"/>
              </a:rPr>
              <a:t>Senonché, come già rilevato da questa Corte (</a:t>
            </a:r>
            <a:r>
              <a:rPr lang="it-IT" sz="1600" b="1" u="sng" dirty="0" err="1">
                <a:solidFill>
                  <a:schemeClr val="tx1"/>
                </a:solidFill>
                <a:latin typeface="Times New Roman" panose="02020603050405020304" pitchFamily="18" charset="0"/>
                <a:cs typeface="Times New Roman" panose="02020603050405020304" pitchFamily="18" charset="0"/>
              </a:rPr>
              <a:t>Cass</a:t>
            </a:r>
            <a:r>
              <a:rPr lang="it-IT" sz="1600" b="1" u="sng" dirty="0">
                <a:solidFill>
                  <a:schemeClr val="tx1"/>
                </a:solidFill>
                <a:latin typeface="Times New Roman" panose="02020603050405020304" pitchFamily="18" charset="0"/>
                <a:cs typeface="Times New Roman" panose="02020603050405020304" pitchFamily="18" charset="0"/>
              </a:rPr>
              <a:t>. n. 392/2018), detta ultima sentenza "non aveva ad oggetto il problema sostanziale delle condizioni alle quali può essere invocata nei gradi di merito l'applicazione delle tabelle milanesi (onere della domanda; onere di deposito); ma il ben diverso problema processuale della </a:t>
            </a:r>
            <a:r>
              <a:rPr lang="it-IT" sz="1600" b="1" u="sng" dirty="0" err="1">
                <a:solidFill>
                  <a:schemeClr val="tx1"/>
                </a:solidFill>
                <a:latin typeface="Times New Roman" panose="02020603050405020304" pitchFamily="18" charset="0"/>
                <a:cs typeface="Times New Roman" panose="02020603050405020304" pitchFamily="18" charset="0"/>
              </a:rPr>
              <a:t>ricorribilità</a:t>
            </a:r>
            <a:r>
              <a:rPr lang="it-IT" sz="1600" b="1" u="sng" dirty="0">
                <a:solidFill>
                  <a:schemeClr val="tx1"/>
                </a:solidFill>
                <a:latin typeface="Times New Roman" panose="02020603050405020304" pitchFamily="18" charset="0"/>
                <a:cs typeface="Times New Roman" panose="02020603050405020304" pitchFamily="18" charset="0"/>
              </a:rPr>
              <a:t> per cassazione della sentenza di merito</a:t>
            </a:r>
            <a:r>
              <a:rPr lang="it-IT" sz="1600" dirty="0">
                <a:solidFill>
                  <a:schemeClr val="tx1"/>
                </a:solidFill>
                <a:latin typeface="Times New Roman" panose="02020603050405020304" pitchFamily="18" charset="0"/>
                <a:cs typeface="Times New Roman" panose="02020603050405020304" pitchFamily="18" charset="0"/>
              </a:rPr>
              <a:t> </a:t>
            </a:r>
            <a:r>
              <a:rPr lang="it-IT" sz="1600" b="1" u="sng" dirty="0">
                <a:solidFill>
                  <a:schemeClr val="tx1"/>
                </a:solidFill>
                <a:latin typeface="Times New Roman" panose="02020603050405020304" pitchFamily="18" charset="0"/>
                <a:cs typeface="Times New Roman" panose="02020603050405020304" pitchFamily="18" charset="0"/>
              </a:rPr>
              <a:t>che quei criteri non avesse applicato e degli adempimenti di contenuto-forma che il ricorso per cassazione, in tal caso, deve soddisfare... lì, infatti, non si discuteva se il giudice di merito avesse o no sbagliato nel non applicare le tabelle milanesi; ma si discuteva se gli importi liquidati dal giudice di merito, che pure aveva dichiarato di stare applicando le tabelle milanesi, fossero davvero quello risultanti da tali tabelle</a:t>
            </a:r>
            <a:r>
              <a:rPr lang="it-IT" sz="1600" dirty="0">
                <a:solidFill>
                  <a:schemeClr val="tx1"/>
                </a:solidFill>
                <a:latin typeface="Times New Roman" panose="02020603050405020304" pitchFamily="18" charset="0"/>
                <a:cs typeface="Times New Roman" panose="02020603050405020304" pitchFamily="18" charset="0"/>
              </a:rPr>
              <a:t>: un caso, dunque, nel quale era imprescindibile la produzione in giudizio delle tabelle da parte del ricorrente».</a:t>
            </a:r>
          </a:p>
          <a:p>
            <a:pPr algn="just"/>
            <a:endParaRPr lang="it-IT" sz="1200" dirty="0">
              <a:solidFill>
                <a:schemeClr val="tx1"/>
              </a:solidFill>
              <a:effectLst/>
              <a:latin typeface="Times New Roman" panose="02020603050405020304" pitchFamily="18" charset="0"/>
              <a:cs typeface="Times New Roman" panose="02020603050405020304" pitchFamily="18" charset="0"/>
            </a:endParaRPr>
          </a:p>
          <a:p>
            <a:pPr algn="just"/>
            <a:endParaRPr lang="it-IT" sz="1800" dirty="0">
              <a:solidFill>
                <a:schemeClr val="tx1"/>
              </a:solidFill>
              <a:effectLst/>
              <a:latin typeface="Times New Roman" panose="02020603050405020304" pitchFamily="18" charset="0"/>
              <a:cs typeface="Times New Roman" panose="02020603050405020304" pitchFamily="18" charset="0"/>
            </a:endParaRPr>
          </a:p>
        </p:txBody>
      </p:sp>
      <p:sp>
        <p:nvSpPr>
          <p:cNvPr id="10" name="Segnaposto contenuto 2">
            <a:extLst>
              <a:ext uri="{FF2B5EF4-FFF2-40B4-BE49-F238E27FC236}">
                <a16:creationId xmlns:a16="http://schemas.microsoft.com/office/drawing/2014/main" id="{D1073C5A-E3D6-754D-A70C-3388E231DDC0}"/>
              </a:ext>
            </a:extLst>
          </p:cNvPr>
          <p:cNvSpPr txBox="1">
            <a:spLocks/>
          </p:cNvSpPr>
          <p:nvPr/>
        </p:nvSpPr>
        <p:spPr>
          <a:xfrm>
            <a:off x="2152650" y="1614345"/>
            <a:ext cx="7886700" cy="4320000"/>
          </a:xfrm>
          <a:prstGeom prst="rect">
            <a:avLst/>
          </a:prstGeom>
        </p:spPr>
        <p:txBody>
          <a:bodyPr>
            <a:normAutofit/>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itolo 1">
            <a:extLst>
              <a:ext uri="{FF2B5EF4-FFF2-40B4-BE49-F238E27FC236}">
                <a16:creationId xmlns:a16="http://schemas.microsoft.com/office/drawing/2014/main" id="{32631C49-C2CC-9E4F-9D50-F5AA347EBCB3}"/>
              </a:ext>
            </a:extLst>
          </p:cNvPr>
          <p:cNvSpPr>
            <a:spLocks noGrp="1"/>
          </p:cNvSpPr>
          <p:nvPr>
            <p:ph type="title"/>
          </p:nvPr>
        </p:nvSpPr>
        <p:spPr>
          <a:xfrm>
            <a:off x="3878179" y="353311"/>
            <a:ext cx="7886700" cy="885386"/>
          </a:xfrm>
        </p:spPr>
        <p:txBody>
          <a:bodyPr/>
          <a:lstStyle/>
          <a:p>
            <a:pPr algn="r" defTabSz="514350" hangingPunct="0">
              <a:spcAft>
                <a:spcPts val="338"/>
              </a:spcAft>
              <a:defRPr/>
            </a:pPr>
            <a:r>
              <a:rPr lang="it-IT" sz="2800" u="sng" dirty="0">
                <a:solidFill>
                  <a:schemeClr val="bg1"/>
                </a:solidFill>
                <a:latin typeface="Times New Roman" panose="02020603050405020304" pitchFamily="18" charset="0"/>
                <a:cs typeface="Times New Roman" panose="02020603050405020304" pitchFamily="18" charset="0"/>
              </a:rPr>
              <a:t>CORTE DI CASSAZIONE, SEZIONE 3 CIVILE, ORDINANZA DEL 3 OTTOBRE 2023, N. 27901</a:t>
            </a:r>
          </a:p>
        </p:txBody>
      </p:sp>
    </p:spTree>
    <p:extLst>
      <p:ext uri="{BB962C8B-B14F-4D97-AF65-F5344CB8AC3E}">
        <p14:creationId xmlns:p14="http://schemas.microsoft.com/office/powerpoint/2010/main" val="88582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egnaposto contenuto 8">
            <a:extLst>
              <a:ext uri="{FF2B5EF4-FFF2-40B4-BE49-F238E27FC236}">
                <a16:creationId xmlns:a16="http://schemas.microsoft.com/office/drawing/2014/main" id="{85D09A01-F6B4-0B44-BBBD-00F6B707508C}"/>
              </a:ext>
            </a:extLst>
          </p:cNvPr>
          <p:cNvSpPr>
            <a:spLocks noGrp="1"/>
          </p:cNvSpPr>
          <p:nvPr>
            <p:ph type="body" sz="quarter" idx="15"/>
          </p:nvPr>
        </p:nvSpPr>
        <p:spPr>
          <a:xfrm>
            <a:off x="358729" y="1454302"/>
            <a:ext cx="11504407" cy="5241919"/>
          </a:xfrm>
        </p:spPr>
        <p:txBody>
          <a:bodyPr/>
          <a:lstStyle/>
          <a:p>
            <a:pPr algn="just"/>
            <a:r>
              <a:rPr lang="it-IT" sz="1800" b="1" u="sng" dirty="0">
                <a:solidFill>
                  <a:schemeClr val="tx1"/>
                </a:solidFill>
                <a:latin typeface="Times New Roman" panose="02020603050405020304" pitchFamily="18" charset="0"/>
                <a:cs typeface="Times New Roman" panose="02020603050405020304" pitchFamily="18" charset="0"/>
              </a:rPr>
              <a:t>IL TERZO MOTIVO DI RICORSO È FONDATO</a:t>
            </a:r>
          </a:p>
          <a:p>
            <a:pPr algn="just"/>
            <a:r>
              <a:rPr lang="it-IT" sz="1600" b="0" dirty="0">
                <a:solidFill>
                  <a:schemeClr val="tx1"/>
                </a:solidFill>
                <a:effectLst/>
                <a:latin typeface="Times New Roman" panose="02020603050405020304" pitchFamily="18" charset="0"/>
                <a:cs typeface="Times New Roman" panose="02020603050405020304" pitchFamily="18" charset="0"/>
              </a:rPr>
              <a:t>Nulla di tutto questo nel caso di specie. </a:t>
            </a:r>
            <a:endParaRPr lang="it-IT" sz="1600" dirty="0">
              <a:solidFill>
                <a:schemeClr val="tx1"/>
              </a:solidFill>
              <a:effectLst/>
              <a:latin typeface="Times New Roman" panose="02020603050405020304" pitchFamily="18" charset="0"/>
              <a:cs typeface="Times New Roman" panose="02020603050405020304" pitchFamily="18" charset="0"/>
            </a:endParaRPr>
          </a:p>
          <a:p>
            <a:pPr algn="just"/>
            <a:r>
              <a:rPr lang="it-IT" sz="1600" b="0" dirty="0">
                <a:solidFill>
                  <a:schemeClr val="tx1"/>
                </a:solidFill>
                <a:effectLst/>
                <a:latin typeface="Times New Roman" panose="02020603050405020304" pitchFamily="18" charset="0"/>
                <a:cs typeface="Times New Roman" panose="02020603050405020304" pitchFamily="18" charset="0"/>
              </a:rPr>
              <a:t>Occorre qui ribadire che in via generale </a:t>
            </a:r>
            <a:r>
              <a:rPr lang="it-IT" sz="1600" b="1" u="sng" dirty="0">
                <a:solidFill>
                  <a:schemeClr val="tx1"/>
                </a:solidFill>
                <a:effectLst/>
                <a:latin typeface="Times New Roman" panose="02020603050405020304" pitchFamily="18" charset="0"/>
                <a:cs typeface="Times New Roman" panose="02020603050405020304" pitchFamily="18" charset="0"/>
              </a:rPr>
              <a:t>non vi è alcun obbligo di deposito in giudizio delle tabelle milanesi</a:t>
            </a:r>
            <a:r>
              <a:rPr lang="it-IT" sz="1600" b="0" dirty="0">
                <a:solidFill>
                  <a:schemeClr val="tx1"/>
                </a:solidFill>
                <a:effectLst/>
                <a:latin typeface="Times New Roman" panose="02020603050405020304" pitchFamily="18" charset="0"/>
                <a:cs typeface="Times New Roman" panose="02020603050405020304" pitchFamily="18" charset="0"/>
              </a:rPr>
              <a:t>, </a:t>
            </a:r>
            <a:r>
              <a:rPr lang="it-IT" sz="1600" b="1" u="sng" dirty="0">
                <a:solidFill>
                  <a:schemeClr val="tx1"/>
                </a:solidFill>
                <a:effectLst/>
                <a:latin typeface="Times New Roman" panose="02020603050405020304" pitchFamily="18" charset="0"/>
                <a:cs typeface="Times New Roman" panose="02020603050405020304" pitchFamily="18" charset="0"/>
              </a:rPr>
              <a:t>in quanto, come questa Corte ha già avuto modo di affermare</a:t>
            </a:r>
            <a:r>
              <a:rPr lang="it-IT" sz="1600" b="0" dirty="0">
                <a:solidFill>
                  <a:schemeClr val="tx1"/>
                </a:solidFill>
                <a:effectLst/>
                <a:latin typeface="Times New Roman" panose="02020603050405020304" pitchFamily="18" charset="0"/>
                <a:cs typeface="Times New Roman" panose="02020603050405020304" pitchFamily="18" charset="0"/>
              </a:rPr>
              <a:t> (</a:t>
            </a:r>
            <a:r>
              <a:rPr lang="it-IT" sz="1600" b="0" dirty="0" err="1">
                <a:solidFill>
                  <a:schemeClr val="tx1"/>
                </a:solidFill>
                <a:effectLst/>
                <a:latin typeface="Times New Roman" panose="02020603050405020304" pitchFamily="18" charset="0"/>
                <a:cs typeface="Times New Roman" panose="02020603050405020304" pitchFamily="18" charset="0"/>
              </a:rPr>
              <a:t>Cass</a:t>
            </a:r>
            <a:r>
              <a:rPr lang="it-IT" sz="1600" b="0" dirty="0">
                <a:solidFill>
                  <a:schemeClr val="tx1"/>
                </a:solidFill>
                <a:effectLst/>
                <a:latin typeface="Times New Roman" panose="02020603050405020304" pitchFamily="18" charset="0"/>
                <a:cs typeface="Times New Roman" panose="02020603050405020304" pitchFamily="18" charset="0"/>
              </a:rPr>
              <a:t>. n. 8508 del 2020): </a:t>
            </a:r>
          </a:p>
          <a:p>
            <a:pPr algn="just"/>
            <a:r>
              <a:rPr lang="it-IT" sz="1600" dirty="0">
                <a:solidFill>
                  <a:schemeClr val="tx1"/>
                </a:solidFill>
                <a:latin typeface="Times New Roman" panose="02020603050405020304" pitchFamily="18" charset="0"/>
                <a:cs typeface="Times New Roman" panose="02020603050405020304" pitchFamily="18" charset="0"/>
              </a:rPr>
              <a:t>a) </a:t>
            </a:r>
            <a:r>
              <a:rPr lang="it-IT" sz="1600" b="0" dirty="0">
                <a:solidFill>
                  <a:schemeClr val="tx1"/>
                </a:solidFill>
                <a:effectLst/>
                <a:latin typeface="Times New Roman" panose="02020603050405020304" pitchFamily="18" charset="0"/>
                <a:cs typeface="Times New Roman" panose="02020603050405020304" pitchFamily="18" charset="0"/>
              </a:rPr>
              <a:t>nella liquidazione del danno non patrimoniale derivante da una lesione alla salute </a:t>
            </a:r>
            <a:r>
              <a:rPr lang="it-IT" sz="1600" b="1" u="sng" dirty="0">
                <a:solidFill>
                  <a:schemeClr val="tx1"/>
                </a:solidFill>
                <a:effectLst/>
                <a:latin typeface="Times New Roman" panose="02020603050405020304" pitchFamily="18" charset="0"/>
                <a:cs typeface="Times New Roman" panose="02020603050405020304" pitchFamily="18" charset="0"/>
              </a:rPr>
              <a:t>il principio di equità, di cui all'art. 1226 c.c., è garantito dall'adozione dei criteri uniformi predisposti e diffusi dal Tribunale di Milano</a:t>
            </a:r>
            <a:r>
              <a:rPr lang="it-IT" sz="1600" b="0" dirty="0">
                <a:solidFill>
                  <a:schemeClr val="tx1"/>
                </a:solidFill>
                <a:effectLst/>
                <a:latin typeface="Times New Roman" panose="02020603050405020304" pitchFamily="18" charset="0"/>
                <a:cs typeface="Times New Roman" panose="02020603050405020304" pitchFamily="18" charset="0"/>
              </a:rPr>
              <a:t>; </a:t>
            </a:r>
          </a:p>
          <a:p>
            <a:pPr algn="just"/>
            <a:r>
              <a:rPr lang="it-IT" sz="1600" b="0" dirty="0">
                <a:solidFill>
                  <a:schemeClr val="tx1"/>
                </a:solidFill>
                <a:effectLst/>
                <a:latin typeface="Times New Roman" panose="02020603050405020304" pitchFamily="18" charset="0"/>
                <a:cs typeface="Times New Roman" panose="02020603050405020304" pitchFamily="18" charset="0"/>
              </a:rPr>
              <a:t>b) </a:t>
            </a:r>
            <a:r>
              <a:rPr lang="it-IT" sz="1600" b="1" u="sng" dirty="0">
                <a:solidFill>
                  <a:schemeClr val="tx1"/>
                </a:solidFill>
                <a:effectLst/>
                <a:latin typeface="Times New Roman" panose="02020603050405020304" pitchFamily="18" charset="0"/>
                <a:cs typeface="Times New Roman" panose="02020603050405020304" pitchFamily="18" charset="0"/>
              </a:rPr>
              <a:t>la mancata adozione da parte del giudice di merito delle Tabelle di Milano</a:t>
            </a:r>
            <a:r>
              <a:rPr lang="it-IT" sz="1600" b="0" dirty="0">
                <a:solidFill>
                  <a:schemeClr val="tx1"/>
                </a:solidFill>
                <a:effectLst/>
                <a:latin typeface="Times New Roman" panose="02020603050405020304" pitchFamily="18" charset="0"/>
                <a:cs typeface="Times New Roman" panose="02020603050405020304" pitchFamily="18" charset="0"/>
              </a:rPr>
              <a:t> in favore di altre </a:t>
            </a:r>
            <a:r>
              <a:rPr lang="it-IT" sz="1600" b="1" u="sng" dirty="0">
                <a:solidFill>
                  <a:schemeClr val="tx1"/>
                </a:solidFill>
                <a:effectLst/>
                <a:latin typeface="Times New Roman" panose="02020603050405020304" pitchFamily="18" charset="0"/>
                <a:cs typeface="Times New Roman" panose="02020603050405020304" pitchFamily="18" charset="0"/>
              </a:rPr>
              <a:t>può integrare violazione di norma di diritto censurabile con ricorso per cassazione ai sensi dell'art. 360 </a:t>
            </a:r>
            <a:r>
              <a:rPr lang="it-IT" sz="1600" b="1" u="sng" dirty="0" err="1">
                <a:solidFill>
                  <a:schemeClr val="tx1"/>
                </a:solidFill>
                <a:effectLst/>
                <a:latin typeface="Times New Roman" panose="02020603050405020304" pitchFamily="18" charset="0"/>
                <a:cs typeface="Times New Roman" panose="02020603050405020304" pitchFamily="18" charset="0"/>
              </a:rPr>
              <a:t>c.p.c.</a:t>
            </a:r>
            <a:r>
              <a:rPr lang="it-IT" sz="1600" b="1" u="sng" dirty="0">
                <a:solidFill>
                  <a:schemeClr val="tx1"/>
                </a:solidFill>
                <a:effectLst/>
                <a:latin typeface="Times New Roman" panose="02020603050405020304" pitchFamily="18" charset="0"/>
                <a:cs typeface="Times New Roman" panose="02020603050405020304" pitchFamily="18" charset="0"/>
              </a:rPr>
              <a:t>, comma 1, n. 3</a:t>
            </a:r>
            <a:r>
              <a:rPr lang="it-IT" sz="1600" b="0" dirty="0">
                <a:solidFill>
                  <a:schemeClr val="tx1"/>
                </a:solidFill>
                <a:effectLst/>
                <a:latin typeface="Times New Roman" panose="02020603050405020304" pitchFamily="18" charset="0"/>
                <a:cs typeface="Times New Roman" panose="02020603050405020304" pitchFamily="18" charset="0"/>
              </a:rPr>
              <a:t>. (</a:t>
            </a:r>
            <a:r>
              <a:rPr lang="it-IT" sz="1600" b="0" dirty="0" err="1">
                <a:solidFill>
                  <a:schemeClr val="tx1"/>
                </a:solidFill>
                <a:effectLst/>
                <a:latin typeface="Times New Roman" panose="02020603050405020304" pitchFamily="18" charset="0"/>
                <a:cs typeface="Times New Roman" panose="02020603050405020304" pitchFamily="18" charset="0"/>
              </a:rPr>
              <a:t>Cass</a:t>
            </a:r>
            <a:r>
              <a:rPr lang="it-IT" sz="1600" b="0" dirty="0">
                <a:solidFill>
                  <a:schemeClr val="tx1"/>
                </a:solidFill>
                <a:effectLst/>
                <a:latin typeface="Times New Roman" panose="02020603050405020304" pitchFamily="18" charset="0"/>
                <a:cs typeface="Times New Roman" panose="02020603050405020304" pitchFamily="18" charset="0"/>
              </a:rPr>
              <a:t>. n. 12408 del 2011), b) </a:t>
            </a:r>
            <a:r>
              <a:rPr lang="it-IT" sz="1600" b="1" u="sng" dirty="0">
                <a:solidFill>
                  <a:schemeClr val="tx1"/>
                </a:solidFill>
                <a:effectLst/>
                <a:latin typeface="Times New Roman" panose="02020603050405020304" pitchFamily="18" charset="0"/>
                <a:cs typeface="Times New Roman" panose="02020603050405020304" pitchFamily="18" charset="0"/>
              </a:rPr>
              <a:t>i parametri delle Tabelle di Milano sono da prendersi a riferimento da parte del giudice di merito ai fini della liquidazione del danno non patrimoniale, ovvero quale criterio di riscontro e verifica di quella di inferiore ammontare cui sia diversamente pervenuto</a:t>
            </a:r>
            <a:r>
              <a:rPr lang="it-IT" sz="1600" b="0" dirty="0">
                <a:solidFill>
                  <a:schemeClr val="tx1"/>
                </a:solidFill>
                <a:effectLst/>
                <a:latin typeface="Times New Roman" panose="02020603050405020304" pitchFamily="18" charset="0"/>
                <a:cs typeface="Times New Roman" panose="02020603050405020304" pitchFamily="18" charset="0"/>
              </a:rPr>
              <a:t>, essendo incongrua la motivazione che non dia conto delle ragioni della preferenza assegnata ad una quantificazione che, avuto riguardo alle circostanze del caso concreto, risulti sproporzionata rispetto a quella cui l'adozione dei parametri esibiti dalle dette Tabelle di Milano consente di pervenire (</a:t>
            </a:r>
            <a:r>
              <a:rPr lang="it-IT" sz="1600" b="0" dirty="0" err="1">
                <a:solidFill>
                  <a:schemeClr val="tx1"/>
                </a:solidFill>
                <a:effectLst/>
                <a:latin typeface="Times New Roman" panose="02020603050405020304" pitchFamily="18" charset="0"/>
                <a:cs typeface="Times New Roman" panose="02020603050405020304" pitchFamily="18" charset="0"/>
              </a:rPr>
              <a:t>Cass</a:t>
            </a:r>
            <a:r>
              <a:rPr lang="it-IT" sz="1600" b="0" dirty="0">
                <a:solidFill>
                  <a:schemeClr val="tx1"/>
                </a:solidFill>
                <a:effectLst/>
                <a:latin typeface="Times New Roman" panose="02020603050405020304" pitchFamily="18" charset="0"/>
                <a:cs typeface="Times New Roman" panose="02020603050405020304" pitchFamily="18" charset="0"/>
              </a:rPr>
              <a:t>. n. 14402 del 2011; </a:t>
            </a:r>
            <a:r>
              <a:rPr lang="it-IT" sz="1600" b="0" dirty="0" err="1">
                <a:solidFill>
                  <a:schemeClr val="tx1"/>
                </a:solidFill>
                <a:effectLst/>
                <a:latin typeface="Times New Roman" panose="02020603050405020304" pitchFamily="18" charset="0"/>
                <a:cs typeface="Times New Roman" panose="02020603050405020304" pitchFamily="18" charset="0"/>
              </a:rPr>
              <a:t>Cass</a:t>
            </a:r>
            <a:r>
              <a:rPr lang="it-IT" sz="1600" b="0" dirty="0">
                <a:solidFill>
                  <a:schemeClr val="tx1"/>
                </a:solidFill>
                <a:effectLst/>
                <a:latin typeface="Times New Roman" panose="02020603050405020304" pitchFamily="18" charset="0"/>
                <a:cs typeface="Times New Roman" panose="02020603050405020304" pitchFamily="18" charset="0"/>
              </a:rPr>
              <a:t>. n. 16992 del 2015; </a:t>
            </a:r>
            <a:r>
              <a:rPr lang="it-IT" sz="1600" b="0" dirty="0" err="1">
                <a:solidFill>
                  <a:schemeClr val="tx1"/>
                </a:solidFill>
                <a:effectLst/>
                <a:latin typeface="Times New Roman" panose="02020603050405020304" pitchFamily="18" charset="0"/>
                <a:cs typeface="Times New Roman" panose="02020603050405020304" pitchFamily="18" charset="0"/>
              </a:rPr>
              <a:t>Cass</a:t>
            </a:r>
            <a:r>
              <a:rPr lang="it-IT" sz="1600" b="0" dirty="0">
                <a:solidFill>
                  <a:schemeClr val="tx1"/>
                </a:solidFill>
                <a:effectLst/>
                <a:latin typeface="Times New Roman" panose="02020603050405020304" pitchFamily="18" charset="0"/>
                <a:cs typeface="Times New Roman" panose="02020603050405020304" pitchFamily="18" charset="0"/>
              </a:rPr>
              <a:t>. n. 21059 del 2016). </a:t>
            </a:r>
            <a:endParaRPr lang="it-IT" sz="1600" dirty="0">
              <a:solidFill>
                <a:schemeClr val="tx1"/>
              </a:solidFill>
              <a:effectLst/>
              <a:latin typeface="Times New Roman" panose="02020603050405020304" pitchFamily="18" charset="0"/>
              <a:cs typeface="Times New Roman" panose="02020603050405020304" pitchFamily="18" charset="0"/>
            </a:endParaRPr>
          </a:p>
          <a:p>
            <a:pPr algn="just"/>
            <a:r>
              <a:rPr lang="it-IT" sz="1600" b="1" u="sng" dirty="0">
                <a:solidFill>
                  <a:schemeClr val="tx1"/>
                </a:solidFill>
                <a:effectLst/>
                <a:latin typeface="Times New Roman" panose="02020603050405020304" pitchFamily="18" charset="0"/>
                <a:cs typeface="Times New Roman" panose="02020603050405020304" pitchFamily="18" charset="0"/>
              </a:rPr>
              <a:t>Pertanto, il giudice di merito è tenuto ad utilizzare per la liquidazione del danno alla salute i valori risultanti dalle "Tabelle" del Tribunale di Milano, salvo motivato dissenso</a:t>
            </a:r>
            <a:r>
              <a:rPr lang="it-IT" sz="1600" b="0" dirty="0">
                <a:solidFill>
                  <a:schemeClr val="tx1"/>
                </a:solidFill>
                <a:effectLst/>
                <a:latin typeface="Times New Roman" panose="02020603050405020304" pitchFamily="18" charset="0"/>
                <a:cs typeface="Times New Roman" panose="02020603050405020304" pitchFamily="18" charset="0"/>
              </a:rPr>
              <a:t>. </a:t>
            </a:r>
            <a:endParaRPr lang="it-IT" sz="1600" dirty="0">
              <a:solidFill>
                <a:schemeClr val="tx1"/>
              </a:solidFill>
              <a:effectLst/>
              <a:latin typeface="Times New Roman" panose="02020603050405020304" pitchFamily="18" charset="0"/>
              <a:cs typeface="Times New Roman" panose="02020603050405020304" pitchFamily="18" charset="0"/>
            </a:endParaRPr>
          </a:p>
          <a:p>
            <a:pPr algn="just"/>
            <a:r>
              <a:rPr lang="it-IT" sz="1600" b="0" dirty="0">
                <a:solidFill>
                  <a:schemeClr val="tx1"/>
                </a:solidFill>
                <a:effectLst/>
                <a:latin typeface="Times New Roman" panose="02020603050405020304" pitchFamily="18" charset="0"/>
                <a:cs typeface="Times New Roman" panose="02020603050405020304" pitchFamily="18" charset="0"/>
              </a:rPr>
              <a:t>Tabelle facilmente reperibili sulle riviste specializzate, nella trattatistica o sul web (</a:t>
            </a:r>
            <a:r>
              <a:rPr lang="it-IT" sz="1600" b="0" dirty="0" err="1">
                <a:solidFill>
                  <a:schemeClr val="tx1"/>
                </a:solidFill>
                <a:effectLst/>
                <a:latin typeface="Times New Roman" panose="02020603050405020304" pitchFamily="18" charset="0"/>
                <a:cs typeface="Times New Roman" panose="02020603050405020304" pitchFamily="18" charset="0"/>
              </a:rPr>
              <a:t>Cass</a:t>
            </a:r>
            <a:r>
              <a:rPr lang="it-IT" sz="1600" b="0" dirty="0">
                <a:solidFill>
                  <a:schemeClr val="tx1"/>
                </a:solidFill>
                <a:effectLst/>
                <a:latin typeface="Times New Roman" panose="02020603050405020304" pitchFamily="18" charset="0"/>
                <a:cs typeface="Times New Roman" panose="02020603050405020304" pitchFamily="18" charset="0"/>
              </a:rPr>
              <a:t>. n. 392 del 2018). </a:t>
            </a:r>
            <a:endParaRPr lang="it-IT" sz="1600" dirty="0">
              <a:solidFill>
                <a:schemeClr val="tx1"/>
              </a:solidFill>
              <a:effectLst/>
              <a:latin typeface="Times New Roman" panose="02020603050405020304" pitchFamily="18" charset="0"/>
              <a:cs typeface="Times New Roman" panose="02020603050405020304" pitchFamily="18" charset="0"/>
            </a:endParaRPr>
          </a:p>
          <a:p>
            <a:pPr algn="just"/>
            <a:r>
              <a:rPr lang="it-IT" sz="1600" b="0" dirty="0">
                <a:solidFill>
                  <a:schemeClr val="tx1"/>
                </a:solidFill>
                <a:effectLst/>
                <a:latin typeface="Times New Roman" panose="02020603050405020304" pitchFamily="18" charset="0"/>
                <a:cs typeface="Times New Roman" panose="02020603050405020304" pitchFamily="18" charset="0"/>
              </a:rPr>
              <a:t>Poich</a:t>
            </a:r>
            <a:r>
              <a:rPr lang="it-IT" sz="1600" dirty="0">
                <a:solidFill>
                  <a:schemeClr val="tx1"/>
                </a:solidFill>
                <a:latin typeface="Times New Roman" panose="02020603050405020304" pitchFamily="18" charset="0"/>
                <a:cs typeface="Times New Roman" panose="02020603050405020304" pitchFamily="18" charset="0"/>
              </a:rPr>
              <a:t>é</a:t>
            </a:r>
            <a:r>
              <a:rPr lang="it-IT" sz="1600" b="0" dirty="0">
                <a:solidFill>
                  <a:schemeClr val="tx1"/>
                </a:solidFill>
                <a:effectLst/>
                <a:latin typeface="Times New Roman" panose="02020603050405020304" pitchFamily="18" charset="0"/>
                <a:cs typeface="Times New Roman" panose="02020603050405020304" pitchFamily="18" charset="0"/>
              </a:rPr>
              <a:t> tale principio è stato disatteso dalla corte di merito nella sentenza impugnata, della medesima s'impone pertanto la cassazione in relazione. </a:t>
            </a:r>
            <a:endParaRPr lang="it-IT" sz="1600" dirty="0">
              <a:solidFill>
                <a:schemeClr val="tx1"/>
              </a:solidFill>
              <a:effectLst/>
              <a:latin typeface="Times New Roman" panose="02020603050405020304" pitchFamily="18" charset="0"/>
              <a:cs typeface="Times New Roman" panose="02020603050405020304" pitchFamily="18" charset="0"/>
            </a:endParaRPr>
          </a:p>
          <a:p>
            <a:pPr algn="just"/>
            <a:endParaRPr lang="it-IT" sz="1200" dirty="0">
              <a:solidFill>
                <a:schemeClr val="tx1"/>
              </a:solidFill>
              <a:effectLst/>
              <a:latin typeface="Times New Roman" panose="02020603050405020304" pitchFamily="18" charset="0"/>
              <a:cs typeface="Times New Roman" panose="02020603050405020304" pitchFamily="18" charset="0"/>
            </a:endParaRPr>
          </a:p>
        </p:txBody>
      </p:sp>
      <p:sp>
        <p:nvSpPr>
          <p:cNvPr id="10" name="Segnaposto contenuto 2">
            <a:extLst>
              <a:ext uri="{FF2B5EF4-FFF2-40B4-BE49-F238E27FC236}">
                <a16:creationId xmlns:a16="http://schemas.microsoft.com/office/drawing/2014/main" id="{D1073C5A-E3D6-754D-A70C-3388E231DDC0}"/>
              </a:ext>
            </a:extLst>
          </p:cNvPr>
          <p:cNvSpPr txBox="1">
            <a:spLocks/>
          </p:cNvSpPr>
          <p:nvPr/>
        </p:nvSpPr>
        <p:spPr>
          <a:xfrm>
            <a:off x="2152650" y="1614345"/>
            <a:ext cx="7886700" cy="4320000"/>
          </a:xfrm>
          <a:prstGeom prst="rect">
            <a:avLst/>
          </a:prstGeom>
        </p:spPr>
        <p:txBody>
          <a:bodyPr>
            <a:normAutofit/>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itolo 1">
            <a:extLst>
              <a:ext uri="{FF2B5EF4-FFF2-40B4-BE49-F238E27FC236}">
                <a16:creationId xmlns:a16="http://schemas.microsoft.com/office/drawing/2014/main" id="{32631C49-C2CC-9E4F-9D50-F5AA347EBCB3}"/>
              </a:ext>
            </a:extLst>
          </p:cNvPr>
          <p:cNvSpPr>
            <a:spLocks noGrp="1"/>
          </p:cNvSpPr>
          <p:nvPr>
            <p:ph type="title"/>
          </p:nvPr>
        </p:nvSpPr>
        <p:spPr>
          <a:xfrm>
            <a:off x="3878179" y="353311"/>
            <a:ext cx="7886700" cy="885386"/>
          </a:xfrm>
        </p:spPr>
        <p:txBody>
          <a:bodyPr/>
          <a:lstStyle/>
          <a:p>
            <a:pPr algn="r" defTabSz="514350" hangingPunct="0">
              <a:spcAft>
                <a:spcPts val="338"/>
              </a:spcAft>
              <a:defRPr/>
            </a:pPr>
            <a:r>
              <a:rPr lang="it-IT" sz="2800" u="sng" dirty="0">
                <a:solidFill>
                  <a:schemeClr val="bg1"/>
                </a:solidFill>
                <a:latin typeface="Times New Roman" panose="02020603050405020304" pitchFamily="18" charset="0"/>
                <a:cs typeface="Times New Roman" panose="02020603050405020304" pitchFamily="18" charset="0"/>
              </a:rPr>
              <a:t>CORTE DI CASSAZIONE, SEZIONE 3 CIVILE, ORDINANZA DEL 3 OTTOBRE 2023, N. 27901</a:t>
            </a:r>
          </a:p>
        </p:txBody>
      </p:sp>
    </p:spTree>
    <p:extLst>
      <p:ext uri="{BB962C8B-B14F-4D97-AF65-F5344CB8AC3E}">
        <p14:creationId xmlns:p14="http://schemas.microsoft.com/office/powerpoint/2010/main" val="3908817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sz="2400" b="1" dirty="0">
              <a:solidFill>
                <a:schemeClr val="bg1"/>
              </a:solidFill>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738664"/>
          </a:xfrm>
          <a:prstGeom prst="rect">
            <a:avLst/>
          </a:prstGeom>
          <a:noFill/>
        </p:spPr>
        <p:txBody>
          <a:bodyPr wrap="square" rtlCol="0">
            <a:spAutoFit/>
          </a:bodyPr>
          <a:lstStyle/>
          <a:p>
            <a:pPr algn="ctr"/>
            <a:endParaRPr lang="it-IT" sz="2400" b="1" u="sng" dirty="0">
              <a:solidFill>
                <a:prstClr val="black"/>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E7AD1120-5137-164C-9D3A-8660F428F451}"/>
              </a:ext>
            </a:extLst>
          </p:cNvPr>
          <p:cNvSpPr txBox="1"/>
          <p:nvPr/>
        </p:nvSpPr>
        <p:spPr>
          <a:xfrm>
            <a:off x="2199735" y="1604513"/>
            <a:ext cx="7822819" cy="2677656"/>
          </a:xfrm>
          <a:prstGeom prst="rect">
            <a:avLst/>
          </a:prstGeom>
          <a:noFill/>
        </p:spPr>
        <p:txBody>
          <a:bodyPr wrap="square">
            <a:spAutoFit/>
          </a:bodyPr>
          <a:lstStyle/>
          <a:p>
            <a:pPr algn="ctr"/>
            <a:r>
              <a:rPr lang="it-IT" sz="2400" b="1" dirty="0">
                <a:latin typeface="Times New Roman" panose="02020603050405020304" pitchFamily="18" charset="0"/>
                <a:cs typeface="Times New Roman" panose="02020603050405020304" pitchFamily="18" charset="0"/>
              </a:rPr>
              <a:t>MA ANCHE</a:t>
            </a:r>
          </a:p>
          <a:p>
            <a:pPr algn="ctr"/>
            <a:endParaRPr lang="it-IT" sz="2400" b="1" dirty="0">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SECONDO </a:t>
            </a:r>
          </a:p>
          <a:p>
            <a:pPr algn="ctr"/>
            <a:endParaRPr lang="it-IT" sz="2400" b="1" dirty="0">
              <a:latin typeface="Times New Roman" panose="02020603050405020304" pitchFamily="18" charset="0"/>
              <a:cs typeface="Times New Roman" panose="02020603050405020304" pitchFamily="18" charset="0"/>
            </a:endParaRPr>
          </a:p>
          <a:p>
            <a:pPr algn="ctr"/>
            <a:endParaRPr lang="it-IT" sz="2400" b="1" dirty="0">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CORTE D’APPELLO DI ROMA 17.04.2024 NELLA CAUSA CIVILE N. 6109/2019 R.G.</a:t>
            </a:r>
          </a:p>
        </p:txBody>
      </p:sp>
    </p:spTree>
    <p:extLst>
      <p:ext uri="{BB962C8B-B14F-4D97-AF65-F5344CB8AC3E}">
        <p14:creationId xmlns:p14="http://schemas.microsoft.com/office/powerpoint/2010/main" val="1518688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5" name="Segnaposto contenuto 8">
            <a:extLst>
              <a:ext uri="{FF2B5EF4-FFF2-40B4-BE49-F238E27FC236}">
                <a16:creationId xmlns:a16="http://schemas.microsoft.com/office/drawing/2014/main" id="{EE937440-EC06-727F-D2FB-37DCE263B653}"/>
              </a:ext>
            </a:extLst>
          </p:cNvPr>
          <p:cNvSpPr txBox="1">
            <a:spLocks/>
          </p:cNvSpPr>
          <p:nvPr/>
        </p:nvSpPr>
        <p:spPr>
          <a:xfrm>
            <a:off x="318052" y="1414732"/>
            <a:ext cx="11439752" cy="5443268"/>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it-IT" sz="2000" b="1" u="sng" dirty="0">
                <a:solidFill>
                  <a:schemeClr val="tx1"/>
                </a:solidFill>
                <a:latin typeface="Times New Roman" panose="02020603050405020304" pitchFamily="18" charset="0"/>
                <a:cs typeface="Times New Roman" panose="02020603050405020304" pitchFamily="18" charset="0"/>
              </a:rPr>
              <a:t>IL CASO</a:t>
            </a:r>
          </a:p>
          <a:p>
            <a:pPr algn="just"/>
            <a:endParaRPr lang="it-IT" sz="2000" b="1" u="sng" dirty="0">
              <a:solidFill>
                <a:schemeClr val="tx1"/>
              </a:solidFill>
              <a:latin typeface="Times New Roman" panose="02020603050405020304" pitchFamily="18" charset="0"/>
              <a:cs typeface="Times New Roman" panose="02020603050405020304" pitchFamily="18" charset="0"/>
            </a:endParaRPr>
          </a:p>
          <a:p>
            <a:pPr marL="0" indent="0" algn="just">
              <a:buNone/>
            </a:pPr>
            <a:r>
              <a:rPr lang="it-IT" sz="2000" b="0" dirty="0">
                <a:solidFill>
                  <a:schemeClr val="tx1"/>
                </a:solidFill>
                <a:effectLst/>
                <a:latin typeface="Times New Roman" panose="02020603050405020304" pitchFamily="18" charset="0"/>
                <a:cs typeface="Times New Roman" panose="02020603050405020304" pitchFamily="18" charset="0"/>
              </a:rPr>
              <a:t>Il Tribunale di Roma, </a:t>
            </a:r>
            <a:r>
              <a:rPr lang="it-IT" sz="2000" dirty="0">
                <a:solidFill>
                  <a:schemeClr val="tx1"/>
                </a:solidFill>
                <a:effectLst/>
                <a:latin typeface="Times New Roman" panose="02020603050405020304" pitchFamily="18" charset="0"/>
                <a:cs typeface="Times New Roman" panose="02020603050405020304" pitchFamily="18" charset="0"/>
              </a:rPr>
              <a:t>accertato il concorso del danneggiato nella causazione del sinistro nella misura della metà, </a:t>
            </a:r>
            <a:r>
              <a:rPr lang="it-IT" sz="2000" b="0" dirty="0">
                <a:solidFill>
                  <a:schemeClr val="tx1"/>
                </a:solidFill>
                <a:effectLst/>
                <a:latin typeface="Times New Roman" panose="02020603050405020304" pitchFamily="18" charset="0"/>
                <a:cs typeface="Times New Roman" panose="02020603050405020304" pitchFamily="18" charset="0"/>
              </a:rPr>
              <a:t>condannava i convenuti al risarcimento dei danni, determinati in Euro </a:t>
            </a:r>
            <a:r>
              <a:rPr lang="it-IT" sz="2000" dirty="0">
                <a:solidFill>
                  <a:schemeClr val="tx1"/>
                </a:solidFill>
                <a:latin typeface="Times New Roman" panose="02020603050405020304" pitchFamily="18" charset="0"/>
                <a:cs typeface="Times New Roman" panose="02020603050405020304" pitchFamily="18" charset="0"/>
              </a:rPr>
              <a:t>7.487,66</a:t>
            </a:r>
            <a:r>
              <a:rPr lang="it-IT" sz="2000" b="0" dirty="0">
                <a:solidFill>
                  <a:schemeClr val="tx1"/>
                </a:solidFill>
                <a:effectLst/>
                <a:latin typeface="Times New Roman" panose="02020603050405020304" pitchFamily="18" charset="0"/>
                <a:cs typeface="Times New Roman" panose="02020603050405020304" pitchFamily="18" charset="0"/>
              </a:rPr>
              <a:t> oltre interessi legali dalla sentenza al saldo ed oltre spese legali (il tutto a fronte della somma di euro 550.000,00 già riconosciuta dalla Compagnia</a:t>
            </a:r>
            <a:r>
              <a:rPr lang="it-IT" sz="2000" dirty="0">
                <a:solidFill>
                  <a:schemeClr val="tx1"/>
                </a:solidFill>
                <a:latin typeface="Times New Roman" panose="02020603050405020304" pitchFamily="18" charset="0"/>
                <a:cs typeface="Times New Roman" panose="02020603050405020304" pitchFamily="18" charset="0"/>
              </a:rPr>
              <a:t>)</a:t>
            </a:r>
            <a:r>
              <a:rPr lang="it-IT" sz="2000" b="0" dirty="0">
                <a:solidFill>
                  <a:schemeClr val="tx1"/>
                </a:solidFill>
                <a:effectLst/>
                <a:latin typeface="Times New Roman" panose="02020603050405020304" pitchFamily="18" charset="0"/>
                <a:cs typeface="Times New Roman" panose="02020603050405020304" pitchFamily="18" charset="0"/>
              </a:rPr>
              <a:t>. </a:t>
            </a:r>
            <a:endParaRPr lang="it-IT" sz="2000" b="0" dirty="0">
              <a:solidFill>
                <a:schemeClr val="tx1"/>
              </a:solidFill>
              <a:latin typeface="Times New Roman" panose="02020603050405020304" pitchFamily="18" charset="0"/>
              <a:cs typeface="Times New Roman" panose="02020603050405020304" pitchFamily="18" charset="0"/>
            </a:endParaRPr>
          </a:p>
          <a:p>
            <a:pPr marL="0" indent="0" algn="just">
              <a:buNone/>
            </a:pPr>
            <a:r>
              <a:rPr lang="it-IT" sz="2000" dirty="0">
                <a:solidFill>
                  <a:schemeClr val="tx1"/>
                </a:solidFill>
                <a:latin typeface="Times New Roman" panose="02020603050405020304" pitchFamily="18" charset="0"/>
                <a:cs typeface="Times New Roman" panose="02020603050405020304" pitchFamily="18" charset="0"/>
              </a:rPr>
              <a:t>Avverso la sentenza del giudice di primo grado l’attore proponeva appello, lamentando, come terzo motivo di ricorso, l</a:t>
            </a:r>
            <a:r>
              <a:rPr lang="it-IT" sz="2000" b="1" dirty="0">
                <a:solidFill>
                  <a:schemeClr val="tx1"/>
                </a:solidFill>
                <a:latin typeface="Times New Roman" panose="02020603050405020304" pitchFamily="18" charset="0"/>
                <a:cs typeface="Times New Roman" panose="02020603050405020304" pitchFamily="18" charset="0"/>
              </a:rPr>
              <a:t>’«erroneità ed insufficienza della motivazione, ex artt. 132, comma 2, n° 3, 339 e 360, comma 5, per aver disatteso la richiesta di liquidazione del danno in base alle </a:t>
            </a:r>
            <a:r>
              <a:rPr lang="it-IT" sz="2000" b="1" u="sng" dirty="0">
                <a:solidFill>
                  <a:schemeClr val="tx1"/>
                </a:solidFill>
                <a:latin typeface="Times New Roman" panose="02020603050405020304" pitchFamily="18" charset="0"/>
                <a:cs typeface="Times New Roman" panose="02020603050405020304" pitchFamily="18" charset="0"/>
              </a:rPr>
              <a:t>tabelle del Tribunale di Roma sebbene fosse stata esplicitamente richiesta l’applicazione di queste ultime tabelle».</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Nella sentenza impugnata, il Tribunale di Roma, sottolineava che “</a:t>
            </a:r>
            <a:r>
              <a:rPr kumimoji="0" lang="it-IT"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Per liquidare questo danno non risultano ragioni per applicare tabelle diverse da quelle del Tribunale di Milano, che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hanno una vocazione nazionale (</a:t>
            </a:r>
            <a:r>
              <a:rPr kumimoji="0" lang="it-IT" sz="2000" b="1" i="0" u="sng"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Cass.civ</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12408-2011; </a:t>
            </a:r>
            <a:r>
              <a:rPr kumimoji="0" lang="it-IT" sz="2000" b="1" i="0" u="sng"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Cass</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6 marzo 2015 n.5243)”</a:t>
            </a:r>
          </a:p>
          <a:p>
            <a:pPr marL="171450" marR="0" lvl="0" indent="-171450" algn="just" defTabSz="685800" rtl="0" eaLnBrk="1" fontAlgn="auto" latinLnBrk="0" hangingPunct="1">
              <a:lnSpc>
                <a:spcPct val="100000"/>
              </a:lnSpc>
              <a:spcBef>
                <a:spcPts val="750"/>
              </a:spcBef>
              <a:spcAft>
                <a:spcPts val="0"/>
              </a:spcAft>
              <a:buClr>
                <a:srgbClr val="000000"/>
              </a:buClr>
              <a:buSzPct val="60000"/>
              <a:buFont typeface="Wingdings" pitchFamily="2" charset="2"/>
              <a:buChar char="§"/>
              <a:tabLst/>
              <a:defRPr/>
            </a:pPr>
            <a:endParaRPr kumimoji="0" lang="it-IT" sz="2000" b="1" i="0" u="sng"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685800" rtl="0" eaLnBrk="1" fontAlgn="auto" latinLnBrk="0" hangingPunct="1">
              <a:lnSpc>
                <a:spcPct val="100000"/>
              </a:lnSpc>
              <a:spcBef>
                <a:spcPts val="750"/>
              </a:spcBef>
              <a:spcAft>
                <a:spcPts val="0"/>
              </a:spcAft>
              <a:buClr>
                <a:srgbClr val="000000"/>
              </a:buClr>
              <a:buSzPct val="60000"/>
              <a:buFont typeface="Wingdings" pitchFamily="2" charset="2"/>
              <a:buNone/>
              <a:tabLst/>
              <a:defRPr/>
            </a:pPr>
            <a:r>
              <a:rPr kumimoji="0" lang="it-IT" sz="2000" b="0" i="0" u="none" strike="noStrike" kern="1200" cap="none" spc="0" normalizeH="0" baseline="0" noProof="0" dirty="0">
                <a:ln>
                  <a:noFill/>
                </a:ln>
                <a:solidFill>
                  <a:srgbClr val="000000"/>
                </a:solidFill>
                <a:effectLst/>
                <a:uLnTx/>
                <a:uFillTx/>
                <a:latin typeface="Calibri"/>
                <a:ea typeface="+mn-ea"/>
                <a:cs typeface="+mn-cs"/>
              </a:rPr>
              <a:t>  </a:t>
            </a:r>
          </a:p>
        </p:txBody>
      </p:sp>
      <p:sp>
        <p:nvSpPr>
          <p:cNvPr id="7" name="Titolo 1">
            <a:extLst>
              <a:ext uri="{FF2B5EF4-FFF2-40B4-BE49-F238E27FC236}">
                <a16:creationId xmlns:a16="http://schemas.microsoft.com/office/drawing/2014/main" id="{479172E7-FB88-D94E-AE6C-86D48516A48A}"/>
              </a:ext>
            </a:extLst>
          </p:cNvPr>
          <p:cNvSpPr txBox="1">
            <a:spLocks/>
          </p:cNvSpPr>
          <p:nvPr/>
        </p:nvSpPr>
        <p:spPr>
          <a:xfrm>
            <a:off x="3878179" y="353311"/>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algn="r" defTabSz="514350" hangingPunct="0">
              <a:spcAft>
                <a:spcPts val="338"/>
              </a:spcAft>
              <a:defRPr/>
            </a:pPr>
            <a:r>
              <a:rPr lang="it-IT" sz="2800" u="sng">
                <a:solidFill>
                  <a:schemeClr val="bg1"/>
                </a:solidFill>
                <a:latin typeface="Times New Roman" panose="02020603050405020304" pitchFamily="18" charset="0"/>
                <a:cs typeface="Times New Roman" panose="02020603050405020304" pitchFamily="18" charset="0"/>
              </a:rPr>
              <a:t>CORTE D’APPELLO DI ROMA 17.04.2024 NELLA CAUSA CIVILE N. 6109/2019 R.G.</a:t>
            </a:r>
            <a:br>
              <a:rPr lang="it-IT" sz="2800" u="sng">
                <a:solidFill>
                  <a:schemeClr val="bg1"/>
                </a:solidFill>
                <a:latin typeface="Times New Roman" panose="02020603050405020304" pitchFamily="18" charset="0"/>
                <a:cs typeface="Times New Roman" panose="02020603050405020304" pitchFamily="18" charset="0"/>
              </a:rPr>
            </a:br>
            <a:endParaRPr lang="it-IT" sz="2800"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41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TABELLA MILANO / TABELLA ROMA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93484"/>
            <a:ext cx="11555896" cy="4996240"/>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APPELLO 17.04.2024</a:t>
            </a:r>
            <a:endParaRPr lang="it-IT" sz="2000" b="1" u="sng" dirty="0">
              <a:solidFill>
                <a:prstClr val="black"/>
              </a:solidFill>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 TERZO MOTIVO DI RICORSO</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L’appellante deduceva che avrebbero dovuto invece essere applicate le tabelle del Tribunale di Roma “con la personalizzazione massima ivi prevista”.</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lang="it-IT" sz="1800" b="1" u="sng" dirty="0">
                <a:solidFill>
                  <a:srgbClr val="000000"/>
                </a:solidFill>
                <a:latin typeface="Times New Roman" panose="02020603050405020304" pitchFamily="18" charset="0"/>
                <a:cs typeface="Times New Roman" panose="02020603050405020304" pitchFamily="18" charset="0"/>
              </a:rPr>
              <a:t>Il motivo viene ritenuto infondato</a:t>
            </a:r>
            <a:r>
              <a:rPr lang="it-IT" sz="1800" dirty="0">
                <a:solidFill>
                  <a:srgbClr val="000000"/>
                </a:solidFill>
                <a:latin typeface="Times New Roman" panose="02020603050405020304" pitchFamily="18" charset="0"/>
                <a:cs typeface="Times New Roman" panose="02020603050405020304" pitchFamily="18" charset="0"/>
              </a:rPr>
              <a:t>. </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lang="it-IT" sz="1800" dirty="0">
                <a:solidFill>
                  <a:srgbClr val="000000"/>
                </a:solidFill>
                <a:latin typeface="Times New Roman" panose="02020603050405020304" pitchFamily="18" charset="0"/>
                <a:cs typeface="Times New Roman" panose="02020603050405020304" pitchFamily="18" charset="0"/>
              </a:rPr>
              <a:t>La Corte territoriale infatti ricorda che </a:t>
            </a:r>
            <a:r>
              <a:rPr lang="it-IT" sz="1800" dirty="0">
                <a:latin typeface="Times New Roman" panose="02020603050405020304" pitchFamily="18" charset="0"/>
                <a:cs typeface="Times New Roman" panose="02020603050405020304" pitchFamily="18" charset="0"/>
              </a:rPr>
              <a:t>“</a:t>
            </a:r>
            <a:r>
              <a:rPr lang="it-IT" sz="1800" b="1" u="sng" dirty="0">
                <a:latin typeface="Times New Roman" panose="02020603050405020304" pitchFamily="18" charset="0"/>
                <a:cs typeface="Times New Roman" panose="02020603050405020304" pitchFamily="18" charset="0"/>
              </a:rPr>
              <a:t>Nella liquidazione del danno biologico, quando manchino criteri stabiliti dalla legge, l'adozione della regola equitativa di cui all'art. 1226 cod. civ. deve garantire non solo una adeguata valutazione delle circostanze del caso concreto, ma anche l'uniformità di giudizio a fronte di casi analoghi, essendo intollerabile e non rispondente ad equità che danni identici possano essere liquidati in misura diversa sol perché esaminati da differenti Uffici giudiziari. Garantisce tale uniformità di trattamento il riferimento al criterio di liquidazione predisposto dal Tribunale di Milano, essendo esso già ampiamente diffuso sul territorio nazionale </a:t>
            </a:r>
            <a:r>
              <a:rPr lang="it-IT" sz="1800" dirty="0">
                <a:latin typeface="Times New Roman" panose="02020603050405020304" pitchFamily="18" charset="0"/>
                <a:cs typeface="Times New Roman" panose="02020603050405020304" pitchFamily="18" charset="0"/>
              </a:rPr>
              <a:t>- e al quale la S.C., in applicazione dell'art. 3 Cost., riconosce la valenza, in linea generale, di parametro di conformità della valutazione equitativa del danno biologico alle disposizioni di cui agli artt. 1226 e 2056 cod. civ. -, </a:t>
            </a:r>
            <a:r>
              <a:rPr lang="it-IT" sz="1800" b="1" u="sng" dirty="0">
                <a:latin typeface="Times New Roman" panose="02020603050405020304" pitchFamily="18" charset="0"/>
                <a:cs typeface="Times New Roman" panose="02020603050405020304" pitchFamily="18" charset="0"/>
              </a:rPr>
              <a:t>salvo che non sussistano in concreto circostanze idonee a giustificarne l'abbandono”</a:t>
            </a:r>
            <a:r>
              <a:rPr lang="it-IT" sz="1800" dirty="0">
                <a:latin typeface="Times New Roman" panose="02020603050405020304" pitchFamily="18" charset="0"/>
                <a:cs typeface="Times New Roman" panose="02020603050405020304" pitchFamily="18" charset="0"/>
              </a:rPr>
              <a:t> (Cass., Sez. 3, Sentenza n. 12408 del 07/06/2011, Rv. 618048 - 01).</a:t>
            </a:r>
            <a:endParaRPr lang="it-IT" sz="1800" b="1" u="sng" dirty="0">
              <a:solidFill>
                <a:prstClr val="black"/>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84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502082" y="1288949"/>
            <a:ext cx="11555896" cy="19697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ALTRA QUESTIONE….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Segnaposto contenuto 8">
            <a:extLst>
              <a:ext uri="{FF2B5EF4-FFF2-40B4-BE49-F238E27FC236}">
                <a16:creationId xmlns:a16="http://schemas.microsoft.com/office/drawing/2014/main" id="{8AA3A935-A932-5C45-B9FF-E754AE671820}"/>
              </a:ext>
            </a:extLst>
          </p:cNvPr>
          <p:cNvSpPr txBox="1">
            <a:spLocks/>
          </p:cNvSpPr>
          <p:nvPr/>
        </p:nvSpPr>
        <p:spPr>
          <a:xfrm>
            <a:off x="1203158" y="3053751"/>
            <a:ext cx="9752389" cy="2225615"/>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750"/>
              </a:spcBef>
              <a:buClr>
                <a:schemeClr val="bg2"/>
              </a:buClr>
              <a:buSzPct val="60000"/>
              <a:buFont typeface="Wingdings" pitchFamily="2" charset="2"/>
              <a:buNone/>
              <a:defRPr sz="28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just" defTabSz="685800" rtl="0" eaLnBrk="1" fontAlgn="auto" latinLnBrk="0" hangingPunct="1">
              <a:lnSpc>
                <a:spcPct val="100000"/>
              </a:lnSpc>
              <a:spcBef>
                <a:spcPts val="750"/>
              </a:spcBef>
              <a:spcAft>
                <a:spcPts val="0"/>
              </a:spcAft>
              <a:buClr>
                <a:srgbClr val="6D0003"/>
              </a:buClr>
              <a:buSzPct val="80000"/>
              <a:buFont typeface="Wingdings" pitchFamily="2" charset="2"/>
              <a:buChar char="q"/>
              <a:tabLst/>
              <a:defRPr/>
            </a:pPr>
            <a:r>
              <a:rPr kumimoji="0" lang="it-IT"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SUI CONFINI E LIMITI DEL DANNO BIOLOGICO, DANNO MORALE E DELLA C.D. PERSONALIZZAZIONE E RELATIVI ONERI PROBATORI</a:t>
            </a:r>
          </a:p>
          <a:p>
            <a:pPr marR="0" lvl="0" algn="just" defTabSz="685800" rtl="0" eaLnBrk="1" fontAlgn="auto" latinLnBrk="0" hangingPunct="1">
              <a:lnSpc>
                <a:spcPct val="100000"/>
              </a:lnSpc>
              <a:spcBef>
                <a:spcPts val="750"/>
              </a:spcBef>
              <a:spcAft>
                <a:spcPts val="0"/>
              </a:spcAft>
              <a:buClr>
                <a:srgbClr val="6D0003"/>
              </a:buClr>
              <a:buSzPct val="80000"/>
              <a:tabLst/>
              <a:defRPr/>
            </a:pPr>
            <a:endPar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C3369">
                  <a:lumMod val="60000"/>
                  <a:lumOff val="40000"/>
                </a:srgbClr>
              </a:buClr>
              <a:buSzPct val="80000"/>
              <a:buFont typeface="Wingdings" pitchFamily="2" charset="2"/>
              <a:buNone/>
              <a:tabLst/>
              <a:defRPr/>
            </a:pPr>
            <a:r>
              <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it-IT"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 giurisprudenza di merito e di legittimità si è invece ripetutamente espressa</a:t>
            </a:r>
            <a:r>
              <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it-IT" sz="2400" b="0" i="0" u="none" strike="noStrike" kern="1200" cap="none" spc="0" normalizeH="0" baseline="0" noProof="0" dirty="0">
              <a:ln>
                <a:noFill/>
              </a:ln>
              <a:solidFill>
                <a:srgbClr val="0C3369"/>
              </a:solidFill>
              <a:effectLst/>
              <a:uLnTx/>
              <a:uFillTx/>
              <a:latin typeface="Times New Roman" panose="02020603050405020304" pitchFamily="18" charset="0"/>
              <a:ea typeface="+mn-ea"/>
              <a:cs typeface="Times New Roman" panose="02020603050405020304" pitchFamily="18" charset="0"/>
            </a:endParaRPr>
          </a:p>
          <a:p>
            <a:pPr marL="342900" marR="0" lvl="0" indent="-342900" algn="ctr" defTabSz="685800" rtl="0" eaLnBrk="1" fontAlgn="auto" latinLnBrk="0" hangingPunct="1">
              <a:lnSpc>
                <a:spcPct val="100000"/>
              </a:lnSpc>
              <a:spcBef>
                <a:spcPts val="750"/>
              </a:spcBef>
              <a:spcAft>
                <a:spcPts val="0"/>
              </a:spcAft>
              <a:buClr>
                <a:srgbClr val="0C3369">
                  <a:lumMod val="60000"/>
                  <a:lumOff val="40000"/>
                </a:srgbClr>
              </a:buClr>
              <a:buSzPct val="80000"/>
              <a:buFont typeface="Wingdings" pitchFamily="2" charset="2"/>
              <a:buChar char="ü"/>
              <a:tabLst/>
              <a:defRPr/>
            </a:pPr>
            <a:endParaRPr kumimoji="0" lang="it-IT" sz="2400" b="1" i="0" u="none" strike="noStrike" kern="1200" cap="none" spc="0" normalizeH="0" baseline="0" noProof="0" dirty="0">
              <a:ln>
                <a:noFill/>
              </a:ln>
              <a:solidFill>
                <a:srgbClr val="0C3369"/>
              </a:solidFill>
              <a:effectLst/>
              <a:uLnTx/>
              <a:uFillTx/>
              <a:latin typeface="Calibri"/>
              <a:ea typeface="+mn-ea"/>
              <a:cs typeface="+mn-cs"/>
            </a:endParaRPr>
          </a:p>
        </p:txBody>
      </p:sp>
    </p:spTree>
    <p:extLst>
      <p:ext uri="{BB962C8B-B14F-4D97-AF65-F5344CB8AC3E}">
        <p14:creationId xmlns:p14="http://schemas.microsoft.com/office/powerpoint/2010/main" val="3410585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2" y="2263507"/>
            <a:ext cx="11555896" cy="3262432"/>
          </a:xfrm>
          <a:prstGeom prst="rect">
            <a:avLst/>
          </a:prstGeom>
          <a:noFill/>
        </p:spPr>
        <p:txBody>
          <a:bodyPr wrap="square" rtlCol="0">
            <a:spAutoFit/>
          </a:bodyPr>
          <a:lstStyle/>
          <a:p>
            <a:pPr algn="ctr"/>
            <a:r>
              <a:rPr lang="it-IT" sz="2800" b="1" dirty="0">
                <a:latin typeface="Times New Roman" panose="02020603050405020304" pitchFamily="18" charset="0"/>
                <a:cs typeface="Times New Roman" panose="02020603050405020304" pitchFamily="18" charset="0"/>
              </a:rPr>
              <a:t>IN PARTICOLARE…</a:t>
            </a:r>
          </a:p>
          <a:p>
            <a:pPr algn="ctr">
              <a:buClr>
                <a:schemeClr val="tx2">
                  <a:lumMod val="60000"/>
                  <a:lumOff val="40000"/>
                </a:schemeClr>
              </a:buClr>
              <a:buSzPct val="80000"/>
            </a:pPr>
            <a:endParaRPr lang="it-IT" sz="2800" b="1" dirty="0">
              <a:solidFill>
                <a:schemeClr val="tx2"/>
              </a:solidFill>
              <a:latin typeface="Times New Roman" panose="02020603050405020304" pitchFamily="18" charset="0"/>
              <a:cs typeface="Times New Roman" panose="02020603050405020304" pitchFamily="18" charset="0"/>
            </a:endParaRPr>
          </a:p>
          <a:p>
            <a:pPr algn="ctr">
              <a:buClr>
                <a:srgbClr val="A53010"/>
              </a:buClr>
            </a:pPr>
            <a:r>
              <a:rPr lang="it-IT" sz="2800" b="1" u="sng" dirty="0">
                <a:solidFill>
                  <a:prstClr val="black"/>
                </a:solidFill>
                <a:latin typeface="Times New Roman" panose="02020603050405020304" pitchFamily="18" charset="0"/>
                <a:cs typeface="Times New Roman" panose="02020603050405020304" pitchFamily="18" charset="0"/>
              </a:rPr>
              <a:t>Corte di Cassazione, Sez. III, ordinanza n. 7513 del 27 marzo 2018</a:t>
            </a:r>
          </a:p>
          <a:p>
            <a:pPr algn="ctr"/>
            <a:endParaRPr lang="it-IT" sz="2800" b="1" dirty="0">
              <a:latin typeface="Times New Roman" panose="02020603050405020304" pitchFamily="18" charset="0"/>
              <a:cs typeface="Times New Roman" panose="02020603050405020304" pitchFamily="18" charset="0"/>
              <a:sym typeface="Wingdings" panose="05000000000000000000" pitchFamily="2" charset="2"/>
            </a:endParaRPr>
          </a:p>
          <a:p>
            <a:pPr algn="ctr"/>
            <a:endParaRPr lang="it-IT"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it-IT" sz="2400" b="1" dirty="0">
              <a:solidFill>
                <a:schemeClr val="tx1"/>
              </a:solidFill>
              <a:latin typeface="Times New Roman" panose="02020603050405020304" pitchFamily="18" charset="0"/>
              <a:cs typeface="Times New Roman" panose="02020603050405020304" pitchFamily="18" charset="0"/>
            </a:endParaRPr>
          </a:p>
          <a:p>
            <a:pPr algn="ctr"/>
            <a:r>
              <a:rPr lang="it-IT" sz="2800" b="1" u="sng" dirty="0">
                <a:solidFill>
                  <a:srgbClr val="6D0003"/>
                </a:solidFill>
                <a:latin typeface="Times New Roman" panose="02020603050405020304" pitchFamily="18" charset="0"/>
                <a:cs typeface="Times New Roman" panose="02020603050405020304" pitchFamily="18" charset="0"/>
              </a:rPr>
              <a:t>IL C.D. DECALOGO</a:t>
            </a:r>
            <a:endParaRPr lang="it-IT" sz="2400" b="1" dirty="0">
              <a:solidFill>
                <a:srgbClr val="6D0003"/>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p:txBody>
      </p:sp>
      <p:sp>
        <p:nvSpPr>
          <p:cNvPr id="6" name="Freccia destra rientrata 5">
            <a:extLst>
              <a:ext uri="{FF2B5EF4-FFF2-40B4-BE49-F238E27FC236}">
                <a16:creationId xmlns:a16="http://schemas.microsoft.com/office/drawing/2014/main" id="{B2024BE9-415E-E14E-96F2-CC5559DAD64A}"/>
              </a:ext>
            </a:extLst>
          </p:cNvPr>
          <p:cNvSpPr/>
          <p:nvPr/>
        </p:nvSpPr>
        <p:spPr>
          <a:xfrm>
            <a:off x="1565697" y="2108067"/>
            <a:ext cx="2039006" cy="811924"/>
          </a:xfrm>
          <a:prstGeom prst="notchedRightArrow">
            <a:avLst/>
          </a:prstGeom>
          <a:solidFill>
            <a:srgbClr val="6D00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6D0003"/>
              </a:solidFill>
            </a:endParaRPr>
          </a:p>
        </p:txBody>
      </p:sp>
    </p:spTree>
    <p:extLst>
      <p:ext uri="{BB962C8B-B14F-4D97-AF65-F5344CB8AC3E}">
        <p14:creationId xmlns:p14="http://schemas.microsoft.com/office/powerpoint/2010/main" val="3641241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6079613"/>
          </a:xfrm>
          <a:prstGeom prst="rect">
            <a:avLst/>
          </a:prstGeom>
          <a:noFill/>
        </p:spPr>
        <p:txBody>
          <a:bodyPr wrap="square" rtlCol="0">
            <a:spAutoFit/>
          </a:bodyPr>
          <a:lstStyle/>
          <a:p>
            <a:pPr algn="ctr"/>
            <a:r>
              <a:rPr lang="it-IT" sz="2800" b="1" dirty="0" err="1">
                <a:latin typeface="Times New Roman" panose="02020603050405020304" pitchFamily="18" charset="0"/>
                <a:cs typeface="Times New Roman" panose="02020603050405020304" pitchFamily="18" charset="0"/>
              </a:rPr>
              <a:t>Cass</a:t>
            </a:r>
            <a:r>
              <a:rPr lang="it-IT" sz="2800" b="1" dirty="0">
                <a:latin typeface="Times New Roman" panose="02020603050405020304" pitchFamily="18" charset="0"/>
                <a:cs typeface="Times New Roman" panose="02020603050405020304" pitchFamily="18" charset="0"/>
              </a:rPr>
              <a:t>. </a:t>
            </a:r>
            <a:r>
              <a:rPr lang="it-IT" sz="2800" b="1" dirty="0" err="1">
                <a:latin typeface="Times New Roman" panose="02020603050405020304" pitchFamily="18" charset="0"/>
                <a:cs typeface="Times New Roman" panose="02020603050405020304" pitchFamily="18" charset="0"/>
              </a:rPr>
              <a:t>Civ</a:t>
            </a:r>
            <a:r>
              <a:rPr lang="it-IT" sz="2800" b="1" dirty="0">
                <a:latin typeface="Times New Roman" panose="02020603050405020304" pitchFamily="18" charset="0"/>
                <a:cs typeface="Times New Roman" panose="02020603050405020304" pitchFamily="18" charset="0"/>
              </a:rPr>
              <a:t>. Sez. III, </a:t>
            </a:r>
            <a:r>
              <a:rPr lang="it-IT" sz="2800" b="1" dirty="0" err="1">
                <a:latin typeface="Times New Roman" panose="02020603050405020304" pitchFamily="18" charset="0"/>
                <a:cs typeface="Times New Roman" panose="02020603050405020304" pitchFamily="18" charset="0"/>
              </a:rPr>
              <a:t>Ord</a:t>
            </a:r>
            <a:r>
              <a:rPr lang="it-IT" sz="2800" b="1" dirty="0">
                <a:latin typeface="Times New Roman" panose="02020603050405020304" pitchFamily="18" charset="0"/>
                <a:cs typeface="Times New Roman" panose="02020603050405020304" pitchFamily="18" charset="0"/>
              </a:rPr>
              <a:t>. 27.03.2018, n. 7513</a:t>
            </a:r>
          </a:p>
          <a:p>
            <a:pPr algn="just" hangingPunct="0">
              <a:spcBef>
                <a:spcPct val="20000"/>
              </a:spcBef>
              <a:spcAft>
                <a:spcPts val="450"/>
              </a:spcAft>
              <a:buClrTx/>
              <a:buSzTx/>
              <a:defRPr/>
            </a:pPr>
            <a:r>
              <a:rPr lang="it-IT" sz="1800" dirty="0">
                <a:solidFill>
                  <a:prstClr val="black"/>
                </a:solidFill>
                <a:latin typeface="Times New Roman" panose="02020603050405020304" pitchFamily="18" charset="0"/>
                <a:cs typeface="Times New Roman" panose="02020603050405020304" pitchFamily="18" charset="0"/>
              </a:rPr>
              <a:t>6) </a:t>
            </a:r>
            <a:r>
              <a:rPr lang="it-IT" sz="1800" b="1" u="sng" dirty="0">
                <a:solidFill>
                  <a:prstClr val="black"/>
                </a:solidFill>
                <a:latin typeface="Times New Roman" panose="02020603050405020304" pitchFamily="18" charset="0"/>
                <a:cs typeface="Times New Roman" panose="02020603050405020304" pitchFamily="18" charset="0"/>
              </a:rPr>
              <a:t>In presenza d'un danno permanente alla salute, costituisce duplicazione risarcitoria la congiunta attribuzione d'una somma di denaro a titolo di risarcimento del danno biologico, e l'attribuzione d'una ulteriore somma a titolo di risarcimento dei pregiudizi di cui è già espressione il grado percentuale di invalidità permanente (quali i pregiudizi alle attività quotidiane, personali e relazionali, indefettibilmente dipendenti dalla perdita anatomica o funzionale: ovvero il danno dinamico-relazionale).</a:t>
            </a:r>
          </a:p>
          <a:p>
            <a:pPr algn="just" hangingPunct="0">
              <a:spcBef>
                <a:spcPct val="20000"/>
              </a:spcBef>
              <a:spcAft>
                <a:spcPts val="450"/>
              </a:spcAft>
              <a:buClrTx/>
              <a:buSzTx/>
              <a:defRPr/>
            </a:pPr>
            <a:r>
              <a:rPr lang="it-IT" sz="1800" dirty="0">
                <a:solidFill>
                  <a:prstClr val="black"/>
                </a:solidFill>
                <a:latin typeface="Times New Roman" panose="02020603050405020304" pitchFamily="18" charset="0"/>
                <a:cs typeface="Times New Roman" panose="02020603050405020304" pitchFamily="18" charset="0"/>
              </a:rPr>
              <a:t>7) In presenza d'un danno permanente alla salute, </a:t>
            </a:r>
            <a:r>
              <a:rPr lang="it-IT" sz="1800" b="1" u="sng" dirty="0">
                <a:solidFill>
                  <a:prstClr val="black"/>
                </a:solidFill>
                <a:latin typeface="Times New Roman" panose="02020603050405020304" pitchFamily="18" charset="0"/>
                <a:cs typeface="Times New Roman" panose="02020603050405020304" pitchFamily="18" charset="0"/>
              </a:rPr>
              <a:t>la misura standard del risarcimento prevista dalla legge o dal criterio equitativo uniforme adottato dagli organi giudiziari di merito</a:t>
            </a:r>
            <a:r>
              <a:rPr lang="it-IT" sz="1800" dirty="0">
                <a:solidFill>
                  <a:prstClr val="black"/>
                </a:solidFill>
                <a:latin typeface="Times New Roman" panose="02020603050405020304" pitchFamily="18" charset="0"/>
                <a:cs typeface="Times New Roman" panose="02020603050405020304" pitchFamily="18" charset="0"/>
              </a:rPr>
              <a:t> (oggi secondo il sistema c.d. del punto variabile) </a:t>
            </a:r>
            <a:r>
              <a:rPr lang="it-IT" sz="1800" b="1" u="sng" dirty="0">
                <a:solidFill>
                  <a:prstClr val="black"/>
                </a:solidFill>
                <a:latin typeface="Times New Roman" panose="02020603050405020304" pitchFamily="18" charset="0"/>
                <a:cs typeface="Times New Roman" panose="02020603050405020304" pitchFamily="18" charset="0"/>
              </a:rPr>
              <a:t>può essere aumentata solo in presenza di conseguenze dannose del tutto anomale ed affatto peculiari</a:t>
            </a:r>
            <a:r>
              <a:rPr lang="it-IT" sz="1800" dirty="0">
                <a:solidFill>
                  <a:prstClr val="black"/>
                </a:solidFill>
                <a:latin typeface="Times New Roman" panose="02020603050405020304" pitchFamily="18" charset="0"/>
                <a:cs typeface="Times New Roman" panose="02020603050405020304" pitchFamily="18" charset="0"/>
              </a:rPr>
              <a:t>.</a:t>
            </a:r>
          </a:p>
          <a:p>
            <a:pPr algn="just" hangingPunct="0">
              <a:spcBef>
                <a:spcPct val="20000"/>
              </a:spcBef>
              <a:spcAft>
                <a:spcPts val="450"/>
              </a:spcAft>
              <a:buClrTx/>
              <a:buSzTx/>
              <a:defRPr/>
            </a:pPr>
            <a:r>
              <a:rPr lang="it-IT" sz="1800" dirty="0">
                <a:solidFill>
                  <a:prstClr val="black"/>
                </a:solidFill>
                <a:latin typeface="Times New Roman" panose="02020603050405020304" pitchFamily="18" charset="0"/>
                <a:cs typeface="Times New Roman" panose="02020603050405020304" pitchFamily="18" charset="0"/>
              </a:rPr>
              <a:t>Le conseguenze dannose da ritenersi normali e indefettibili secondo l'id </a:t>
            </a:r>
            <a:r>
              <a:rPr lang="it-IT" sz="1800" dirty="0" err="1">
                <a:solidFill>
                  <a:prstClr val="black"/>
                </a:solidFill>
                <a:latin typeface="Times New Roman" panose="02020603050405020304" pitchFamily="18" charset="0"/>
                <a:cs typeface="Times New Roman" panose="02020603050405020304" pitchFamily="18" charset="0"/>
              </a:rPr>
              <a:t>quod</a:t>
            </a:r>
            <a:r>
              <a:rPr lang="it-IT" sz="1800" dirty="0">
                <a:solidFill>
                  <a:prstClr val="black"/>
                </a:solidFill>
                <a:latin typeface="Times New Roman" panose="02020603050405020304" pitchFamily="18" charset="0"/>
                <a:cs typeface="Times New Roman" panose="02020603050405020304" pitchFamily="18" charset="0"/>
              </a:rPr>
              <a:t> </a:t>
            </a:r>
            <a:r>
              <a:rPr lang="it-IT" sz="1800" dirty="0" err="1">
                <a:solidFill>
                  <a:prstClr val="black"/>
                </a:solidFill>
                <a:latin typeface="Times New Roman" panose="02020603050405020304" pitchFamily="18" charset="0"/>
                <a:cs typeface="Times New Roman" panose="02020603050405020304" pitchFamily="18" charset="0"/>
              </a:rPr>
              <a:t>plerumque</a:t>
            </a:r>
            <a:r>
              <a:rPr lang="it-IT" sz="1800" dirty="0">
                <a:solidFill>
                  <a:prstClr val="black"/>
                </a:solidFill>
                <a:latin typeface="Times New Roman" panose="02020603050405020304" pitchFamily="18" charset="0"/>
                <a:cs typeface="Times New Roman" panose="02020603050405020304" pitchFamily="18" charset="0"/>
              </a:rPr>
              <a:t> </a:t>
            </a:r>
            <a:r>
              <a:rPr lang="it-IT" sz="1800" dirty="0" err="1">
                <a:solidFill>
                  <a:prstClr val="black"/>
                </a:solidFill>
                <a:latin typeface="Times New Roman" panose="02020603050405020304" pitchFamily="18" charset="0"/>
                <a:cs typeface="Times New Roman" panose="02020603050405020304" pitchFamily="18" charset="0"/>
              </a:rPr>
              <a:t>accidit</a:t>
            </a:r>
            <a:r>
              <a:rPr lang="it-IT" sz="1800" dirty="0">
                <a:solidFill>
                  <a:prstClr val="black"/>
                </a:solidFill>
                <a:latin typeface="Times New Roman" panose="02020603050405020304" pitchFamily="18" charset="0"/>
                <a:cs typeface="Times New Roman" panose="02020603050405020304" pitchFamily="18" charset="0"/>
              </a:rPr>
              <a:t> (ovvero quelle che qualunque persona con la medesima invalidità non potrebbe non subire) non giustificano alcuna personalizzazione in aumento del risarcimento.</a:t>
            </a:r>
          </a:p>
          <a:p>
            <a:pPr algn="just" hangingPunct="0">
              <a:spcBef>
                <a:spcPct val="20000"/>
              </a:spcBef>
              <a:spcAft>
                <a:spcPts val="450"/>
              </a:spcAft>
              <a:buClrTx/>
              <a:buSzTx/>
              <a:defRPr/>
            </a:pPr>
            <a:r>
              <a:rPr lang="it-IT" sz="1800" dirty="0">
                <a:solidFill>
                  <a:prstClr val="black"/>
                </a:solidFill>
                <a:latin typeface="Times New Roman" panose="02020603050405020304" pitchFamily="18" charset="0"/>
                <a:cs typeface="Times New Roman" panose="02020603050405020304" pitchFamily="18" charset="0"/>
              </a:rPr>
              <a:t>8) In presenza d'un danno alla salute, </a:t>
            </a:r>
            <a:r>
              <a:rPr lang="it-IT" sz="1800" b="1" u="sng" dirty="0">
                <a:solidFill>
                  <a:prstClr val="black"/>
                </a:solidFill>
                <a:latin typeface="Times New Roman" panose="02020603050405020304" pitchFamily="18" charset="0"/>
                <a:cs typeface="Times New Roman" panose="02020603050405020304" pitchFamily="18" charset="0"/>
              </a:rPr>
              <a:t>non costituisce duplicazione risarcitoria la congiunta attribuzione d'una somma di denaro a titolo di risarcimento del danno biologico, e d'una ulteriore somma a titolo di risarcimento dei pregiudizi che non hanno fondamento medico-legale, perché non aventi base organica ed estranei alla determinazione medico-legale del grado percentuale di invalidità permanente, rappresentati dalla sofferenza interiore (quali, ad esempio, il dolore dell'animo, la vergogna, la disistima di sé, la paura, la disperazione</a:t>
            </a:r>
            <a:r>
              <a:rPr lang="it-IT" sz="1800" dirty="0">
                <a:solidFill>
                  <a:prstClr val="black"/>
                </a:solidFill>
                <a:latin typeface="Times New Roman" panose="02020603050405020304" pitchFamily="18" charset="0"/>
                <a:cs typeface="Times New Roman" panose="02020603050405020304" pitchFamily="18" charset="0"/>
              </a:rPr>
              <a:t>).</a:t>
            </a:r>
          </a:p>
          <a:p>
            <a:pPr algn="just"/>
            <a:endParaRPr lang="it-IT" sz="2400" b="1" dirty="0">
              <a:solidFill>
                <a:schemeClr val="tx1"/>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664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5802614"/>
          </a:xfrm>
          <a:prstGeom prst="rect">
            <a:avLst/>
          </a:prstGeom>
          <a:noFill/>
        </p:spPr>
        <p:txBody>
          <a:bodyPr wrap="square" rtlCol="0">
            <a:spAutoFit/>
          </a:bodyPr>
          <a:lstStyle/>
          <a:p>
            <a:pPr algn="ctr"/>
            <a:r>
              <a:rPr lang="it-IT" sz="2800" b="1" dirty="0" err="1">
                <a:latin typeface="Times New Roman" panose="02020603050405020304" pitchFamily="18" charset="0"/>
                <a:cs typeface="Times New Roman" panose="02020603050405020304" pitchFamily="18" charset="0"/>
              </a:rPr>
              <a:t>Cass</a:t>
            </a:r>
            <a:r>
              <a:rPr lang="it-IT" sz="2800" b="1" dirty="0">
                <a:latin typeface="Times New Roman" panose="02020603050405020304" pitchFamily="18" charset="0"/>
                <a:cs typeface="Times New Roman" panose="02020603050405020304" pitchFamily="18" charset="0"/>
              </a:rPr>
              <a:t>. </a:t>
            </a:r>
            <a:r>
              <a:rPr lang="it-IT" sz="2800" b="1" dirty="0" err="1">
                <a:latin typeface="Times New Roman" panose="02020603050405020304" pitchFamily="18" charset="0"/>
                <a:cs typeface="Times New Roman" panose="02020603050405020304" pitchFamily="18" charset="0"/>
              </a:rPr>
              <a:t>Civ</a:t>
            </a:r>
            <a:r>
              <a:rPr lang="it-IT" sz="2800" b="1" dirty="0">
                <a:latin typeface="Times New Roman" panose="02020603050405020304" pitchFamily="18" charset="0"/>
                <a:cs typeface="Times New Roman" panose="02020603050405020304" pitchFamily="18" charset="0"/>
              </a:rPr>
              <a:t>. Sez. III, </a:t>
            </a:r>
            <a:r>
              <a:rPr lang="it-IT" sz="2800" b="1" dirty="0" err="1">
                <a:latin typeface="Times New Roman" panose="02020603050405020304" pitchFamily="18" charset="0"/>
                <a:cs typeface="Times New Roman" panose="02020603050405020304" pitchFamily="18" charset="0"/>
              </a:rPr>
              <a:t>Ord</a:t>
            </a:r>
            <a:r>
              <a:rPr lang="it-IT" sz="2800" b="1" dirty="0">
                <a:latin typeface="Times New Roman" panose="02020603050405020304" pitchFamily="18" charset="0"/>
                <a:cs typeface="Times New Roman" panose="02020603050405020304" pitchFamily="18" charset="0"/>
              </a:rPr>
              <a:t>. 27.03.2018, n. 7513</a:t>
            </a:r>
          </a:p>
          <a:p>
            <a:pPr algn="just" hangingPunct="0">
              <a:spcBef>
                <a:spcPct val="20000"/>
              </a:spcBef>
              <a:spcAft>
                <a:spcPts val="450"/>
              </a:spcAft>
              <a:buClrTx/>
              <a:buSzTx/>
              <a:defRPr/>
            </a:pPr>
            <a:r>
              <a:rPr lang="it-IT" sz="1800" dirty="0">
                <a:solidFill>
                  <a:prstClr val="black"/>
                </a:solidFill>
                <a:latin typeface="Times New Roman" panose="02020603050405020304" pitchFamily="18" charset="0"/>
                <a:cs typeface="Times New Roman" panose="02020603050405020304" pitchFamily="18" charset="0"/>
              </a:rPr>
              <a:t>9) </a:t>
            </a:r>
            <a:r>
              <a:rPr lang="it-IT" sz="1800" b="1" u="sng" dirty="0">
                <a:solidFill>
                  <a:prstClr val="black"/>
                </a:solidFill>
                <a:latin typeface="Times New Roman" panose="02020603050405020304" pitchFamily="18" charset="0"/>
                <a:cs typeface="Times New Roman" panose="02020603050405020304" pitchFamily="18" charset="0"/>
              </a:rPr>
              <a:t>Ove sia correttamente dedotta ed adeguatamente provata l'esistenza d'uno di tali pregiudizi non aventi base medico-legale, essi dovranno formare oggetto di separata valutazione e liquidazione</a:t>
            </a:r>
            <a:r>
              <a:rPr lang="it-IT" sz="1800" dirty="0">
                <a:solidFill>
                  <a:prstClr val="black"/>
                </a:solidFill>
                <a:latin typeface="Times New Roman" panose="02020603050405020304" pitchFamily="18" charset="0"/>
                <a:cs typeface="Times New Roman" panose="02020603050405020304" pitchFamily="18" charset="0"/>
              </a:rPr>
              <a:t> (come è confermato, oggi, dal testo degli artt. 138 e 139 cod. </a:t>
            </a:r>
            <a:r>
              <a:rPr lang="it-IT" sz="1800" dirty="0" err="1">
                <a:solidFill>
                  <a:prstClr val="black"/>
                </a:solidFill>
                <a:latin typeface="Times New Roman" panose="02020603050405020304" pitchFamily="18" charset="0"/>
                <a:cs typeface="Times New Roman" panose="02020603050405020304" pitchFamily="18" charset="0"/>
              </a:rPr>
              <a:t>ass</a:t>
            </a:r>
            <a:r>
              <a:rPr lang="it-IT" sz="1800" dirty="0">
                <a:solidFill>
                  <a:prstClr val="black"/>
                </a:solidFill>
                <a:latin typeface="Times New Roman" panose="02020603050405020304" pitchFamily="18" charset="0"/>
                <a:cs typeface="Times New Roman" panose="02020603050405020304" pitchFamily="18" charset="0"/>
              </a:rPr>
              <a:t>.,così come modificati dall'art. all'articolo 1, comma 17, della legge 4 agosto 2017, n. 124, nella parte in cui, sotto l'unitaria definizione di "danno non patrimoniale", distinguono il danno dinamico relazionale causato dalle lesioni da quello "morale").</a:t>
            </a:r>
          </a:p>
          <a:p>
            <a:pPr algn="just" hangingPunct="0">
              <a:spcBef>
                <a:spcPct val="20000"/>
              </a:spcBef>
              <a:spcAft>
                <a:spcPts val="450"/>
              </a:spcAft>
              <a:buClrTx/>
              <a:buSzTx/>
              <a:defRPr/>
            </a:pPr>
            <a:r>
              <a:rPr lang="it-IT" sz="1800" dirty="0">
                <a:solidFill>
                  <a:prstClr val="black"/>
                </a:solidFill>
                <a:latin typeface="Times New Roman" panose="02020603050405020304" pitchFamily="18" charset="0"/>
                <a:cs typeface="Times New Roman" panose="02020603050405020304" pitchFamily="18" charset="0"/>
              </a:rPr>
              <a:t>10) </a:t>
            </a:r>
            <a:r>
              <a:rPr lang="it-IT" sz="1800" b="1" u="sng" dirty="0">
                <a:solidFill>
                  <a:prstClr val="black"/>
                </a:solidFill>
                <a:latin typeface="Times New Roman" panose="02020603050405020304" pitchFamily="18" charset="0"/>
                <a:cs typeface="Times New Roman" panose="02020603050405020304" pitchFamily="18" charset="0"/>
              </a:rPr>
              <a:t>Il danno non patrimoniale non derivante da una lesione della salute, ma conseguente alla lesione di altri interessi costituzionalmente tutelati, va liquidato, non diversamente che nel caso di danno biologico, tenendo conto tanto dei pregiudizi patiti dalla vittima nella relazione con se stessa</a:t>
            </a:r>
            <a:r>
              <a:rPr lang="it-IT" sz="1800" dirty="0">
                <a:solidFill>
                  <a:prstClr val="black"/>
                </a:solidFill>
                <a:latin typeface="Times New Roman" panose="02020603050405020304" pitchFamily="18" charset="0"/>
                <a:cs typeface="Times New Roman" panose="02020603050405020304" pitchFamily="18" charset="0"/>
              </a:rPr>
              <a:t> (la sofferenza interiore e il sentimento di afflizione in tutte le sue possibili forme, id est il danno morale interiore), </a:t>
            </a:r>
            <a:r>
              <a:rPr lang="it-IT" sz="1800" b="1" u="sng" dirty="0">
                <a:solidFill>
                  <a:prstClr val="black"/>
                </a:solidFill>
                <a:latin typeface="Times New Roman" panose="02020603050405020304" pitchFamily="18" charset="0"/>
                <a:cs typeface="Times New Roman" panose="02020603050405020304" pitchFamily="18" charset="0"/>
              </a:rPr>
              <a:t>quanto di quelli relativi alla dimensione dinamico-relazionale della vita del soggetto leso.</a:t>
            </a:r>
            <a:r>
              <a:rPr lang="it-IT" sz="1800" dirty="0">
                <a:solidFill>
                  <a:prstClr val="black"/>
                </a:solidFill>
                <a:latin typeface="Times New Roman" panose="02020603050405020304" pitchFamily="18" charset="0"/>
                <a:cs typeface="Times New Roman" panose="02020603050405020304" pitchFamily="18" charset="0"/>
              </a:rPr>
              <a:t> Nell'uno come nell'altro caso, senza automatismi risarcitori e dopo accurata ed approfondita istruttoria.</a:t>
            </a:r>
          </a:p>
          <a:p>
            <a:pPr marL="257175" indent="-257175" algn="just" hangingPunct="0">
              <a:spcBef>
                <a:spcPct val="20000"/>
              </a:spcBef>
              <a:spcAft>
                <a:spcPts val="450"/>
              </a:spcAft>
              <a:buClrTx/>
              <a:buSzTx/>
              <a:buFont typeface="Arial" panose="020B0604020202020204" pitchFamily="34" charset="0"/>
              <a:buChar char="•"/>
              <a:defRPr/>
            </a:pPr>
            <a:endParaRPr lang="it-IT" sz="1800" dirty="0">
              <a:solidFill>
                <a:prstClr val="black"/>
              </a:solidFill>
              <a:latin typeface="Times New Roman" panose="02020603050405020304" pitchFamily="18" charset="0"/>
              <a:cs typeface="Times New Roman" panose="02020603050405020304" pitchFamily="18" charset="0"/>
            </a:endParaRPr>
          </a:p>
          <a:p>
            <a:pPr algn="just" hangingPunct="0">
              <a:spcBef>
                <a:spcPct val="20000"/>
              </a:spcBef>
              <a:spcAft>
                <a:spcPts val="450"/>
              </a:spcAft>
              <a:buClrTx/>
              <a:buSzTx/>
              <a:defRPr/>
            </a:pPr>
            <a:r>
              <a:rPr lang="it-IT" sz="1800" b="1" u="sng" dirty="0">
                <a:solidFill>
                  <a:prstClr val="black"/>
                </a:solidFill>
                <a:latin typeface="Times New Roman" panose="02020603050405020304" pitchFamily="18" charset="0"/>
                <a:cs typeface="Times New Roman" panose="02020603050405020304" pitchFamily="18" charset="0"/>
              </a:rPr>
              <a:t>Confermata decisione di merito di secondo grado che in riforma di una sentenza di primo grado aveva negato una personalizzazione in ipotesi di danno biologico da postumi permanenti del 38% (persona che seguiva la coltivazione dei campi e della vigna per hobby)</a:t>
            </a:r>
          </a:p>
          <a:p>
            <a:pPr algn="just"/>
            <a:endParaRPr lang="it-IT" sz="2400" b="1" dirty="0">
              <a:solidFill>
                <a:schemeClr val="tx1"/>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53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5" name="Segnaposto contenuto 8">
            <a:extLst>
              <a:ext uri="{FF2B5EF4-FFF2-40B4-BE49-F238E27FC236}">
                <a16:creationId xmlns:a16="http://schemas.microsoft.com/office/drawing/2014/main" id="{EE937440-EC06-727F-D2FB-37DCE263B653}"/>
              </a:ext>
            </a:extLst>
          </p:cNvPr>
          <p:cNvSpPr txBox="1">
            <a:spLocks/>
          </p:cNvSpPr>
          <p:nvPr/>
        </p:nvSpPr>
        <p:spPr>
          <a:xfrm>
            <a:off x="347051" y="1380876"/>
            <a:ext cx="11497897" cy="4096247"/>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Clr>
                <a:schemeClr val="tx1"/>
              </a:buClr>
              <a:buNone/>
            </a:pPr>
            <a:r>
              <a:rPr lang="it-IT" sz="2000" dirty="0">
                <a:latin typeface="Times New Roman" panose="02020603050405020304" pitchFamily="18" charset="0"/>
                <a:cs typeface="Times New Roman" panose="02020603050405020304" pitchFamily="18" charset="0"/>
              </a:rPr>
              <a:t>1) </a:t>
            </a:r>
            <a:r>
              <a:rPr lang="it-IT" sz="2000" b="1" u="sng" dirty="0">
                <a:latin typeface="Times New Roman" panose="02020603050405020304" pitchFamily="18" charset="0"/>
                <a:cs typeface="Times New Roman" panose="02020603050405020304" pitchFamily="18" charset="0"/>
              </a:rPr>
              <a:t>LE TABELLE DI CUI ALL’ART. 139 DEL CDA SONO STATE PROPRIO DI RECENTE ADEGUATE CON IL D.M. 16.07.2024, PUBBLICATO SULLA GAZZETTA UFFICIALE N. 173 DEL 25.07.2024</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(adeguamento parametrato all’indice ISTAT dei prezzi al consumo relativo al mese di Aprile 2024, che </a:t>
            </a:r>
            <a:r>
              <a:rPr lang="it-IT" sz="2000" b="1" u="sng" dirty="0">
                <a:latin typeface="Times New Roman" panose="02020603050405020304" pitchFamily="18" charset="0"/>
                <a:cs typeface="Times New Roman" panose="02020603050405020304" pitchFamily="18" charset="0"/>
              </a:rPr>
              <a:t>ha comportato un aumento dell’0.8% rispetto agli importi di cui al D.M. 16.10.2023</a:t>
            </a:r>
            <a:r>
              <a:rPr lang="it-IT" sz="2000" dirty="0">
                <a:latin typeface="Times New Roman" panose="02020603050405020304" pitchFamily="18" charset="0"/>
                <a:cs typeface="Times New Roman" panose="02020603050405020304" pitchFamily="18" charset="0"/>
              </a:rPr>
              <a:t>).</a:t>
            </a:r>
          </a:p>
          <a:p>
            <a:pPr marL="0" indent="0" algn="just">
              <a:buClr>
                <a:schemeClr val="tx1"/>
              </a:buClr>
              <a:buNone/>
            </a:pP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Le Tabelle di origine pretoria (Milano 2024 e Roma 2023) hanno valori più elevati della tabella ex art. 139.</a:t>
            </a:r>
          </a:p>
          <a:p>
            <a:pPr marL="0" indent="0" algn="just">
              <a:buClr>
                <a:schemeClr val="tx1"/>
              </a:buClr>
              <a:buNone/>
            </a:pPr>
            <a:r>
              <a:rPr lang="it-IT" sz="2000" dirty="0">
                <a:latin typeface="Times New Roman" panose="02020603050405020304" pitchFamily="18" charset="0"/>
                <a:cs typeface="Times New Roman" panose="02020603050405020304" pitchFamily="18" charset="0"/>
              </a:rPr>
              <a:t>Tali tabelle, peraltro,</a:t>
            </a:r>
            <a:r>
              <a:rPr lang="it-IT" sz="2000" b="1" u="sng" dirty="0">
                <a:latin typeface="Times New Roman" panose="02020603050405020304" pitchFamily="18" charset="0"/>
                <a:cs typeface="Times New Roman" panose="02020603050405020304" pitchFamily="18" charset="0"/>
              </a:rPr>
              <a:t> trovano applicazione fuori da </a:t>
            </a:r>
            <a:r>
              <a:rPr lang="it-IT" sz="2000" b="1" u="sng" dirty="0" err="1">
                <a:latin typeface="Times New Roman" panose="02020603050405020304" pitchFamily="18" charset="0"/>
                <a:cs typeface="Times New Roman" panose="02020603050405020304" pitchFamily="18" charset="0"/>
              </a:rPr>
              <a:t>RCAuto</a:t>
            </a:r>
            <a:r>
              <a:rPr lang="it-IT" sz="2000" b="1" u="sng" dirty="0">
                <a:latin typeface="Times New Roman" panose="02020603050405020304" pitchFamily="18" charset="0"/>
                <a:cs typeface="Times New Roman" panose="02020603050405020304" pitchFamily="18" charset="0"/>
              </a:rPr>
              <a:t> e Rc Sanitaria (</a:t>
            </a:r>
            <a:r>
              <a:rPr lang="da-DK" sz="2000" b="1" u="sng" dirty="0">
                <a:latin typeface="Times New Roman" panose="02020603050405020304" pitchFamily="18" charset="0"/>
                <a:cs typeface="Times New Roman" panose="02020603050405020304" pitchFamily="18" charset="0"/>
              </a:rPr>
              <a:t>Cass. civ. Sez. III, Ord., 05-09-2023, n. 25922),</a:t>
            </a:r>
            <a:r>
              <a:rPr lang="it-IT" sz="2000" b="1" u="sng"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Difatti: i "criteri di liquidazione del danno biologico previsti dall'art. 139 cod. ass., per il caso di danni derivanti da sinistri stradali, costituiscono oggetto di una previsione eccezionale, come tale insuscettibile di applicazione analogica nel caso di danni non derivanti da sinistri stradali" (Cass. Sez. 6-3, ordinanza 11 febbraio 2022, n. 4509, Rv. 664074-01; nello stesso senso già Cass. Sez. 3, </a:t>
            </a:r>
            <a:r>
              <a:rPr lang="it-IT" sz="2000" dirty="0" err="1">
                <a:latin typeface="Times New Roman" panose="02020603050405020304" pitchFamily="18" charset="0"/>
                <a:cs typeface="Times New Roman" panose="02020603050405020304" pitchFamily="18" charset="0"/>
              </a:rPr>
              <a:t>sent</a:t>
            </a:r>
            <a:r>
              <a:rPr lang="it-IT" sz="2000" dirty="0">
                <a:latin typeface="Times New Roman" panose="02020603050405020304" pitchFamily="18" charset="0"/>
                <a:cs typeface="Times New Roman" panose="02020603050405020304" pitchFamily="18" charset="0"/>
              </a:rPr>
              <a:t>. 7 giugno 2011, n. 12408, Rv. 618047-01)»</a:t>
            </a:r>
          </a:p>
          <a:p>
            <a:pPr marL="0" indent="0" algn="just">
              <a:buClr>
                <a:schemeClr val="tx1"/>
              </a:buClr>
              <a:buNone/>
            </a:pP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6" name="Titolo 1">
            <a:extLst>
              <a:ext uri="{FF2B5EF4-FFF2-40B4-BE49-F238E27FC236}">
                <a16:creationId xmlns:a16="http://schemas.microsoft.com/office/drawing/2014/main" id="{8154835B-41FF-CB43-8CF0-8CAEFC12418A}"/>
              </a:ext>
            </a:extLst>
          </p:cNvPr>
          <p:cNvSpPr txBox="1">
            <a:spLocks/>
          </p:cNvSpPr>
          <p:nvPr/>
        </p:nvSpPr>
        <p:spPr>
          <a:xfrm>
            <a:off x="3767694" y="551709"/>
            <a:ext cx="7886700" cy="762724"/>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algn="r"/>
            <a:r>
              <a:rPr lang="it-IT" dirty="0">
                <a:solidFill>
                  <a:schemeClr val="bg1"/>
                </a:solidFill>
                <a:latin typeface="Times New Roman" panose="02020603050405020304" pitchFamily="18" charset="0"/>
                <a:cs typeface="Times New Roman" panose="02020603050405020304" pitchFamily="18" charset="0"/>
              </a:rPr>
              <a:t>DUE NOVITÀ</a:t>
            </a:r>
          </a:p>
        </p:txBody>
      </p:sp>
    </p:spTree>
    <p:extLst>
      <p:ext uri="{BB962C8B-B14F-4D97-AF65-F5344CB8AC3E}">
        <p14:creationId xmlns:p14="http://schemas.microsoft.com/office/powerpoint/2010/main" val="3446056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5927777"/>
          </a:xfrm>
          <a:prstGeom prst="rect">
            <a:avLst/>
          </a:prstGeom>
          <a:noFill/>
        </p:spPr>
        <p:txBody>
          <a:bodyPr wrap="square" rtlCol="0">
            <a:spAutoFit/>
          </a:bodyPr>
          <a:lstStyle/>
          <a:p>
            <a:pPr algn="ctr"/>
            <a:r>
              <a:rPr lang="it-IT" sz="2800" b="1" dirty="0">
                <a:latin typeface="Times New Roman" panose="02020603050405020304" pitchFamily="18" charset="0"/>
                <a:cs typeface="Times New Roman" panose="02020603050405020304" pitchFamily="18" charset="0"/>
              </a:rPr>
              <a:t>DA ALLORA LA CASSAZIONE È CONFORME</a:t>
            </a:r>
          </a:p>
          <a:p>
            <a:pPr marL="342900" indent="-342900" algn="just" defTabSz="914400" hangingPunct="0">
              <a:spcBef>
                <a:spcPct val="20000"/>
              </a:spcBef>
              <a:spcAft>
                <a:spcPts val="450"/>
              </a:spcAft>
              <a:buFont typeface="Arial" panose="020B0604020202020204" pitchFamily="34" charset="0"/>
              <a:buChar char="•"/>
              <a:defRPr/>
            </a:pPr>
            <a:r>
              <a:rPr lang="it-IT" sz="1800" b="1" dirty="0">
                <a:solidFill>
                  <a:prstClr val="black"/>
                </a:solidFill>
                <a:latin typeface="Times New Roman" panose="02020603050405020304" pitchFamily="18" charset="0"/>
                <a:cs typeface="Times New Roman" panose="02020603050405020304" pitchFamily="18" charset="0"/>
              </a:rPr>
              <a:t>Corte di Cassazione, sentenza n. 13770 del 31.05.2018</a:t>
            </a:r>
          </a:p>
          <a:p>
            <a:pPr marL="342900" indent="-342900" algn="just" defTabSz="914400" hangingPunct="0">
              <a:spcBef>
                <a:spcPct val="20000"/>
              </a:spcBef>
              <a:spcAft>
                <a:spcPts val="450"/>
              </a:spcAft>
              <a:buFont typeface="Arial" panose="020B0604020202020204" pitchFamily="34" charset="0"/>
              <a:buChar char="•"/>
              <a:defRPr/>
            </a:pPr>
            <a:r>
              <a:rPr lang="it-IT" sz="1800" b="1" dirty="0">
                <a:solidFill>
                  <a:prstClr val="black"/>
                </a:solidFill>
                <a:latin typeface="Times New Roman" panose="02020603050405020304" pitchFamily="18" charset="0"/>
                <a:cs typeface="Times New Roman" panose="02020603050405020304" pitchFamily="18" charset="0"/>
              </a:rPr>
              <a:t>Corte di Cassazione, ordinanza n. 23469 del 28.09.2018</a:t>
            </a:r>
          </a:p>
          <a:p>
            <a:pPr marL="342900" indent="-342900" algn="just" defTabSz="914400" hangingPunct="0">
              <a:spcBef>
                <a:spcPct val="20000"/>
              </a:spcBef>
              <a:spcAft>
                <a:spcPts val="450"/>
              </a:spcAft>
              <a:buFont typeface="Arial" panose="020B0604020202020204" pitchFamily="34" charset="0"/>
              <a:buChar char="•"/>
              <a:defRPr/>
            </a:pPr>
            <a:r>
              <a:rPr lang="it-IT" sz="1800" b="1" dirty="0">
                <a:solidFill>
                  <a:prstClr val="black"/>
                </a:solidFill>
                <a:latin typeface="Times New Roman" panose="02020603050405020304" pitchFamily="18" charset="0"/>
                <a:cs typeface="Times New Roman" panose="02020603050405020304" pitchFamily="18" charset="0"/>
              </a:rPr>
              <a:t>Corte di Cassazione, sentenza n. 2788 del 31.01.2019</a:t>
            </a:r>
          </a:p>
          <a:p>
            <a:pPr marL="342900" indent="-342900" algn="just" defTabSz="914400" hangingPunct="0">
              <a:spcBef>
                <a:spcPct val="20000"/>
              </a:spcBef>
              <a:spcAft>
                <a:spcPts val="450"/>
              </a:spcAft>
              <a:buFont typeface="Arial" panose="020B0604020202020204" pitchFamily="34" charset="0"/>
              <a:buChar char="•"/>
              <a:defRPr/>
            </a:pPr>
            <a:r>
              <a:rPr lang="da-DK" sz="1800" b="1" dirty="0" err="1">
                <a:solidFill>
                  <a:prstClr val="black"/>
                </a:solidFill>
                <a:latin typeface="Times New Roman" panose="02020603050405020304" pitchFamily="18" charset="0"/>
                <a:cs typeface="Times New Roman" panose="02020603050405020304" pitchFamily="18" charset="0"/>
              </a:rPr>
              <a:t>Corte</a:t>
            </a:r>
            <a:r>
              <a:rPr lang="da-DK" sz="1800" b="1" dirty="0">
                <a:solidFill>
                  <a:prstClr val="black"/>
                </a:solidFill>
                <a:latin typeface="Times New Roman" panose="02020603050405020304" pitchFamily="18" charset="0"/>
                <a:cs typeface="Times New Roman" panose="02020603050405020304" pitchFamily="18" charset="0"/>
              </a:rPr>
              <a:t> di </a:t>
            </a:r>
            <a:r>
              <a:rPr lang="da-DK" sz="1800" b="1" dirty="0" err="1">
                <a:solidFill>
                  <a:prstClr val="black"/>
                </a:solidFill>
                <a:latin typeface="Times New Roman" panose="02020603050405020304" pitchFamily="18" charset="0"/>
                <a:cs typeface="Times New Roman" panose="02020603050405020304" pitchFamily="18" charset="0"/>
              </a:rPr>
              <a:t>Cassazione</a:t>
            </a:r>
            <a:r>
              <a:rPr lang="da-DK" sz="1800" b="1" dirty="0">
                <a:solidFill>
                  <a:prstClr val="black"/>
                </a:solidFill>
                <a:latin typeface="Times New Roman" panose="02020603050405020304" pitchFamily="18" charset="0"/>
                <a:cs typeface="Times New Roman" panose="02020603050405020304" pitchFamily="18" charset="0"/>
              </a:rPr>
              <a:t>, </a:t>
            </a:r>
            <a:r>
              <a:rPr lang="da-DK" sz="1800" b="1" dirty="0" err="1">
                <a:solidFill>
                  <a:prstClr val="black"/>
                </a:solidFill>
                <a:latin typeface="Times New Roman" panose="02020603050405020304" pitchFamily="18" charset="0"/>
                <a:cs typeface="Times New Roman" panose="02020603050405020304" pitchFamily="18" charset="0"/>
              </a:rPr>
              <a:t>ordinanza</a:t>
            </a:r>
            <a:r>
              <a:rPr lang="da-DK" sz="1800" b="1" dirty="0">
                <a:solidFill>
                  <a:prstClr val="black"/>
                </a:solidFill>
                <a:latin typeface="Times New Roman" panose="02020603050405020304" pitchFamily="18" charset="0"/>
                <a:cs typeface="Times New Roman" panose="02020603050405020304" pitchFamily="18" charset="0"/>
              </a:rPr>
              <a:t> n. 15084 del 31-05-2019</a:t>
            </a:r>
            <a:endParaRPr lang="it-IT" sz="1800" b="1" dirty="0">
              <a:solidFill>
                <a:prstClr val="black"/>
              </a:solidFill>
              <a:latin typeface="Times New Roman" panose="02020603050405020304" pitchFamily="18" charset="0"/>
              <a:cs typeface="Times New Roman" panose="02020603050405020304" pitchFamily="18" charset="0"/>
            </a:endParaRPr>
          </a:p>
          <a:p>
            <a:pPr marL="342900" indent="-342900" algn="just" defTabSz="914400" hangingPunct="0">
              <a:spcBef>
                <a:spcPct val="20000"/>
              </a:spcBef>
              <a:spcAft>
                <a:spcPts val="450"/>
              </a:spcAft>
              <a:buFont typeface="Arial" panose="020B0604020202020204" pitchFamily="34" charset="0"/>
              <a:buChar char="•"/>
              <a:defRPr/>
            </a:pPr>
            <a:r>
              <a:rPr lang="it-IT" sz="1800" b="1" dirty="0">
                <a:solidFill>
                  <a:prstClr val="black"/>
                </a:solidFill>
                <a:latin typeface="Times New Roman" panose="02020603050405020304" pitchFamily="18" charset="0"/>
                <a:cs typeface="Times New Roman" panose="02020603050405020304" pitchFamily="18" charset="0"/>
              </a:rPr>
              <a:t>Corte di Cassazione, ordinanza n. 8442 del 27.03.2019 </a:t>
            </a:r>
          </a:p>
          <a:p>
            <a:pPr marL="342900" indent="-342900" algn="just" defTabSz="914400" hangingPunct="0">
              <a:spcBef>
                <a:spcPct val="20000"/>
              </a:spcBef>
              <a:spcAft>
                <a:spcPts val="450"/>
              </a:spcAft>
              <a:buFont typeface="Arial" panose="020B0604020202020204" pitchFamily="34" charset="0"/>
              <a:buChar char="•"/>
              <a:defRPr/>
            </a:pPr>
            <a:r>
              <a:rPr lang="it-IT" sz="1800" b="1" dirty="0">
                <a:solidFill>
                  <a:prstClr val="black"/>
                </a:solidFill>
                <a:latin typeface="Times New Roman" panose="02020603050405020304" pitchFamily="18" charset="0"/>
                <a:cs typeface="Times New Roman" panose="02020603050405020304" pitchFamily="18" charset="0"/>
              </a:rPr>
              <a:t>Corte di Cassazione, ordinanza n. 8755 del 29.03.2019</a:t>
            </a:r>
          </a:p>
          <a:p>
            <a:pPr marL="342900" indent="-342900" algn="just" defTabSz="914400" hangingPunct="0">
              <a:spcBef>
                <a:spcPct val="20000"/>
              </a:spcBef>
              <a:spcAft>
                <a:spcPts val="450"/>
              </a:spcAft>
              <a:buFont typeface="Arial" panose="020B0604020202020204" pitchFamily="34" charset="0"/>
              <a:buChar char="•"/>
              <a:defRPr/>
            </a:pPr>
            <a:r>
              <a:rPr lang="it-IT" sz="1800" b="1" dirty="0">
                <a:solidFill>
                  <a:prstClr val="black"/>
                </a:solidFill>
                <a:latin typeface="Times New Roman" panose="02020603050405020304" pitchFamily="18" charset="0"/>
                <a:cs typeface="Times New Roman" panose="02020603050405020304" pitchFamily="18" charset="0"/>
              </a:rPr>
              <a:t>Corte di Cassazione, ordinanza n. 11212 del 24.04.2019</a:t>
            </a:r>
          </a:p>
          <a:p>
            <a:pPr marL="342900" indent="-342900" algn="just" defTabSz="914400" hangingPunct="0">
              <a:spcBef>
                <a:spcPct val="20000"/>
              </a:spcBef>
              <a:spcAft>
                <a:spcPts val="450"/>
              </a:spcAft>
              <a:buFont typeface="Arial" panose="020B0604020202020204" pitchFamily="34" charset="0"/>
              <a:buChar char="•"/>
              <a:defRPr/>
            </a:pPr>
            <a:r>
              <a:rPr lang="it-IT" sz="1800" b="1" dirty="0">
                <a:solidFill>
                  <a:prstClr val="black"/>
                </a:solidFill>
                <a:latin typeface="Times New Roman" panose="02020603050405020304" pitchFamily="18" charset="0"/>
                <a:cs typeface="Times New Roman" panose="02020603050405020304" pitchFamily="18" charset="0"/>
              </a:rPr>
              <a:t>Corte di Cassazione, ordinanza n. 12701 del 14.05.2019</a:t>
            </a:r>
          </a:p>
          <a:p>
            <a:pPr marL="342900" indent="-342900" algn="just" defTabSz="914400" hangingPunct="0">
              <a:spcBef>
                <a:spcPct val="20000"/>
              </a:spcBef>
              <a:spcAft>
                <a:spcPts val="450"/>
              </a:spcAft>
              <a:buFont typeface="Arial" panose="020B0604020202020204" pitchFamily="34" charset="0"/>
              <a:buChar char="•"/>
              <a:defRPr/>
            </a:pPr>
            <a:r>
              <a:rPr lang="it-IT" sz="1800" b="1" dirty="0">
                <a:solidFill>
                  <a:prstClr val="black"/>
                </a:solidFill>
                <a:latin typeface="Times New Roman" panose="02020603050405020304" pitchFamily="18" charset="0"/>
                <a:cs typeface="Times New Roman" panose="02020603050405020304" pitchFamily="18" charset="0"/>
              </a:rPr>
              <a:t>Corte di Cassazione, sentenza n. 2461 del 04.02.2020</a:t>
            </a:r>
          </a:p>
          <a:p>
            <a:pPr marL="342900" indent="-342900" algn="just" defTabSz="914400" hangingPunct="0">
              <a:spcBef>
                <a:spcPct val="20000"/>
              </a:spcBef>
              <a:spcAft>
                <a:spcPts val="450"/>
              </a:spcAft>
              <a:buFont typeface="Arial" panose="020B0604020202020204" pitchFamily="34" charset="0"/>
              <a:buChar char="•"/>
              <a:defRPr/>
            </a:pPr>
            <a:r>
              <a:rPr lang="it-IT" sz="1800" b="1" dirty="0">
                <a:solidFill>
                  <a:prstClr val="black"/>
                </a:solidFill>
                <a:latin typeface="Times New Roman" panose="02020603050405020304" pitchFamily="18" charset="0"/>
                <a:cs typeface="Times New Roman" panose="02020603050405020304" pitchFamily="18" charset="0"/>
              </a:rPr>
              <a:t>Corte di Cassazione, ordinanza n. 19189 del 15.09.2020</a:t>
            </a:r>
          </a:p>
          <a:p>
            <a:pPr marL="342900" indent="-342900" algn="just" defTabSz="914400" hangingPunct="0">
              <a:spcBef>
                <a:spcPct val="20000"/>
              </a:spcBef>
              <a:spcAft>
                <a:spcPts val="450"/>
              </a:spcAft>
              <a:buFont typeface="Arial" panose="020B0604020202020204" pitchFamily="34" charset="0"/>
              <a:buChar char="•"/>
              <a:defRPr/>
            </a:pPr>
            <a:r>
              <a:rPr lang="it-IT" sz="1800" b="1" dirty="0">
                <a:solidFill>
                  <a:prstClr val="black"/>
                </a:solidFill>
                <a:latin typeface="Times New Roman" panose="02020603050405020304" pitchFamily="18" charset="0"/>
                <a:cs typeface="Times New Roman" panose="02020603050405020304" pitchFamily="18" charset="0"/>
              </a:rPr>
              <a:t>Corte di Cassazione, ordinanza n. 219770, del 12.10.2020</a:t>
            </a:r>
          </a:p>
          <a:p>
            <a:pPr marL="342900" indent="-342900" algn="just" defTabSz="914400" hangingPunct="0">
              <a:spcBef>
                <a:spcPct val="20000"/>
              </a:spcBef>
              <a:spcAft>
                <a:spcPts val="450"/>
              </a:spcAft>
              <a:buFont typeface="Arial" panose="020B0604020202020204" pitchFamily="34" charset="0"/>
              <a:buChar char="•"/>
              <a:defRPr/>
            </a:pPr>
            <a:r>
              <a:rPr lang="es-ES" sz="1800" b="1" dirty="0" err="1">
                <a:solidFill>
                  <a:prstClr val="black"/>
                </a:solidFill>
                <a:latin typeface="Times New Roman" panose="02020603050405020304" pitchFamily="18" charset="0"/>
                <a:cs typeface="Times New Roman" panose="02020603050405020304" pitchFamily="18" charset="0"/>
              </a:rPr>
              <a:t>Cass</a:t>
            </a:r>
            <a:r>
              <a:rPr lang="es-ES" sz="1800" b="1" dirty="0">
                <a:solidFill>
                  <a:prstClr val="black"/>
                </a:solidFill>
                <a:latin typeface="Times New Roman" panose="02020603050405020304" pitchFamily="18" charset="0"/>
                <a:cs typeface="Times New Roman" panose="02020603050405020304" pitchFamily="18" charset="0"/>
              </a:rPr>
              <a:t>. civ. </a:t>
            </a:r>
            <a:r>
              <a:rPr lang="es-ES" sz="1800" b="1" dirty="0" err="1">
                <a:solidFill>
                  <a:prstClr val="black"/>
                </a:solidFill>
                <a:latin typeface="Times New Roman" panose="02020603050405020304" pitchFamily="18" charset="0"/>
                <a:cs typeface="Times New Roman" panose="02020603050405020304" pitchFamily="18" charset="0"/>
              </a:rPr>
              <a:t>Sez</a:t>
            </a:r>
            <a:r>
              <a:rPr lang="es-ES" sz="1800" b="1" dirty="0">
                <a:solidFill>
                  <a:prstClr val="black"/>
                </a:solidFill>
                <a:latin typeface="Times New Roman" panose="02020603050405020304" pitchFamily="18" charset="0"/>
                <a:cs typeface="Times New Roman" panose="02020603050405020304" pitchFamily="18" charset="0"/>
              </a:rPr>
              <a:t>. III, </a:t>
            </a:r>
            <a:r>
              <a:rPr lang="es-ES" sz="1800" b="1" dirty="0" err="1">
                <a:solidFill>
                  <a:prstClr val="black"/>
                </a:solidFill>
                <a:latin typeface="Times New Roman" panose="02020603050405020304" pitchFamily="18" charset="0"/>
                <a:cs typeface="Times New Roman" panose="02020603050405020304" pitchFamily="18" charset="0"/>
              </a:rPr>
              <a:t>ordinanza</a:t>
            </a:r>
            <a:r>
              <a:rPr lang="es-ES" sz="1800" b="1" dirty="0">
                <a:solidFill>
                  <a:prstClr val="black"/>
                </a:solidFill>
                <a:latin typeface="Times New Roman" panose="02020603050405020304" pitchFamily="18" charset="0"/>
                <a:cs typeface="Times New Roman" panose="02020603050405020304" pitchFamily="18" charset="0"/>
              </a:rPr>
              <a:t>   n. 24473 del 04.11.2020</a:t>
            </a:r>
            <a:endParaRPr lang="it-IT" sz="1800" b="1" dirty="0">
              <a:solidFill>
                <a:prstClr val="black"/>
              </a:solidFill>
              <a:latin typeface="Times New Roman" panose="02020603050405020304" pitchFamily="18" charset="0"/>
              <a:cs typeface="Times New Roman" panose="02020603050405020304" pitchFamily="18" charset="0"/>
            </a:endParaRPr>
          </a:p>
          <a:p>
            <a:pPr algn="just"/>
            <a:endParaRPr lang="it-IT" sz="2400" b="1" dirty="0">
              <a:solidFill>
                <a:schemeClr val="tx1"/>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122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erché organizzare un evento a Milano | YesMilano">
            <a:extLst>
              <a:ext uri="{FF2B5EF4-FFF2-40B4-BE49-F238E27FC236}">
                <a16:creationId xmlns:a16="http://schemas.microsoft.com/office/drawing/2014/main" id="{A2AF8694-60AF-DF4E-8D3F-E432EEB31C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8" t="4295" r="1" b="14429"/>
          <a:stretch/>
        </p:blipFill>
        <p:spPr bwMode="auto">
          <a:xfrm>
            <a:off x="6315" y="0"/>
            <a:ext cx="12185685" cy="655691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o 11">
            <a:extLst>
              <a:ext uri="{FF2B5EF4-FFF2-40B4-BE49-F238E27FC236}">
                <a16:creationId xmlns:a16="http://schemas.microsoft.com/office/drawing/2014/main" id="{174EA340-E413-5344-BD0C-297248295AA8}"/>
              </a:ext>
            </a:extLst>
          </p:cNvPr>
          <p:cNvGrpSpPr/>
          <p:nvPr/>
        </p:nvGrpSpPr>
        <p:grpSpPr>
          <a:xfrm>
            <a:off x="-6315" y="0"/>
            <a:ext cx="12198315" cy="6880039"/>
            <a:chOff x="-1579" y="0"/>
            <a:chExt cx="12198315" cy="6880039"/>
          </a:xfrm>
        </p:grpSpPr>
        <p:pic>
          <p:nvPicPr>
            <p:cNvPr id="6" name="Immagine 5">
              <a:extLst>
                <a:ext uri="{FF2B5EF4-FFF2-40B4-BE49-F238E27FC236}">
                  <a16:creationId xmlns:a16="http://schemas.microsoft.com/office/drawing/2014/main" id="{B8B27CA6-C75E-CC42-9AEB-BE6A597A7F22}"/>
                </a:ext>
              </a:extLst>
            </p:cNvPr>
            <p:cNvPicPr>
              <a:picLocks noChangeAspect="1"/>
            </p:cNvPicPr>
            <p:nvPr/>
          </p:nvPicPr>
          <p:blipFill>
            <a:blip r:embed="rId4"/>
            <a:stretch>
              <a:fillRect/>
            </a:stretch>
          </p:blipFill>
          <p:spPr>
            <a:xfrm>
              <a:off x="-1579" y="6556917"/>
              <a:ext cx="12192000" cy="323122"/>
            </a:xfrm>
            <a:prstGeom prst="rect">
              <a:avLst/>
            </a:prstGeom>
          </p:spPr>
        </p:pic>
        <p:sp>
          <p:nvSpPr>
            <p:cNvPr id="8" name="Rettangolo 7">
              <a:extLst>
                <a:ext uri="{FF2B5EF4-FFF2-40B4-BE49-F238E27FC236}">
                  <a16:creationId xmlns:a16="http://schemas.microsoft.com/office/drawing/2014/main" id="{3B343C49-59AB-5B46-AF48-748E8E52A4BA}"/>
                </a:ext>
              </a:extLst>
            </p:cNvPr>
            <p:cNvSpPr/>
            <p:nvPr/>
          </p:nvSpPr>
          <p:spPr>
            <a:xfrm>
              <a:off x="941815" y="2577485"/>
              <a:ext cx="4897438" cy="2014331"/>
            </a:xfrm>
            <a:prstGeom prst="rect">
              <a:avLst/>
            </a:prstGeom>
            <a:solidFill>
              <a:srgbClr val="6D00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9" name="Gruppo 8">
              <a:extLst>
                <a:ext uri="{FF2B5EF4-FFF2-40B4-BE49-F238E27FC236}">
                  <a16:creationId xmlns:a16="http://schemas.microsoft.com/office/drawing/2014/main" id="{8F733A04-F0CB-5746-B169-930054B9205A}"/>
                </a:ext>
              </a:extLst>
            </p:cNvPr>
            <p:cNvGrpSpPr/>
            <p:nvPr/>
          </p:nvGrpSpPr>
          <p:grpSpPr>
            <a:xfrm>
              <a:off x="3158" y="0"/>
              <a:ext cx="12193578" cy="984149"/>
              <a:chOff x="318052" y="304800"/>
              <a:chExt cx="11555896" cy="984149"/>
            </a:xfrm>
          </p:grpSpPr>
          <p:sp>
            <p:nvSpPr>
              <p:cNvPr id="10" name="Rettangolo 9">
                <a:extLst>
                  <a:ext uri="{FF2B5EF4-FFF2-40B4-BE49-F238E27FC236}">
                    <a16:creationId xmlns:a16="http://schemas.microsoft.com/office/drawing/2014/main" id="{05767F61-13E1-5D49-8893-C942301658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Immagine 10">
                <a:extLst>
                  <a:ext uri="{FF2B5EF4-FFF2-40B4-BE49-F238E27FC236}">
                    <a16:creationId xmlns:a16="http://schemas.microsoft.com/office/drawing/2014/main" id="{07C6073B-0C83-0A4D-BD79-B7816E5F9929}"/>
                  </a:ext>
                </a:extLst>
              </p:cNvPr>
              <p:cNvPicPr>
                <a:picLocks noChangeAspect="1"/>
              </p:cNvPicPr>
              <p:nvPr/>
            </p:nvPicPr>
            <p:blipFill>
              <a:blip r:embed="rId5"/>
              <a:stretch>
                <a:fillRect/>
              </a:stretch>
            </p:blipFill>
            <p:spPr>
              <a:xfrm>
                <a:off x="318052" y="453044"/>
                <a:ext cx="2147873" cy="687659"/>
              </a:xfrm>
              <a:prstGeom prst="rect">
                <a:avLst/>
              </a:prstGeom>
            </p:spPr>
          </p:pic>
        </p:grpSp>
      </p:grpSp>
      <p:sp>
        <p:nvSpPr>
          <p:cNvPr id="13" name="CasellaDiTesto 12">
            <a:extLst>
              <a:ext uri="{FF2B5EF4-FFF2-40B4-BE49-F238E27FC236}">
                <a16:creationId xmlns:a16="http://schemas.microsoft.com/office/drawing/2014/main" id="{6F1B180D-F4D6-CD4B-A4C1-5652543977A2}"/>
              </a:ext>
            </a:extLst>
          </p:cNvPr>
          <p:cNvSpPr txBox="1"/>
          <p:nvPr/>
        </p:nvSpPr>
        <p:spPr>
          <a:xfrm>
            <a:off x="817557" y="2707487"/>
            <a:ext cx="5136481" cy="1384995"/>
          </a:xfrm>
          <a:prstGeom prst="rect">
            <a:avLst/>
          </a:prstGeom>
          <a:noFill/>
        </p:spPr>
        <p:txBody>
          <a:bodyPr wrap="square" rtlCol="0">
            <a:spAutoFit/>
          </a:bodyPr>
          <a:lstStyle/>
          <a:p>
            <a:pPr algn="ctr"/>
            <a:r>
              <a:rPr lang="it-IT" sz="2800" b="1" dirty="0">
                <a:solidFill>
                  <a:schemeClr val="bg1"/>
                </a:solidFill>
                <a:latin typeface="Times New Roman" panose="02020603050405020304" pitchFamily="18" charset="0"/>
                <a:cs typeface="Times New Roman" panose="02020603050405020304" pitchFamily="18" charset="0"/>
              </a:rPr>
              <a:t>E QUINDI LE TABELLE DI MILANO?</a:t>
            </a:r>
          </a:p>
          <a:p>
            <a:pPr algn="ctr"/>
            <a:r>
              <a:rPr lang="it-IT" sz="2800" b="1" dirty="0">
                <a:solidFill>
                  <a:schemeClr val="bg1"/>
                </a:solidFill>
                <a:latin typeface="Times New Roman" panose="02020603050405020304" pitchFamily="18" charset="0"/>
                <a:cs typeface="Times New Roman" panose="02020603050405020304" pitchFamily="18" charset="0"/>
              </a:rPr>
              <a:t>CRITICHE DALLA S.C.</a:t>
            </a:r>
          </a:p>
        </p:txBody>
      </p:sp>
    </p:spTree>
    <p:extLst>
      <p:ext uri="{BB962C8B-B14F-4D97-AF65-F5344CB8AC3E}">
        <p14:creationId xmlns:p14="http://schemas.microsoft.com/office/powerpoint/2010/main" val="4283312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CRITICA ESPLICITA ALLE TABELLE DI MILANO</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5938933"/>
          </a:xfrm>
          <a:prstGeom prst="rect">
            <a:avLst/>
          </a:prstGeom>
          <a:noFill/>
        </p:spPr>
        <p:txBody>
          <a:bodyPr wrap="square" rtlCol="0">
            <a:spAutoFit/>
          </a:bodyPr>
          <a:lstStyle/>
          <a:p>
            <a:pPr algn="ctr"/>
            <a:r>
              <a:rPr lang="it-IT" sz="2400" b="1" u="sng" dirty="0">
                <a:latin typeface="Times New Roman" panose="02020603050405020304" pitchFamily="18" charset="0"/>
                <a:cs typeface="Times New Roman" panose="02020603050405020304" pitchFamily="18" charset="0"/>
              </a:rPr>
              <a:t>Corte di Cassazione, Sezione 3 Civile, Sentenza del 10 novembre 2020, n. 25164</a:t>
            </a:r>
          </a:p>
          <a:p>
            <a:pPr algn="ctr"/>
            <a:endParaRPr lang="it-IT" sz="1800" b="1" u="sng" dirty="0">
              <a:solidFill>
                <a:prstClr val="black"/>
              </a:solidFill>
              <a:latin typeface="Times New Roman" panose="02020603050405020304" pitchFamily="18" charset="0"/>
              <a:cs typeface="Times New Roman" panose="02020603050405020304" pitchFamily="18" charset="0"/>
            </a:endParaRPr>
          </a:p>
          <a:p>
            <a:pPr algn="ctr"/>
            <a:endParaRPr lang="it-IT" sz="1800" b="1" u="sng" dirty="0">
              <a:solidFill>
                <a:prstClr val="black"/>
              </a:solidFill>
              <a:latin typeface="Times New Roman" panose="02020603050405020304" pitchFamily="18" charset="0"/>
              <a:cs typeface="Times New Roman" panose="02020603050405020304" pitchFamily="18" charset="0"/>
            </a:endParaRPr>
          </a:p>
          <a:p>
            <a:pPr algn="just">
              <a:lnSpc>
                <a:spcPct val="107000"/>
              </a:lnSpc>
              <a:spcAft>
                <a:spcPts val="800"/>
              </a:spcAft>
            </a:pPr>
            <a:r>
              <a:rPr lang="it-IT" sz="1800" dirty="0">
                <a:solidFill>
                  <a:prstClr val="black"/>
                </a:solidFill>
                <a:latin typeface="Times New Roman" panose="02020603050405020304" pitchFamily="18" charset="0"/>
                <a:cs typeface="Times New Roman" panose="02020603050405020304" pitchFamily="18" charset="0"/>
              </a:rPr>
              <a:t>«N</a:t>
            </a:r>
            <a:r>
              <a:rPr lang="it-IT" sz="1800" b="1" u="sng" dirty="0">
                <a:solidFill>
                  <a:prstClr val="black"/>
                </a:solidFill>
                <a:latin typeface="Times New Roman" panose="02020603050405020304" pitchFamily="18" charset="0"/>
                <a:cs typeface="Times New Roman" panose="02020603050405020304" pitchFamily="18" charset="0"/>
              </a:rPr>
              <a:t>el procedere alla liquidazione del danno alla salute</a:t>
            </a:r>
            <a:r>
              <a:rPr lang="it-IT" sz="1800" dirty="0">
                <a:solidFill>
                  <a:prstClr val="black"/>
                </a:solidFill>
                <a:latin typeface="Times New Roman" panose="02020603050405020304" pitchFamily="18" charset="0"/>
                <a:cs typeface="Times New Roman" panose="02020603050405020304" pitchFamily="18" charset="0"/>
              </a:rPr>
              <a:t>, il giudice di merito dovrà:</a:t>
            </a:r>
          </a:p>
          <a:p>
            <a:pPr algn="just"/>
            <a:r>
              <a:rPr lang="it-IT" sz="1800" dirty="0">
                <a:solidFill>
                  <a:prstClr val="black"/>
                </a:solidFill>
                <a:latin typeface="Times New Roman" panose="02020603050405020304" pitchFamily="18" charset="0"/>
                <a:cs typeface="Times New Roman" panose="02020603050405020304" pitchFamily="18" charset="0"/>
              </a:rPr>
              <a:t>1) accertare </a:t>
            </a:r>
            <a:r>
              <a:rPr lang="it-IT" sz="1800" b="1" u="sng" dirty="0">
                <a:solidFill>
                  <a:prstClr val="black"/>
                </a:solidFill>
                <a:latin typeface="Times New Roman" panose="02020603050405020304" pitchFamily="18" charset="0"/>
                <a:cs typeface="Times New Roman" panose="02020603050405020304" pitchFamily="18" charset="0"/>
              </a:rPr>
              <a:t>l'esistenza</a:t>
            </a:r>
            <a:r>
              <a:rPr lang="it-IT" sz="1800" dirty="0">
                <a:solidFill>
                  <a:prstClr val="black"/>
                </a:solidFill>
                <a:latin typeface="Times New Roman" panose="02020603050405020304" pitchFamily="18" charset="0"/>
                <a:cs typeface="Times New Roman" panose="02020603050405020304" pitchFamily="18" charset="0"/>
              </a:rPr>
              <a:t>, nel singolo caso di specie, </a:t>
            </a:r>
            <a:r>
              <a:rPr lang="it-IT" sz="1800" b="1" u="sng" dirty="0">
                <a:solidFill>
                  <a:prstClr val="black"/>
                </a:solidFill>
                <a:latin typeface="Times New Roman" panose="02020603050405020304" pitchFamily="18" charset="0"/>
                <a:cs typeface="Times New Roman" panose="02020603050405020304" pitchFamily="18" charset="0"/>
              </a:rPr>
              <a:t>di un eventuale concorso del danno dinamico-relazionale e del danno morale</a:t>
            </a:r>
            <a:r>
              <a:rPr lang="it-IT" sz="1800" dirty="0">
                <a:solidFill>
                  <a:prstClr val="black"/>
                </a:solidFill>
                <a:latin typeface="Times New Roman" panose="02020603050405020304" pitchFamily="18" charset="0"/>
                <a:cs typeface="Times New Roman" panose="02020603050405020304" pitchFamily="18" charset="0"/>
              </a:rPr>
              <a:t>;</a:t>
            </a:r>
          </a:p>
          <a:p>
            <a:pPr algn="just"/>
            <a:r>
              <a:rPr lang="it-IT" sz="1800" dirty="0">
                <a:solidFill>
                  <a:prstClr val="black"/>
                </a:solidFill>
                <a:latin typeface="Times New Roman" panose="02020603050405020304" pitchFamily="18" charset="0"/>
                <a:cs typeface="Times New Roman" panose="02020603050405020304" pitchFamily="18" charset="0"/>
              </a:rPr>
              <a:t>2) in caso di </a:t>
            </a:r>
            <a:r>
              <a:rPr lang="it-IT" sz="1800" b="1" dirty="0">
                <a:solidFill>
                  <a:prstClr val="black"/>
                </a:solidFill>
                <a:latin typeface="Times New Roman" panose="02020603050405020304" pitchFamily="18" charset="0"/>
                <a:cs typeface="Times New Roman" panose="02020603050405020304" pitchFamily="18" charset="0"/>
              </a:rPr>
              <a:t>positivo</a:t>
            </a:r>
            <a:r>
              <a:rPr lang="it-IT" sz="1800" dirty="0">
                <a:solidFill>
                  <a:prstClr val="black"/>
                </a:solidFill>
                <a:latin typeface="Times New Roman" panose="02020603050405020304" pitchFamily="18" charset="0"/>
                <a:cs typeface="Times New Roman" panose="02020603050405020304" pitchFamily="18" charset="0"/>
              </a:rPr>
              <a:t> accertamento dell'esistenza (anche) di quest'ultimo, </a:t>
            </a:r>
            <a:r>
              <a:rPr lang="it-IT" sz="1800" b="1" u="sng" dirty="0">
                <a:solidFill>
                  <a:prstClr val="black"/>
                </a:solidFill>
                <a:latin typeface="Times New Roman" panose="02020603050405020304" pitchFamily="18" charset="0"/>
                <a:cs typeface="Times New Roman" panose="02020603050405020304" pitchFamily="18" charset="0"/>
              </a:rPr>
              <a:t>determinare il quantum risarcitorio applicando integralmente le tabelle di Milano, che prevedono la liquidazione di entrambe le voci di danno, ma pervengono</a:t>
            </a:r>
            <a:r>
              <a:rPr lang="it-IT" sz="1800" dirty="0">
                <a:solidFill>
                  <a:prstClr val="black"/>
                </a:solidFill>
                <a:latin typeface="Times New Roman" panose="02020603050405020304" pitchFamily="18" charset="0"/>
                <a:cs typeface="Times New Roman" panose="02020603050405020304" pitchFamily="18" charset="0"/>
              </a:rPr>
              <a:t> </a:t>
            </a:r>
            <a:r>
              <a:rPr lang="it-IT" sz="1800" b="1" u="sng" dirty="0">
                <a:solidFill>
                  <a:prstClr val="black"/>
                </a:solidFill>
                <a:latin typeface="Times New Roman" panose="02020603050405020304" pitchFamily="18" charset="0"/>
                <a:cs typeface="Times New Roman" panose="02020603050405020304" pitchFamily="18" charset="0"/>
              </a:rPr>
              <a:t>(non correttamente</a:t>
            </a:r>
            <a:r>
              <a:rPr lang="it-IT" sz="1800" dirty="0">
                <a:solidFill>
                  <a:prstClr val="black"/>
                </a:solidFill>
                <a:latin typeface="Times New Roman" panose="02020603050405020304" pitchFamily="18" charset="0"/>
                <a:cs typeface="Times New Roman" panose="02020603050405020304" pitchFamily="18" charset="0"/>
              </a:rPr>
              <a:t>, per quanto si dirà nel successivo punto 3) </a:t>
            </a:r>
            <a:r>
              <a:rPr lang="it-IT" sz="1800" b="1" u="sng" dirty="0">
                <a:solidFill>
                  <a:prstClr val="black"/>
                </a:solidFill>
                <a:latin typeface="Times New Roman" panose="02020603050405020304" pitchFamily="18" charset="0"/>
                <a:cs typeface="Times New Roman" panose="02020603050405020304" pitchFamily="18" charset="0"/>
              </a:rPr>
              <a:t>all'indicazione di un valore monetario complessivo</a:t>
            </a:r>
            <a:r>
              <a:rPr lang="it-IT" sz="1800" dirty="0">
                <a:solidFill>
                  <a:prstClr val="black"/>
                </a:solidFill>
                <a:latin typeface="Times New Roman" panose="02020603050405020304" pitchFamily="18" charset="0"/>
                <a:cs typeface="Times New Roman" panose="02020603050405020304" pitchFamily="18" charset="0"/>
              </a:rPr>
              <a:t> (costituito dalla somma aritmetica di entrambe le voci di danno);</a:t>
            </a:r>
          </a:p>
          <a:p>
            <a:pPr algn="just"/>
            <a:r>
              <a:rPr lang="it-IT" sz="1800" dirty="0">
                <a:solidFill>
                  <a:prstClr val="black"/>
                </a:solidFill>
                <a:latin typeface="Times New Roman" panose="02020603050405020304" pitchFamily="18" charset="0"/>
                <a:cs typeface="Times New Roman" panose="02020603050405020304" pitchFamily="18" charset="0"/>
              </a:rPr>
              <a:t>3) in caso di </a:t>
            </a:r>
            <a:r>
              <a:rPr lang="it-IT" sz="1800" b="1" dirty="0">
                <a:solidFill>
                  <a:prstClr val="black"/>
                </a:solidFill>
                <a:latin typeface="Times New Roman" panose="02020603050405020304" pitchFamily="18" charset="0"/>
                <a:cs typeface="Times New Roman" panose="02020603050405020304" pitchFamily="18" charset="0"/>
              </a:rPr>
              <a:t>negativo</a:t>
            </a:r>
            <a:r>
              <a:rPr lang="it-IT" sz="1800" dirty="0">
                <a:solidFill>
                  <a:prstClr val="black"/>
                </a:solidFill>
                <a:latin typeface="Times New Roman" panose="02020603050405020304" pitchFamily="18" charset="0"/>
                <a:cs typeface="Times New Roman" panose="02020603050405020304" pitchFamily="18" charset="0"/>
              </a:rPr>
              <a:t> accertamento, e </a:t>
            </a:r>
            <a:r>
              <a:rPr lang="it-IT" sz="1800" b="1" u="sng" dirty="0">
                <a:solidFill>
                  <a:prstClr val="black"/>
                </a:solidFill>
                <a:latin typeface="Times New Roman" panose="02020603050405020304" pitchFamily="18" charset="0"/>
                <a:cs typeface="Times New Roman" panose="02020603050405020304" pitchFamily="18" charset="0"/>
              </a:rPr>
              <a:t>di conseguente esclusione della componente morale del danno</a:t>
            </a:r>
            <a:r>
              <a:rPr lang="it-IT" sz="1800" dirty="0">
                <a:solidFill>
                  <a:prstClr val="black"/>
                </a:solidFill>
                <a:latin typeface="Times New Roman" panose="02020603050405020304" pitchFamily="18" charset="0"/>
                <a:cs typeface="Times New Roman" panose="02020603050405020304" pitchFamily="18" charset="0"/>
              </a:rPr>
              <a:t> (accertamento da condurre caso per caso, secondo quanto si dirà nel corso dell'esame del quarto motivo di ricorso), </a:t>
            </a:r>
            <a:r>
              <a:rPr lang="it-IT" sz="1800" b="1" u="sng" dirty="0">
                <a:solidFill>
                  <a:prstClr val="black"/>
                </a:solidFill>
                <a:latin typeface="Times New Roman" panose="02020603050405020304" pitchFamily="18" charset="0"/>
                <a:cs typeface="Times New Roman" panose="02020603050405020304" pitchFamily="18" charset="0"/>
              </a:rPr>
              <a:t>considerare la sola voce del danno biologico, depurata dall'aumento </a:t>
            </a:r>
            <a:r>
              <a:rPr lang="it-IT" sz="1800" b="1" u="sng" dirty="0" err="1">
                <a:solidFill>
                  <a:prstClr val="black"/>
                </a:solidFill>
                <a:latin typeface="Times New Roman" panose="02020603050405020304" pitchFamily="18" charset="0"/>
                <a:cs typeface="Times New Roman" panose="02020603050405020304" pitchFamily="18" charset="0"/>
              </a:rPr>
              <a:t>tabellarmente</a:t>
            </a:r>
            <a:r>
              <a:rPr lang="it-IT" sz="1800" b="1" u="sng" dirty="0">
                <a:solidFill>
                  <a:prstClr val="black"/>
                </a:solidFill>
                <a:latin typeface="Times New Roman" panose="02020603050405020304" pitchFamily="18" charset="0"/>
                <a:cs typeface="Times New Roman" panose="02020603050405020304" pitchFamily="18" charset="0"/>
              </a:rPr>
              <a:t> previsto per il danno morale secondo le percentuali ivi indicate, liquidando, conseguentemente il solo danno dinamico-relazionale</a:t>
            </a:r>
            <a:r>
              <a:rPr lang="it-IT" sz="1800" dirty="0">
                <a:solidFill>
                  <a:prstClr val="black"/>
                </a:solidFill>
                <a:latin typeface="Times New Roman" panose="02020603050405020304" pitchFamily="18" charset="0"/>
                <a:cs typeface="Times New Roman" panose="02020603050405020304" pitchFamily="18" charset="0"/>
              </a:rPr>
              <a:t>,</a:t>
            </a:r>
          </a:p>
          <a:p>
            <a:pPr algn="just"/>
            <a:r>
              <a:rPr lang="it-IT" sz="1800" dirty="0">
                <a:solidFill>
                  <a:prstClr val="black"/>
                </a:solidFill>
                <a:latin typeface="Times New Roman" panose="02020603050405020304" pitchFamily="18" charset="0"/>
                <a:cs typeface="Times New Roman" panose="02020603050405020304" pitchFamily="18" charset="0"/>
              </a:rPr>
              <a:t>4) </a:t>
            </a:r>
            <a:r>
              <a:rPr lang="it-IT" sz="1800" b="1" u="sng" dirty="0">
                <a:solidFill>
                  <a:prstClr val="black"/>
                </a:solidFill>
                <a:latin typeface="Times New Roman" panose="02020603050405020304" pitchFamily="18" charset="0"/>
                <a:cs typeface="Times New Roman" panose="02020603050405020304" pitchFamily="18" charset="0"/>
              </a:rPr>
              <a:t>in caso di positivo accertamento dei presupposti per la cd. personalizzazione del danno, procedere all'aumento fino al 30% del valore del solo danno biologico, depurato, analogamente a quanto indicato al precedente punto 3, dalla componente morale del danno automaticamente (ma erroneamente) inserita in tabella, giusta il disposto normativo di cui al </a:t>
            </a:r>
            <a:r>
              <a:rPr lang="it-IT" sz="1800" b="1" u="sng" dirty="0" err="1">
                <a:solidFill>
                  <a:prstClr val="black"/>
                </a:solidFill>
                <a:latin typeface="Times New Roman" panose="02020603050405020304" pitchFamily="18" charset="0"/>
                <a:cs typeface="Times New Roman" panose="02020603050405020304" pitchFamily="18" charset="0"/>
              </a:rPr>
              <a:t>gia'</a:t>
            </a:r>
            <a:r>
              <a:rPr lang="it-IT" sz="1800" b="1" u="sng" dirty="0">
                <a:solidFill>
                  <a:prstClr val="black"/>
                </a:solidFill>
                <a:latin typeface="Times New Roman" panose="02020603050405020304" pitchFamily="18" charset="0"/>
                <a:cs typeface="Times New Roman" panose="02020603050405020304" pitchFamily="18" charset="0"/>
              </a:rPr>
              <a:t> ricordato articolo 138, punto 3, del novellato codice delle assicurazioni»</a:t>
            </a:r>
            <a:r>
              <a:rPr lang="it-IT" sz="1800" dirty="0">
                <a:solidFill>
                  <a:prstClr val="black"/>
                </a:solidFill>
                <a:latin typeface="Times New Roman" panose="02020603050405020304" pitchFamily="18" charset="0"/>
                <a:cs typeface="Times New Roman" panose="02020603050405020304" pitchFamily="18" charset="0"/>
              </a:rPr>
              <a:t>.</a:t>
            </a:r>
          </a:p>
          <a:p>
            <a:pPr algn="ctr"/>
            <a:endParaRPr lang="it-IT" sz="2400" b="1" u="sng" dirty="0">
              <a:solidFill>
                <a:prstClr val="black"/>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590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TABELLE DI MILANO</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4308872"/>
          </a:xfrm>
          <a:prstGeom prst="rect">
            <a:avLst/>
          </a:prstGeom>
          <a:noFill/>
        </p:spPr>
        <p:txBody>
          <a:bodyPr wrap="square" rtlCol="0">
            <a:spAutoFit/>
          </a:bodyPr>
          <a:lstStyle/>
          <a:p>
            <a:pPr algn="ctr"/>
            <a:r>
              <a:rPr lang="it-IT" sz="2400" b="1" u="sng" dirty="0">
                <a:latin typeface="Times New Roman" panose="02020603050405020304" pitchFamily="18" charset="0"/>
                <a:cs typeface="Times New Roman" panose="02020603050405020304" pitchFamily="18" charset="0"/>
              </a:rPr>
              <a:t>IN SENSO CONFORME…</a:t>
            </a:r>
            <a:endParaRPr lang="it-IT" sz="1800" b="1" u="sng" dirty="0">
              <a:solidFill>
                <a:prstClr val="black"/>
              </a:solidFill>
              <a:latin typeface="Times New Roman" panose="02020603050405020304" pitchFamily="18" charset="0"/>
              <a:cs typeface="Times New Roman" panose="02020603050405020304" pitchFamily="18" charset="0"/>
            </a:endParaRPr>
          </a:p>
          <a:p>
            <a:pPr algn="just"/>
            <a:endParaRPr lang="it-IT" sz="2000" dirty="0">
              <a:solidFill>
                <a:prstClr val="black"/>
              </a:solidFill>
              <a:latin typeface="Times New Roman" panose="02020603050405020304" pitchFamily="18" charset="0"/>
              <a:cs typeface="Times New Roman" panose="02020603050405020304" pitchFamily="18" charset="0"/>
            </a:endParaRPr>
          </a:p>
          <a:p>
            <a:pPr algn="ctr"/>
            <a:endParaRPr lang="it-IT" sz="2000" b="1" u="sng" dirty="0">
              <a:solidFill>
                <a:prstClr val="black"/>
              </a:solidFill>
              <a:latin typeface="Times New Roman" panose="02020603050405020304" pitchFamily="18" charset="0"/>
              <a:cs typeface="Times New Roman" panose="02020603050405020304" pitchFamily="18" charset="0"/>
            </a:endParaRPr>
          </a:p>
          <a:p>
            <a:pPr marL="457200" indent="-457200" algn="just" defTabSz="342900">
              <a:buFont typeface="Wingdings" pitchFamily="2" charset="2"/>
              <a:buChar char="Ø"/>
              <a:defRPr/>
            </a:pPr>
            <a:r>
              <a:rPr lang="it-IT" sz="2400" b="1" dirty="0">
                <a:solidFill>
                  <a:schemeClr val="tx1"/>
                </a:solidFill>
                <a:latin typeface="Times New Roman" panose="02020603050405020304" pitchFamily="18" charset="0"/>
                <a:cs typeface="Times New Roman" panose="02020603050405020304" pitchFamily="18" charset="0"/>
              </a:rPr>
              <a:t>Corte di Cassazione, Sezione 3 Civile, </a:t>
            </a:r>
            <a:r>
              <a:rPr lang="it-IT" sz="2400" b="1" dirty="0" err="1">
                <a:solidFill>
                  <a:schemeClr val="tx1"/>
                </a:solidFill>
                <a:latin typeface="Times New Roman" panose="02020603050405020304" pitchFamily="18" charset="0"/>
                <a:cs typeface="Times New Roman" panose="02020603050405020304" pitchFamily="18" charset="0"/>
              </a:rPr>
              <a:t>Ord</a:t>
            </a:r>
            <a:r>
              <a:rPr lang="it-IT" sz="2400" b="1" dirty="0">
                <a:solidFill>
                  <a:schemeClr val="tx1"/>
                </a:solidFill>
                <a:latin typeface="Times New Roman" panose="02020603050405020304" pitchFamily="18" charset="0"/>
                <a:cs typeface="Times New Roman" panose="02020603050405020304" pitchFamily="18" charset="0"/>
              </a:rPr>
              <a:t>. del 10 Febbraio 2021, n. 3310</a:t>
            </a:r>
          </a:p>
          <a:p>
            <a:pPr marL="457200" indent="-457200" algn="just" defTabSz="342900">
              <a:buFont typeface="Wingdings" pitchFamily="2" charset="2"/>
              <a:buChar char="Ø"/>
              <a:defRPr/>
            </a:pPr>
            <a:endParaRPr lang="it-IT" sz="2400" b="1" dirty="0">
              <a:solidFill>
                <a:schemeClr val="tx1"/>
              </a:solidFill>
              <a:latin typeface="Times New Roman" panose="02020603050405020304" pitchFamily="18" charset="0"/>
              <a:cs typeface="Times New Roman" panose="02020603050405020304" pitchFamily="18" charset="0"/>
            </a:endParaRPr>
          </a:p>
          <a:p>
            <a:pPr marL="457200" indent="-457200" algn="just" defTabSz="342900">
              <a:buFont typeface="Wingdings" pitchFamily="2" charset="2"/>
              <a:buChar char="Ø"/>
              <a:defRPr/>
            </a:pPr>
            <a:r>
              <a:rPr lang="it-IT" sz="2400" b="1" dirty="0">
                <a:solidFill>
                  <a:schemeClr val="tx1"/>
                </a:solidFill>
                <a:latin typeface="Times New Roman" panose="02020603050405020304" pitchFamily="18" charset="0"/>
                <a:cs typeface="Times New Roman" panose="02020603050405020304" pitchFamily="18" charset="0"/>
              </a:rPr>
              <a:t>Corte di Cassazione, Sezione 3 Civile, </a:t>
            </a:r>
            <a:r>
              <a:rPr lang="it-IT" sz="2400" b="1" dirty="0" err="1">
                <a:solidFill>
                  <a:schemeClr val="tx1"/>
                </a:solidFill>
                <a:latin typeface="Times New Roman" panose="02020603050405020304" pitchFamily="18" charset="0"/>
                <a:cs typeface="Times New Roman" panose="02020603050405020304" pitchFamily="18" charset="0"/>
              </a:rPr>
              <a:t>Ord</a:t>
            </a:r>
            <a:r>
              <a:rPr lang="it-IT" sz="2400" b="1" dirty="0">
                <a:solidFill>
                  <a:schemeClr val="tx1"/>
                </a:solidFill>
                <a:latin typeface="Times New Roman" panose="02020603050405020304" pitchFamily="18" charset="0"/>
                <a:cs typeface="Times New Roman" panose="02020603050405020304" pitchFamily="18" charset="0"/>
              </a:rPr>
              <a:t>. del 4 giugno 2021, n. 15697</a:t>
            </a:r>
          </a:p>
          <a:p>
            <a:pPr marL="457200" indent="-457200" algn="just" defTabSz="342900">
              <a:buFont typeface="Wingdings" pitchFamily="2" charset="2"/>
              <a:buChar char="Ø"/>
              <a:defRPr/>
            </a:pPr>
            <a:endParaRPr lang="it-IT" sz="2400" b="1" dirty="0">
              <a:solidFill>
                <a:schemeClr val="tx1"/>
              </a:solidFill>
              <a:latin typeface="Times New Roman" panose="02020603050405020304" pitchFamily="18" charset="0"/>
              <a:cs typeface="Times New Roman" panose="02020603050405020304" pitchFamily="18" charset="0"/>
            </a:endParaRPr>
          </a:p>
          <a:p>
            <a:pPr marL="457200" indent="-457200" algn="just" defTabSz="342900">
              <a:buFont typeface="Wingdings" pitchFamily="2" charset="2"/>
              <a:buChar char="Ø"/>
              <a:defRPr/>
            </a:pPr>
            <a:r>
              <a:rPr lang="it-IT" sz="2400" b="1" dirty="0">
                <a:solidFill>
                  <a:schemeClr val="tx1"/>
                </a:solidFill>
                <a:latin typeface="Times New Roman" panose="02020603050405020304" pitchFamily="18" charset="0"/>
                <a:cs typeface="Times New Roman" panose="02020603050405020304" pitchFamily="18" charset="0"/>
              </a:rPr>
              <a:t>Corte di Cassazione, Sezione 3 Civile, </a:t>
            </a:r>
            <a:r>
              <a:rPr lang="it-IT" sz="2400" b="1" dirty="0" err="1">
                <a:solidFill>
                  <a:schemeClr val="tx1"/>
                </a:solidFill>
                <a:latin typeface="Times New Roman" panose="02020603050405020304" pitchFamily="18" charset="0"/>
                <a:cs typeface="Times New Roman" panose="02020603050405020304" pitchFamily="18" charset="0"/>
              </a:rPr>
              <a:t>Ord</a:t>
            </a:r>
            <a:r>
              <a:rPr lang="it-IT" sz="2400" b="1" dirty="0">
                <a:solidFill>
                  <a:schemeClr val="tx1"/>
                </a:solidFill>
                <a:latin typeface="Times New Roman" panose="02020603050405020304" pitchFamily="18" charset="0"/>
                <a:cs typeface="Times New Roman" panose="02020603050405020304" pitchFamily="18" charset="0"/>
              </a:rPr>
              <a:t>. dell’11.10.2021 n. 27523</a:t>
            </a:r>
          </a:p>
          <a:p>
            <a:pPr marL="457200" indent="-457200" algn="just" defTabSz="342900">
              <a:buFont typeface="Wingdings" pitchFamily="2" charset="2"/>
              <a:buChar char="Ø"/>
              <a:defRPr/>
            </a:pPr>
            <a:endParaRPr lang="it-IT" sz="2400" b="1" dirty="0">
              <a:solidFill>
                <a:schemeClr val="tx1"/>
              </a:solidFill>
              <a:latin typeface="Times New Roman" panose="02020603050405020304" pitchFamily="18" charset="0"/>
              <a:cs typeface="Times New Roman" panose="02020603050405020304" pitchFamily="18" charset="0"/>
            </a:endParaRPr>
          </a:p>
          <a:p>
            <a:pPr marL="457200" indent="-457200" algn="just" defTabSz="342900">
              <a:buFont typeface="Wingdings" pitchFamily="2" charset="2"/>
              <a:buChar char="Ø"/>
              <a:defRPr/>
            </a:pPr>
            <a:r>
              <a:rPr lang="it-IT" sz="2400" b="1" dirty="0">
                <a:solidFill>
                  <a:schemeClr val="tx1"/>
                </a:solidFill>
                <a:latin typeface="Times New Roman" panose="02020603050405020304" pitchFamily="18" charset="0"/>
                <a:cs typeface="Times New Roman" panose="02020603050405020304" pitchFamily="18" charset="0"/>
              </a:rPr>
              <a:t>Corte di Cassazione Sezione Ordinanza del 17 maggio 2022, n. 15733</a:t>
            </a:r>
          </a:p>
          <a:p>
            <a:pPr algn="ctr"/>
            <a:endParaRPr lang="it-IT" sz="2400" b="1" u="sng" dirty="0">
              <a:solidFill>
                <a:prstClr val="black"/>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871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TABELLE DI MILANO</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7" name="Freccia destra rientrata 6">
            <a:extLst>
              <a:ext uri="{FF2B5EF4-FFF2-40B4-BE49-F238E27FC236}">
                <a16:creationId xmlns:a16="http://schemas.microsoft.com/office/drawing/2014/main" id="{97680E4C-ECD8-3948-8DE0-4231CC6664E1}"/>
              </a:ext>
            </a:extLst>
          </p:cNvPr>
          <p:cNvSpPr/>
          <p:nvPr/>
        </p:nvSpPr>
        <p:spPr>
          <a:xfrm>
            <a:off x="1712980" y="3429000"/>
            <a:ext cx="2039006" cy="811924"/>
          </a:xfrm>
          <a:prstGeom prst="notchedRightArrow">
            <a:avLst/>
          </a:prstGeom>
          <a:solidFill>
            <a:srgbClr val="6D00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6D0003"/>
              </a:solidFill>
            </a:endParaRPr>
          </a:p>
        </p:txBody>
      </p:sp>
      <p:sp>
        <p:nvSpPr>
          <p:cNvPr id="9" name="CasellaDiTesto 8">
            <a:extLst>
              <a:ext uri="{FF2B5EF4-FFF2-40B4-BE49-F238E27FC236}">
                <a16:creationId xmlns:a16="http://schemas.microsoft.com/office/drawing/2014/main" id="{906EB0DD-02C1-0642-AD4E-CEC395C1FF6F}"/>
              </a:ext>
            </a:extLst>
          </p:cNvPr>
          <p:cNvSpPr txBox="1"/>
          <p:nvPr/>
        </p:nvSpPr>
        <p:spPr>
          <a:xfrm>
            <a:off x="3961396" y="2865466"/>
            <a:ext cx="6093994" cy="1938992"/>
          </a:xfrm>
          <a:prstGeom prst="rect">
            <a:avLst/>
          </a:prstGeom>
          <a:noFill/>
        </p:spPr>
        <p:txBody>
          <a:bodyPr wrap="square">
            <a:spAutoFit/>
          </a:bodyPr>
          <a:lstStyle/>
          <a:p>
            <a:pPr algn="ctr"/>
            <a:r>
              <a:rPr lang="it-IT" sz="2400" b="1" dirty="0">
                <a:latin typeface="Times New Roman" panose="02020603050405020304" pitchFamily="18" charset="0"/>
                <a:cs typeface="Times New Roman" panose="02020603050405020304" pitchFamily="18" charset="0"/>
              </a:rPr>
              <a:t>L’OSSERVATORIO PER LA GIUSTIZIA CIVILE DI MILANO</a:t>
            </a:r>
            <a:br>
              <a:rPr lang="it-IT" sz="2400" b="1" dirty="0">
                <a:latin typeface="Times New Roman" panose="02020603050405020304" pitchFamily="18" charset="0"/>
                <a:cs typeface="Times New Roman" panose="02020603050405020304" pitchFamily="18" charset="0"/>
              </a:rPr>
            </a:br>
            <a:r>
              <a:rPr lang="it-IT" sz="2400" b="1" dirty="0">
                <a:latin typeface="Times New Roman" panose="02020603050405020304" pitchFamily="18" charset="0"/>
                <a:cs typeface="Times New Roman" panose="02020603050405020304" pitchFamily="18" charset="0"/>
              </a:rPr>
              <a:t>(COME FECE, ANCHE, NEL 2009)</a:t>
            </a:r>
            <a:br>
              <a:rPr lang="it-IT" sz="2400" b="1" dirty="0">
                <a:latin typeface="Times New Roman" panose="02020603050405020304" pitchFamily="18" charset="0"/>
                <a:cs typeface="Times New Roman" panose="02020603050405020304" pitchFamily="18" charset="0"/>
              </a:rPr>
            </a:br>
            <a:r>
              <a:rPr lang="it-IT" sz="2400" b="1" dirty="0">
                <a:latin typeface="Times New Roman" panose="02020603050405020304" pitchFamily="18" charset="0"/>
                <a:cs typeface="Times New Roman" panose="02020603050405020304" pitchFamily="18" charset="0"/>
              </a:rPr>
              <a:t>HA DUNQUE DECISO DI ADOTTARE NUOVE TABELLE NEL MARZO 2021</a:t>
            </a:r>
          </a:p>
        </p:txBody>
      </p:sp>
    </p:spTree>
    <p:extLst>
      <p:ext uri="{BB962C8B-B14F-4D97-AF65-F5344CB8AC3E}">
        <p14:creationId xmlns:p14="http://schemas.microsoft.com/office/powerpoint/2010/main" val="1778512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TABELLE DI MILANO</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1107996"/>
          </a:xfrm>
          <a:prstGeom prst="rect">
            <a:avLst/>
          </a:prstGeom>
          <a:no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Le nuove tabelle del 2021 adottate dall’osservatorio per la Giustizia civile di Milano</a:t>
            </a:r>
            <a:endParaRPr lang="it-IT" sz="2400" dirty="0">
              <a:solidFill>
                <a:prstClr val="black"/>
              </a:solidFill>
              <a:latin typeface="Times New Roman" panose="02020603050405020304" pitchFamily="18" charset="0"/>
              <a:cs typeface="Times New Roman" panose="02020603050405020304" pitchFamily="18" charset="0"/>
            </a:endParaRPr>
          </a:p>
          <a:p>
            <a:pPr algn="ctr"/>
            <a:endParaRPr lang="it-IT" sz="2400" b="1" u="sng" dirty="0">
              <a:solidFill>
                <a:prstClr val="black"/>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A9B9080D-2D09-6249-88C3-05CC662EBB12}"/>
              </a:ext>
            </a:extLst>
          </p:cNvPr>
          <p:cNvPicPr>
            <a:picLocks noChangeAspect="1"/>
          </p:cNvPicPr>
          <p:nvPr/>
        </p:nvPicPr>
        <p:blipFill>
          <a:blip r:embed="rId3"/>
          <a:stretch>
            <a:fillRect/>
          </a:stretch>
        </p:blipFill>
        <p:spPr>
          <a:xfrm>
            <a:off x="2028485" y="1774443"/>
            <a:ext cx="8135027" cy="4971406"/>
          </a:xfrm>
          <a:prstGeom prst="rect">
            <a:avLst/>
          </a:prstGeom>
        </p:spPr>
      </p:pic>
    </p:spTree>
    <p:extLst>
      <p:ext uri="{BB962C8B-B14F-4D97-AF65-F5344CB8AC3E}">
        <p14:creationId xmlns:p14="http://schemas.microsoft.com/office/powerpoint/2010/main" val="3836113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sz="2400" b="1" dirty="0">
              <a:solidFill>
                <a:schemeClr val="bg1"/>
              </a:solidFill>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7" name="Freccia destra rientrata 6">
            <a:extLst>
              <a:ext uri="{FF2B5EF4-FFF2-40B4-BE49-F238E27FC236}">
                <a16:creationId xmlns:a16="http://schemas.microsoft.com/office/drawing/2014/main" id="{97680E4C-ECD8-3948-8DE0-4231CC6664E1}"/>
              </a:ext>
            </a:extLst>
          </p:cNvPr>
          <p:cNvSpPr/>
          <p:nvPr/>
        </p:nvSpPr>
        <p:spPr>
          <a:xfrm>
            <a:off x="2603317" y="2158261"/>
            <a:ext cx="2039006" cy="811924"/>
          </a:xfrm>
          <a:prstGeom prst="notchedRightArrow">
            <a:avLst/>
          </a:prstGeom>
          <a:solidFill>
            <a:srgbClr val="6D00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6D0003"/>
              </a:solidFill>
            </a:endParaRPr>
          </a:p>
        </p:txBody>
      </p:sp>
      <p:sp>
        <p:nvSpPr>
          <p:cNvPr id="9" name="CasellaDiTesto 8">
            <a:extLst>
              <a:ext uri="{FF2B5EF4-FFF2-40B4-BE49-F238E27FC236}">
                <a16:creationId xmlns:a16="http://schemas.microsoft.com/office/drawing/2014/main" id="{906EB0DD-02C1-0642-AD4E-CEC395C1FF6F}"/>
              </a:ext>
            </a:extLst>
          </p:cNvPr>
          <p:cNvSpPr txBox="1"/>
          <p:nvPr/>
        </p:nvSpPr>
        <p:spPr>
          <a:xfrm>
            <a:off x="2286000" y="3559629"/>
            <a:ext cx="8196943" cy="3046988"/>
          </a:xfrm>
          <a:prstGeom prst="rect">
            <a:avLst/>
          </a:prstGeom>
          <a:noFill/>
        </p:spPr>
        <p:txBody>
          <a:bodyPr wrap="square">
            <a:spAutoFit/>
          </a:bodyPr>
          <a:lstStyle/>
          <a:p>
            <a:pPr algn="ctr" defTabSz="257175">
              <a:defRPr/>
            </a:pPr>
            <a:r>
              <a:rPr lang="it-IT" sz="2400" b="1" u="sng" dirty="0">
                <a:latin typeface="Times New Roman" panose="02020603050405020304" pitchFamily="18" charset="0"/>
                <a:cs typeface="Times New Roman" panose="02020603050405020304" pitchFamily="18" charset="0"/>
              </a:rPr>
              <a:t>Cass. 18 maggio 2022, n. 15924</a:t>
            </a:r>
          </a:p>
          <a:p>
            <a:pPr algn="ctr" defTabSz="257175">
              <a:defRPr/>
            </a:pPr>
            <a:endParaRPr lang="it-IT" sz="2400" dirty="0">
              <a:latin typeface="Times New Roman" panose="02020603050405020304" pitchFamily="18" charset="0"/>
              <a:cs typeface="Times New Roman" panose="02020603050405020304" pitchFamily="18" charset="0"/>
            </a:endParaRPr>
          </a:p>
          <a:p>
            <a:pPr algn="ctr" defTabSz="257175">
              <a:defRPr/>
            </a:pPr>
            <a:r>
              <a:rPr lang="it-IT" sz="2400" dirty="0">
                <a:latin typeface="Times New Roman" panose="02020603050405020304" pitchFamily="18" charset="0"/>
                <a:cs typeface="Times New Roman" panose="02020603050405020304" pitchFamily="18" charset="0"/>
              </a:rPr>
              <a:t>ANCORA PIÙ NETTA, SEPPURE SEMPRE CONFORME ALLA CASS N. 25164/2020  NEL CHIARIRE</a:t>
            </a:r>
          </a:p>
          <a:p>
            <a:pPr algn="ctr" defTabSz="257175">
              <a:defRPr/>
            </a:pPr>
            <a:r>
              <a:rPr lang="it-IT" sz="2400" dirty="0">
                <a:latin typeface="Times New Roman" panose="02020603050405020304" pitchFamily="18" charset="0"/>
                <a:cs typeface="Times New Roman" panose="02020603050405020304" pitchFamily="18" charset="0"/>
              </a:rPr>
              <a:t>I PRESUPPOSTI E LE MODALITÀ</a:t>
            </a:r>
          </a:p>
          <a:p>
            <a:pPr algn="ctr" defTabSz="257175">
              <a:defRPr/>
            </a:pPr>
            <a:r>
              <a:rPr lang="it-IT" sz="2400" dirty="0">
                <a:latin typeface="Times New Roman" panose="02020603050405020304" pitchFamily="18" charset="0"/>
                <a:cs typeface="Times New Roman" panose="02020603050405020304" pitchFamily="18" charset="0"/>
              </a:rPr>
              <a:t>DI LIQUIDAZIONE DELLA C.D. </a:t>
            </a:r>
          </a:p>
          <a:p>
            <a:pPr algn="ctr" defTabSz="257175">
              <a:defRPr/>
            </a:pPr>
            <a:r>
              <a:rPr lang="it-IT" sz="2400" b="1" dirty="0">
                <a:solidFill>
                  <a:srgbClr val="6D0003"/>
                </a:solidFill>
                <a:latin typeface="Times New Roman" panose="02020603050405020304" pitchFamily="18" charset="0"/>
                <a:cs typeface="Times New Roman" panose="02020603050405020304" pitchFamily="18" charset="0"/>
              </a:rPr>
              <a:t>PERSONALIZZAZIONE</a:t>
            </a:r>
            <a:r>
              <a:rPr lang="it-IT" sz="2400" dirty="0">
                <a:latin typeface="Times New Roman" panose="02020603050405020304" pitchFamily="18" charset="0"/>
                <a:cs typeface="Times New Roman" panose="02020603050405020304" pitchFamily="18" charset="0"/>
              </a:rPr>
              <a:t> E DEL C.D. </a:t>
            </a:r>
          </a:p>
          <a:p>
            <a:pPr algn="ctr" defTabSz="257175">
              <a:defRPr/>
            </a:pPr>
            <a:r>
              <a:rPr lang="it-IT" sz="2400" b="1" dirty="0">
                <a:solidFill>
                  <a:srgbClr val="6D0003"/>
                </a:solidFill>
                <a:latin typeface="Times New Roman" panose="02020603050405020304" pitchFamily="18" charset="0"/>
                <a:cs typeface="Times New Roman" panose="02020603050405020304" pitchFamily="18" charset="0"/>
              </a:rPr>
              <a:t>DANNO MORALE</a:t>
            </a:r>
          </a:p>
        </p:txBody>
      </p:sp>
      <p:sp>
        <p:nvSpPr>
          <p:cNvPr id="11" name="Titolo 1">
            <a:extLst>
              <a:ext uri="{FF2B5EF4-FFF2-40B4-BE49-F238E27FC236}">
                <a16:creationId xmlns:a16="http://schemas.microsoft.com/office/drawing/2014/main" id="{91C0DEA4-C696-5A44-83E0-E7B8F2B8C6D0}"/>
              </a:ext>
            </a:extLst>
          </p:cNvPr>
          <p:cNvSpPr txBox="1">
            <a:spLocks/>
          </p:cNvSpPr>
          <p:nvPr/>
        </p:nvSpPr>
        <p:spPr>
          <a:xfrm>
            <a:off x="3987248" y="2265959"/>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algn="ctr"/>
            <a:r>
              <a:rPr lang="it-IT" sz="2400" dirty="0">
                <a:solidFill>
                  <a:srgbClr val="6D0003"/>
                </a:solidFill>
                <a:latin typeface="Times New Roman" panose="02020603050405020304" pitchFamily="18" charset="0"/>
                <a:cs typeface="Times New Roman" panose="02020603050405020304" pitchFamily="18" charset="0"/>
              </a:rPr>
              <a:t>MA RIMANEVA IL PROBLEMA DI COME DIMOSTRARE LA PERSONALIZZAZIONE E IL DANNO MORALE …</a:t>
            </a:r>
          </a:p>
        </p:txBody>
      </p:sp>
    </p:spTree>
    <p:extLst>
      <p:ext uri="{BB962C8B-B14F-4D97-AF65-F5344CB8AC3E}">
        <p14:creationId xmlns:p14="http://schemas.microsoft.com/office/powerpoint/2010/main" val="3222929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Titolo 1">
            <a:extLst>
              <a:ext uri="{FF2B5EF4-FFF2-40B4-BE49-F238E27FC236}">
                <a16:creationId xmlns:a16="http://schemas.microsoft.com/office/drawing/2014/main" id="{43F7AA5C-E86A-9598-9066-A9F98E0CD1A3}"/>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
        <p:nvSpPr>
          <p:cNvPr id="6" name="Segnaposto contenuto 8">
            <a:extLst>
              <a:ext uri="{FF2B5EF4-FFF2-40B4-BE49-F238E27FC236}">
                <a16:creationId xmlns:a16="http://schemas.microsoft.com/office/drawing/2014/main" id="{198171E7-926C-9820-A2FC-65F98463D403}"/>
              </a:ext>
            </a:extLst>
          </p:cNvPr>
          <p:cNvSpPr txBox="1">
            <a:spLocks/>
          </p:cNvSpPr>
          <p:nvPr/>
        </p:nvSpPr>
        <p:spPr>
          <a:xfrm>
            <a:off x="318051" y="1346360"/>
            <a:ext cx="11555898" cy="4593268"/>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514350" rtl="0" eaLnBrk="1" fontAlgn="auto" latinLnBrk="0" hangingPunct="0">
              <a:lnSpc>
                <a:spcPct val="100000"/>
              </a:lnSpc>
              <a:spcBef>
                <a:spcPts val="750"/>
              </a:spcBef>
              <a:spcAft>
                <a:spcPts val="338"/>
              </a:spcAft>
              <a:buClr>
                <a:srgbClr val="00A3DD"/>
              </a:buClr>
              <a:buSzPct val="60000"/>
              <a:buFont typeface="Wingdings" pitchFamily="2" charset="2"/>
              <a:buNone/>
              <a:tabLst/>
              <a:defRPr/>
            </a:pP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IL CASO</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Tizio, in proprio e quale procuratore speciale della moglie Caia, convenne in giudizio, nel 2010, adì il Tribunale di Imperia, IEC, Alfa S.p.A. nonché U.C.I. Ufficio Centrale Italiano, ERS, Beta S.p.A. e Gamma S.p.A. chiedendone la condanna al risarcimento dei danni subiti, da lui e dalla sua rappresentata, a seguito di sinistro occorso il (OMISSIS), nella galleria autostradale (OMISSIS), nel quale Caia riportò gravissime lesioni personali.</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Sulla base della espletata c.t.u., che aveva accertato per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Caia una invalidità permanente nella misura del 90%,</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il Tribunale condannò le parti convenute, nella proporzione delle rispettive responsabilità al risarcimento: a) del danno subito da Caia, liquidato applicando all'importo risultante dalle tabelle del Tribunale di Milano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una percentuale in aumento del 15% a titolo di personalizzazione</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 del danno da lesione del rapporto parentale subito da Tizio, liquidato in Euro 100.000.</a:t>
            </a:r>
          </a:p>
        </p:txBody>
      </p:sp>
    </p:spTree>
    <p:extLst>
      <p:ext uri="{BB962C8B-B14F-4D97-AF65-F5344CB8AC3E}">
        <p14:creationId xmlns:p14="http://schemas.microsoft.com/office/powerpoint/2010/main" val="3388634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4" name="Segnaposto contenuto 8">
            <a:extLst>
              <a:ext uri="{FF2B5EF4-FFF2-40B4-BE49-F238E27FC236}">
                <a16:creationId xmlns:a16="http://schemas.microsoft.com/office/drawing/2014/main" id="{A919BF8E-D9B8-C248-7A9A-63BF91909171}"/>
              </a:ext>
            </a:extLst>
          </p:cNvPr>
          <p:cNvSpPr txBox="1">
            <a:spLocks/>
          </p:cNvSpPr>
          <p:nvPr/>
        </p:nvSpPr>
        <p:spPr>
          <a:xfrm>
            <a:off x="318051" y="1334329"/>
            <a:ext cx="11555898" cy="4593268"/>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514350" rtl="0" eaLnBrk="1" fontAlgn="auto" latinLnBrk="0" hangingPunct="0">
              <a:lnSpc>
                <a:spcPct val="100000"/>
              </a:lnSpc>
              <a:spcBef>
                <a:spcPts val="750"/>
              </a:spcBef>
              <a:spcAft>
                <a:spcPts val="338"/>
              </a:spcAft>
              <a:buClr>
                <a:srgbClr val="00A3DD"/>
              </a:buClr>
              <a:buSzPct val="60000"/>
              <a:buFont typeface="Wingdings" pitchFamily="2" charset="2"/>
              <a:buNone/>
              <a:tabLst/>
              <a:defRPr/>
            </a:pPr>
            <a:r>
              <a:rPr kumimoji="0" lang="it-IT"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IL CASO</a:t>
            </a:r>
          </a:p>
          <a:p>
            <a:pPr marL="0" marR="0" lvl="0" indent="0" algn="just" defTabSz="514350" rtl="0" eaLnBrk="1" fontAlgn="auto" latinLnBrk="0" hangingPunct="0">
              <a:lnSpc>
                <a:spcPct val="100000"/>
              </a:lnSpc>
              <a:spcBef>
                <a:spcPts val="750"/>
              </a:spcBef>
              <a:spcAft>
                <a:spcPts val="338"/>
              </a:spcAft>
              <a:buClr>
                <a:srgbClr val="00A3DD"/>
              </a:buClr>
              <a:buSzPct val="6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parziale accoglimento del gravame interposto da Tizio, in proprio e nella predetta qualità, la Corte d'appello di Genova:</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ha aumentato il risarcimento spettante al Caia, riconoscendo il diritto ad </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una maggiore personalizzazione del danno nella percentuale del 20%</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e liquidando, dunque, il complessivo importo spettante in Euro 1.028.600, calcolato sulla base del valore del punto di invalidità indicato dalle tabelle milanesi del 2018;</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ha aumentato altresì l'importo del risarcimento spettante a Tizio, per il danno da lesione del rapporto parentale, liquidandolo nel complessivo importo di Euro 150.000.</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Avverso tale sentenza Tizio, in proprio e nella detta qualità, propone ricorso per cassazione, lamentando in particolare </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 il primo motivo due distinte censure</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la prima diretta a </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contestare la misura della personalizzazione del danno subito dalla Tizia, </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riconosciuta dalla Corte territoriale, come detto, bensì in aumento rispetto a quella già operata dal Tribunale, ma </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secondo il ricorrente ancora inadeguata </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 senza il supporto di idonea motivazione; </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 seconda diretta invece a lamentare, in sostanza, l'omessa liquidazione del danno morale, come conseguenza della sua inclusione nel calcolo tabellare del danno biologico</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 name="Titolo 1">
            <a:extLst>
              <a:ext uri="{FF2B5EF4-FFF2-40B4-BE49-F238E27FC236}">
                <a16:creationId xmlns:a16="http://schemas.microsoft.com/office/drawing/2014/main" id="{40139743-3B72-1B40-8EBB-1F2E00D7FCBD}"/>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3121141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5" name="Segnaposto contenuto 8">
            <a:extLst>
              <a:ext uri="{FF2B5EF4-FFF2-40B4-BE49-F238E27FC236}">
                <a16:creationId xmlns:a16="http://schemas.microsoft.com/office/drawing/2014/main" id="{6FF1D8EE-81F3-6798-784E-3965F9491C0F}"/>
              </a:ext>
            </a:extLst>
          </p:cNvPr>
          <p:cNvSpPr txBox="1">
            <a:spLocks/>
          </p:cNvSpPr>
          <p:nvPr/>
        </p:nvSpPr>
        <p:spPr>
          <a:xfrm>
            <a:off x="241439" y="1449941"/>
            <a:ext cx="11632509" cy="5052133"/>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514350" rtl="0" eaLnBrk="1" fontAlgn="auto" latinLnBrk="0" hangingPunct="0">
              <a:lnSpc>
                <a:spcPct val="100000"/>
              </a:lnSpc>
              <a:spcBef>
                <a:spcPts val="750"/>
              </a:spcBef>
              <a:spcAft>
                <a:spcPts val="338"/>
              </a:spcAft>
              <a:buClr>
                <a:srgbClr val="00A3DD"/>
              </a:buClr>
              <a:buSzPct val="60000"/>
              <a:buFont typeface="Wingdings" pitchFamily="2" charset="2"/>
              <a:buNone/>
              <a:tabLst/>
              <a:defRPr/>
            </a:pPr>
            <a:r>
              <a:rPr kumimoji="0" lang="it-IT"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LA CORTE RIGETTA IL MOTIVO DI RICORSO</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Secondo principio consolidato nella giurisprudenza di questa Corte, "</a:t>
            </a:r>
            <a:r>
              <a:rPr kumimoji="0" lang="it-IT" b="0"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 tema di danno non patrimoniale da lesione della salute, </a:t>
            </a:r>
            <a:r>
              <a:rPr kumimoji="0" lang="it-IT"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la misura standard del risarcimento </a:t>
            </a:r>
            <a:r>
              <a:rPr kumimoji="0" lang="it-IT" b="0"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prevista dalla legge o dal criterio equitativo uniforme adottato negli uffici giudiziari di merito (nella specie, le tabelle milanesi) </a:t>
            </a:r>
            <a:r>
              <a:rPr kumimoji="0" lang="it-IT" b="1" i="0" u="sng"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puo'</a:t>
            </a:r>
            <a:r>
              <a:rPr kumimoji="0" lang="it-IT"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essere incrementata dal giudice, con motivazione analitica e non stereotipata, solo in presenza di conseguenze anomale o del tutto peculiari </a:t>
            </a:r>
            <a:r>
              <a:rPr kumimoji="0" lang="it-IT"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(tempestivamente allegate e provate dal danneggiato), </a:t>
            </a:r>
            <a:r>
              <a:rPr kumimoji="0" lang="it-IT"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mentre le conseguenze ordinariamente derivanti da pregiudizi dello stesso grado sofferti da persone della stessa età non giustificano alcuna personalizzazione in aumento</a:t>
            </a:r>
            <a:r>
              <a:rPr kumimoji="0" lang="it-IT"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 </a:t>
            </a:r>
            <a:r>
              <a:rPr kumimoji="0" lang="it-IT"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ex </a:t>
            </a:r>
            <a:r>
              <a:rPr kumimoji="0" lang="it-IT" b="0"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multis</a:t>
            </a:r>
            <a:r>
              <a:rPr kumimoji="0" lang="it-IT"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it-IT"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Cass. 07/05/2018, n. 10912</a:t>
            </a:r>
            <a:r>
              <a:rPr kumimoji="0" lang="it-IT"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30/10/2018, n. 27482; 11/11/2019, n. 28988; 10/11/2020, n. 25164; 04/03/2021, n. 5865; 06/05/2021, n. 12046).</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Sul piano concettuale </a:t>
            </a:r>
            <a:r>
              <a:rPr kumimoji="0" lang="it-IT"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occorre invero rammentare </a:t>
            </a:r>
            <a:r>
              <a:rPr kumimoji="0" lang="it-IT" b="0"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che il grado di invalidità permanente indicato da un parere medico legale esprime in misura percentuale la sintesi di tutte le conseguenze ordinarie che una determinata menomazione si presume riverberi sullo svolgimento delle attività comuni ad ogni persona</a:t>
            </a:r>
            <a:r>
              <a:rPr kumimoji="0" lang="it-IT"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in particolare, </a:t>
            </a:r>
            <a:r>
              <a:rPr kumimoji="0" lang="it-IT"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le conseguenze possono distinguersi in due gruppi</a:t>
            </a:r>
            <a:r>
              <a:rPr kumimoji="0" lang="it-IT"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it-IT"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quelle necessariamente comuni a tutte le persone </a:t>
            </a:r>
            <a:r>
              <a:rPr kumimoji="0" lang="it-IT"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che dovessero patire quel particolare grado di invalidità;</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it-IT"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quelle peculiari del caso concreto che abbiano reso il pregiudizio patito dalla vittima diverso e maggiore rispetto ai casi consimili</a:t>
            </a:r>
            <a:r>
              <a:rPr kumimoji="0" lang="it-IT"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6" name="Titolo 1">
            <a:extLst>
              <a:ext uri="{FF2B5EF4-FFF2-40B4-BE49-F238E27FC236}">
                <a16:creationId xmlns:a16="http://schemas.microsoft.com/office/drawing/2014/main" id="{22F8CF99-0D2B-2243-81E5-832DE54A0415}"/>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390131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4" name="Titolo 1">
            <a:extLst>
              <a:ext uri="{FF2B5EF4-FFF2-40B4-BE49-F238E27FC236}">
                <a16:creationId xmlns:a16="http://schemas.microsoft.com/office/drawing/2014/main" id="{AD63B4C5-194C-571D-0955-AB31663E914B}"/>
              </a:ext>
            </a:extLst>
          </p:cNvPr>
          <p:cNvSpPr txBox="1">
            <a:spLocks/>
          </p:cNvSpPr>
          <p:nvPr/>
        </p:nvSpPr>
        <p:spPr>
          <a:xfrm>
            <a:off x="3767694" y="551709"/>
            <a:ext cx="7886700" cy="762724"/>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algn="r"/>
            <a:r>
              <a:rPr lang="it-IT" dirty="0">
                <a:solidFill>
                  <a:schemeClr val="bg1"/>
                </a:solidFill>
                <a:latin typeface="Times New Roman" panose="02020603050405020304" pitchFamily="18" charset="0"/>
                <a:cs typeface="Times New Roman" panose="02020603050405020304" pitchFamily="18" charset="0"/>
              </a:rPr>
              <a:t>DUE NOVITÀ</a:t>
            </a:r>
          </a:p>
        </p:txBody>
      </p:sp>
      <p:sp>
        <p:nvSpPr>
          <p:cNvPr id="5" name="Segnaposto contenuto 8">
            <a:extLst>
              <a:ext uri="{FF2B5EF4-FFF2-40B4-BE49-F238E27FC236}">
                <a16:creationId xmlns:a16="http://schemas.microsoft.com/office/drawing/2014/main" id="{EE937440-EC06-727F-D2FB-37DCE263B653}"/>
              </a:ext>
            </a:extLst>
          </p:cNvPr>
          <p:cNvSpPr txBox="1">
            <a:spLocks/>
          </p:cNvSpPr>
          <p:nvPr/>
        </p:nvSpPr>
        <p:spPr>
          <a:xfrm>
            <a:off x="318051" y="1326465"/>
            <a:ext cx="11545086" cy="4573325"/>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Clr>
                <a:schemeClr val="tx1"/>
              </a:buClr>
              <a:buNone/>
            </a:pPr>
            <a:r>
              <a:rPr lang="it-IT" sz="2400" dirty="0">
                <a:latin typeface="Times New Roman" panose="02020603050405020304" pitchFamily="18" charset="0"/>
                <a:cs typeface="Times New Roman" panose="02020603050405020304" pitchFamily="18" charset="0"/>
              </a:rPr>
              <a:t>2) </a:t>
            </a:r>
            <a:r>
              <a:rPr lang="it-IT" sz="2400" b="1" u="sng" dirty="0">
                <a:latin typeface="Times New Roman" panose="02020603050405020304" pitchFamily="18" charset="0"/>
                <a:cs typeface="Times New Roman" panose="02020603050405020304" pitchFamily="18" charset="0"/>
              </a:rPr>
              <a:t>PRONUNCIA DELLA SUPREMA CORTE SUL DANNO MORALE NELLE MICROPERMANENTI</a:t>
            </a:r>
            <a:r>
              <a:rPr lang="it-IT" sz="2400" dirty="0">
                <a:latin typeface="Times New Roman" panose="02020603050405020304" pitchFamily="18" charset="0"/>
                <a:cs typeface="Times New Roman" panose="02020603050405020304" pitchFamily="18" charset="0"/>
              </a:rPr>
              <a:t>:</a:t>
            </a:r>
          </a:p>
          <a:p>
            <a:pPr marL="0" indent="0" algn="just">
              <a:buClr>
                <a:schemeClr val="tx1"/>
              </a:buClr>
              <a:buNone/>
            </a:pPr>
            <a:endParaRPr lang="it-IT" sz="2400" dirty="0">
              <a:latin typeface="Times New Roman" panose="02020603050405020304" pitchFamily="18" charset="0"/>
              <a:cs typeface="Times New Roman" panose="02020603050405020304" pitchFamily="18" charset="0"/>
            </a:endParaRPr>
          </a:p>
          <a:p>
            <a:pPr marL="0" indent="0" algn="just">
              <a:buClr>
                <a:schemeClr val="tx1"/>
              </a:buClr>
              <a:buNone/>
            </a:pPr>
            <a:r>
              <a:rPr lang="it-IT" sz="2400" dirty="0">
                <a:latin typeface="Times New Roman" panose="02020603050405020304" pitchFamily="18" charset="0"/>
                <a:cs typeface="Times New Roman" panose="02020603050405020304" pitchFamily="18" charset="0"/>
              </a:rPr>
              <a:t>«affermazione del principio declinabile sul piano probatorio secondo cui, </a:t>
            </a:r>
            <a:r>
              <a:rPr lang="it-IT" sz="2400" b="1" u="sng" dirty="0">
                <a:latin typeface="Times New Roman" panose="02020603050405020304" pitchFamily="18" charset="0"/>
                <a:cs typeface="Times New Roman" panose="02020603050405020304" pitchFamily="18" charset="0"/>
              </a:rPr>
              <a:t>al riconoscimento di danni biologici di lieve </a:t>
            </a:r>
            <a:r>
              <a:rPr lang="it-IT" sz="2400" b="1" u="sng" dirty="0" err="1">
                <a:latin typeface="Times New Roman" panose="02020603050405020304" pitchFamily="18" charset="0"/>
                <a:cs typeface="Times New Roman" panose="02020603050405020304" pitchFamily="18" charset="0"/>
              </a:rPr>
              <a:t>entita'</a:t>
            </a:r>
            <a:r>
              <a:rPr lang="it-IT" sz="2400" b="1" u="sng" dirty="0">
                <a:latin typeface="Times New Roman" panose="02020603050405020304" pitchFamily="18" charset="0"/>
                <a:cs typeface="Times New Roman" panose="02020603050405020304" pitchFamily="18" charset="0"/>
              </a:rPr>
              <a:t> (come avvenuto nel caso di specie), </a:t>
            </a:r>
            <a:r>
              <a:rPr lang="it-IT" sz="2400" b="1" u="sng" dirty="0" err="1">
                <a:latin typeface="Times New Roman" panose="02020603050405020304" pitchFamily="18" charset="0"/>
                <a:cs typeface="Times New Roman" panose="02020603050405020304" pitchFamily="18" charset="0"/>
              </a:rPr>
              <a:t>corrispondera'</a:t>
            </a:r>
            <a:r>
              <a:rPr lang="it-IT" sz="2400" b="1" u="sng" dirty="0">
                <a:latin typeface="Times New Roman" panose="02020603050405020304" pitchFamily="18" charset="0"/>
                <a:cs typeface="Times New Roman" panose="02020603050405020304" pitchFamily="18" charset="0"/>
              </a:rPr>
              <a:t> un maggior rigore nell'allegazione e nella prova delle conseguenze dannose concretamente rivendicate,</a:t>
            </a:r>
            <a:r>
              <a:rPr lang="it-IT" sz="2400" dirty="0">
                <a:latin typeface="Times New Roman" panose="02020603050405020304" pitchFamily="18" charset="0"/>
                <a:cs typeface="Times New Roman" panose="02020603050405020304" pitchFamily="18" charset="0"/>
              </a:rPr>
              <a:t> </a:t>
            </a:r>
            <a:r>
              <a:rPr lang="it-IT" sz="2400" b="1" u="sng" dirty="0">
                <a:latin typeface="Times New Roman" panose="02020603050405020304" pitchFamily="18" charset="0"/>
                <a:cs typeface="Times New Roman" panose="02020603050405020304" pitchFamily="18" charset="0"/>
              </a:rPr>
              <a:t>dovendo ritenersi normalmente assorbite, nel riscontrato danno biologico di lieve entità (salva la rigorosa prova contraria), anche le conseguenze astrattamente considerabili sul piano del c.d. danno morale</a:t>
            </a:r>
            <a:r>
              <a:rPr lang="it-IT" sz="2400" dirty="0">
                <a:latin typeface="Times New Roman" panose="02020603050405020304" pitchFamily="18" charset="0"/>
                <a:cs typeface="Times New Roman" panose="02020603050405020304" pitchFamily="18" charset="0"/>
              </a:rPr>
              <a:t>» (Cass. Ordinanza del 3 marzo 2023, n. 6444: respinto ricorso promosso dal danneggiato per ottenere riconoscimento danno morale per un 4% di danno biologico negato in sede di merito; </a:t>
            </a:r>
            <a:r>
              <a:rPr lang="it-IT" sz="2400" u="sng" dirty="0">
                <a:latin typeface="Times New Roman" panose="02020603050405020304" pitchFamily="18" charset="0"/>
                <a:cs typeface="Times New Roman" panose="02020603050405020304" pitchFamily="18" charset="0"/>
              </a:rPr>
              <a:t>in senso conforme Cass. 01.03.2024 n. 5547</a:t>
            </a:r>
            <a:r>
              <a:rPr lang="it-IT"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4955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4" name="Segnaposto contenuto 8">
            <a:extLst>
              <a:ext uri="{FF2B5EF4-FFF2-40B4-BE49-F238E27FC236}">
                <a16:creationId xmlns:a16="http://schemas.microsoft.com/office/drawing/2014/main" id="{F4643143-30D7-8DE0-FC45-BE6D50A15982}"/>
              </a:ext>
            </a:extLst>
          </p:cNvPr>
          <p:cNvSpPr txBox="1">
            <a:spLocks/>
          </p:cNvSpPr>
          <p:nvPr/>
        </p:nvSpPr>
        <p:spPr>
          <a:xfrm>
            <a:off x="318051" y="1877786"/>
            <a:ext cx="11555898" cy="4624288"/>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0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Tanto le prime quanto le seconde </a:t>
            </a:r>
            <a:r>
              <a:rPr kumimoji="0" lang="it-IT" sz="20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costituiscono forme di manifestazione del danno non patrimoniale aventi identica natura che vanno tutte considerate in ossequio al principio </a:t>
            </a:r>
            <a:r>
              <a:rPr kumimoji="0" lang="it-IT" sz="2000" b="0"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dell'integralita'</a:t>
            </a:r>
            <a:r>
              <a:rPr kumimoji="0" lang="it-IT" sz="20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del risarcimento, senza, tuttavia, incorrere in duplicazioni computando lo stesso aspetto due o </a:t>
            </a:r>
            <a:r>
              <a:rPr kumimoji="0" lang="it-IT" sz="2000" b="0"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piu'</a:t>
            </a:r>
            <a:r>
              <a:rPr kumimoji="0" lang="it-IT" sz="20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volte sulla base di diverse, meramente formali, denominazioni</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0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Soltanto in presenza di circostanze specifiche ed eccezionali allegate dal danneggiato, che rendano il danno più grave rispetto alle conseguenze ordinariamente derivanti dai pregiudizi dello stesso grado sofferti da persone della stessa età, è consentito al giudice, con motivazione analitica e non stereotipata, incrementare le somme dovute a titolo risarcitorio in sede di personalizzazione della liquidazione </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 </a:t>
            </a:r>
            <a:r>
              <a:rPr kumimoji="0" lang="it-IT"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Cass</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 10912 del 2018, cit.).</a:t>
            </a:r>
          </a:p>
        </p:txBody>
      </p:sp>
      <p:sp>
        <p:nvSpPr>
          <p:cNvPr id="5" name="Titolo 1">
            <a:extLst>
              <a:ext uri="{FF2B5EF4-FFF2-40B4-BE49-F238E27FC236}">
                <a16:creationId xmlns:a16="http://schemas.microsoft.com/office/drawing/2014/main" id="{FAFB346E-55C0-8A40-94C6-46F296A3A32F}"/>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2237283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5" name="Segnaposto contenuto 8">
            <a:extLst>
              <a:ext uri="{FF2B5EF4-FFF2-40B4-BE49-F238E27FC236}">
                <a16:creationId xmlns:a16="http://schemas.microsoft.com/office/drawing/2014/main" id="{1D89C114-D0DD-3504-8EE9-4BDA71AE135F}"/>
              </a:ext>
            </a:extLst>
          </p:cNvPr>
          <p:cNvSpPr txBox="1">
            <a:spLocks/>
          </p:cNvSpPr>
          <p:nvPr/>
        </p:nvSpPr>
        <p:spPr>
          <a:xfrm>
            <a:off x="231473" y="1885950"/>
            <a:ext cx="11642476" cy="4616124"/>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0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Nel caso di specie la Corte d’Appello ha accordato una personalizzazione del danno in aumento, nella misura del 20%, sui valori standard </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risultanti dall'applicazione delle tabelle, sulla base della seguente testuale motivazione (leggibile a pag. 6 della sentenza): «….. può riconoscersi alla (OMISSIS) una personalizzazione del danno - superiore a quella riconosciuta dal Tribunale - nella misura percentuale del 20% del valore standard dell'invalidità permanente, rapportato all’età della vittima, </a:t>
            </a:r>
            <a:r>
              <a:rPr kumimoji="0" lang="it-IT" sz="20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considerazione della eccezionale gravità</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delle lesioni riportate dalla (OMISSIS) nell'incidente per cui è causa e </a:t>
            </a:r>
            <a:r>
              <a:rPr kumimoji="0" lang="it-IT" sz="20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della immobilizzazione che ne </a:t>
            </a:r>
            <a:r>
              <a:rPr kumimoji="0" lang="it-IT" sz="2000" b="0"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a:t>
            </a:r>
            <a:r>
              <a:rPr kumimoji="0" lang="it-IT" sz="20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conseguita, andando ad incidere su di una persona ancora giovane e professionalmente attiva che trovatasi nel pieno della vita e </a:t>
            </a:r>
            <a:r>
              <a:rPr kumimoji="0" lang="it-IT" sz="2000" b="0"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dell'eta'</a:t>
            </a:r>
            <a:r>
              <a:rPr kumimoji="0" lang="it-IT" sz="20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lavorativa</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gestendo personalmente e con successo una gelateria tramite una società in nome collettivo di cui era socia al 95%".</a:t>
            </a:r>
          </a:p>
        </p:txBody>
      </p:sp>
      <p:sp>
        <p:nvSpPr>
          <p:cNvPr id="6" name="Titolo 1">
            <a:extLst>
              <a:ext uri="{FF2B5EF4-FFF2-40B4-BE49-F238E27FC236}">
                <a16:creationId xmlns:a16="http://schemas.microsoft.com/office/drawing/2014/main" id="{18078CD4-0913-BB45-A439-A2B3D6F8ABBE}"/>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2668961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4" name="Segnaposto contenuto 8">
            <a:extLst>
              <a:ext uri="{FF2B5EF4-FFF2-40B4-BE49-F238E27FC236}">
                <a16:creationId xmlns:a16="http://schemas.microsoft.com/office/drawing/2014/main" id="{13A51695-9380-3639-3110-AE063B7716D9}"/>
              </a:ext>
            </a:extLst>
          </p:cNvPr>
          <p:cNvSpPr txBox="1">
            <a:spLocks/>
          </p:cNvSpPr>
          <p:nvPr/>
        </p:nvSpPr>
        <p:spPr>
          <a:xfrm>
            <a:off x="318051" y="2041071"/>
            <a:ext cx="11555898" cy="4461003"/>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Non può non osservarsi che tale motivazione</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nel basarsi in ultima analisi sulla considerazione della "eccezionale gravità delle lesioni", della "immobilizzazione che ne è conseguita" della loro incidenza "su di una persona ancora giovane e professionalmente attiva che trovatasi nel pieno della vita e dell'età lavorativa", </a:t>
            </a: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oggettivamente non indica circostanze ed elementi diversi da quelli già necessariamente valutati nella parametrazione della percentuale invalidante secondo i comuni e più accreditati </a:t>
            </a:r>
            <a:r>
              <a:rPr kumimoji="0" lang="it-IT" sz="18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barème</a:t>
            </a: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medico-legali </a:t>
            </a:r>
            <a:r>
              <a:rPr kumimoji="0" lang="it-IT" sz="1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 posti a base della liquidazione secondo il sistema tabellare a punto variabile in funzione dell'età e del grado di invalidità</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non indica, cioè, conseguenze diverse da quelle necessariamente comuni a tutte le persone che dovessero patire quel particolare (e pur certamente elevatissimo) grado di invalidità</a:t>
            </a:r>
            <a:r>
              <a:rPr kumimoji="0" lang="it-IT"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Pertanto </a:t>
            </a: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è solo perché non è stata presentata «impugnazione incidentale» che non vi è riforma </a:t>
            </a:r>
            <a:r>
              <a:rPr kumimoji="0" lang="it-IT" sz="1800" b="1" i="1"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a:t>
            </a:r>
            <a:r>
              <a:rPr kumimoji="0" lang="it-IT" sz="1800" b="1" i="1"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peius</a:t>
            </a:r>
            <a:r>
              <a:rPr kumimoji="0" lang="it-IT" sz="1800" b="1" i="1"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per il ricorrente le cui censure sul punto vengono respinte</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 name="Titolo 1">
            <a:extLst>
              <a:ext uri="{FF2B5EF4-FFF2-40B4-BE49-F238E27FC236}">
                <a16:creationId xmlns:a16="http://schemas.microsoft.com/office/drawing/2014/main" id="{5D88FCF8-C48B-DC4C-8F9D-90E1835B8DA3}"/>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1026143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5" name="Segnaposto contenuto 8">
            <a:extLst>
              <a:ext uri="{FF2B5EF4-FFF2-40B4-BE49-F238E27FC236}">
                <a16:creationId xmlns:a16="http://schemas.microsoft.com/office/drawing/2014/main" id="{453BF36F-B670-8D26-9441-F36981BF0474}"/>
              </a:ext>
            </a:extLst>
          </p:cNvPr>
          <p:cNvSpPr txBox="1">
            <a:spLocks/>
          </p:cNvSpPr>
          <p:nvPr/>
        </p:nvSpPr>
        <p:spPr>
          <a:xfrm>
            <a:off x="318051" y="1853293"/>
            <a:ext cx="11555897" cy="4473010"/>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Anche perché: «</a:t>
            </a:r>
            <a:r>
              <a:rPr kumimoji="0" lang="it-IT" sz="20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gli asseriti riflessi sulla vita psichica e sull’attività sessuale della vittima non sono conseguenze peculiari e non comuni di una determinata menomazione </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 sono essi stessi menomazioni che devono condurre ad una adeguata ponderazione del danno biologico già nei suoi valori standard secondo la liquidazione tabellare.</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Pertanto </a:t>
            </a:r>
            <a:r>
              <a:rPr kumimoji="0" lang="it-IT" sz="20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delle due l’una: o sono già stati considerati dal CTU</a:t>
            </a:r>
            <a:r>
              <a:rPr kumimoji="0" lang="it-IT" sz="20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 poi dal tribunale nella determinazione della complessiva percentuale invalidante e poi del danno biologico per così dire base, e in tal caso non si giustifica alcuna personalizzazione, trattandosi di conseguenze comuni e non eccezionali di quella complessiva situazione di invalidità: </a:t>
            </a:r>
            <a:r>
              <a:rPr kumimoji="0" lang="it-IT" sz="20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 non lo sono stati, ma in tal caso la censura avrebbe dovuto appuntarsi sulla determinazione del grado di invalidità</a:t>
            </a:r>
            <a:r>
              <a:rPr kumimoji="0" lang="it-IT"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 in questa sede, avrebbe ancor prima dovuto allegarsi, nel rispetto degli oneri di specificità, che in tali termini era già stata proposta in appello e non esaminata come tale.</a:t>
            </a:r>
          </a:p>
        </p:txBody>
      </p:sp>
      <p:sp>
        <p:nvSpPr>
          <p:cNvPr id="6" name="Titolo 1">
            <a:extLst>
              <a:ext uri="{FF2B5EF4-FFF2-40B4-BE49-F238E27FC236}">
                <a16:creationId xmlns:a16="http://schemas.microsoft.com/office/drawing/2014/main" id="{24B391BC-5E4B-BD42-BC33-75F08E02ACC8}"/>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2205152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4" name="Segnaposto contenuto 8">
            <a:extLst>
              <a:ext uri="{FF2B5EF4-FFF2-40B4-BE49-F238E27FC236}">
                <a16:creationId xmlns:a16="http://schemas.microsoft.com/office/drawing/2014/main" id="{25EB565C-116E-76B8-AC6C-90F0B97F6643}"/>
              </a:ext>
            </a:extLst>
          </p:cNvPr>
          <p:cNvSpPr txBox="1">
            <a:spLocks/>
          </p:cNvSpPr>
          <p:nvPr/>
        </p:nvSpPr>
        <p:spPr>
          <a:xfrm>
            <a:off x="318051" y="1706336"/>
            <a:ext cx="11555898" cy="4692157"/>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MERITO INVECE ALLA SECONDA CENSURA (PER LA CORTE INFONDATA)</a:t>
            </a:r>
            <a:r>
              <a:rPr kumimoji="0" lang="it-IT"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Nel pronunciarsi sul motivo di gravame con il quale </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l'appellante aveva chiesto, oltre ad una maggiore personalizzazione del danno, anche una separata liquidazione del danno morale</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la Corte d'appello ha rilevato, con specifico riferimento a quest'ultimo tema e richiamando i noti arresti di Cass. Sez. U. 11/11/2008, </a:t>
            </a:r>
            <a:r>
              <a:rPr kumimoji="0" lang="it-IT"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nn</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26972-26975, che l'esistenza di un danno morale era bensì nella specie certamente ravvisabile, "attesa la gravità del fatto e delle conseguenze che ne sono derivate", e tuttavia "esso non costituisce un'autonoma categoria di danno, autonomamente risarcibile - come sostiene la difesa dell'appellante - ma una componente del danno biologico", discendendone che "l'attribuzione cumulativa del danno biologico e del danno morale non </a:t>
            </a:r>
            <a:r>
              <a:rPr lang="it-IT" dirty="0">
                <a:solidFill>
                  <a:prstClr val="black"/>
                </a:solidFill>
                <a:latin typeface="Times New Roman" panose="02020603050405020304" pitchFamily="18" charset="0"/>
                <a:cs typeface="Times New Roman" panose="02020603050405020304" pitchFamily="18" charset="0"/>
              </a:rPr>
              <a:t>è</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praticabile, determinando una ingiustificata duplicazione del risarcimento".</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Tale affermazione </a:t>
            </a:r>
            <a:r>
              <a:rPr lang="it-IT" b="1" u="sng" dirty="0">
                <a:solidFill>
                  <a:prstClr val="black"/>
                </a:solidFill>
                <a:latin typeface="Times New Roman" panose="02020603050405020304" pitchFamily="18" charset="0"/>
                <a:cs typeface="Times New Roman" panose="02020603050405020304" pitchFamily="18" charset="0"/>
              </a:rPr>
              <a:t>è</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certamente errata e costituisce il portato di una lettura delle menzionate pronunce che deve ritenersi superata dalle chiare e univoche contrarie emergenze del diritto positivo</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 name="Titolo 1">
            <a:extLst>
              <a:ext uri="{FF2B5EF4-FFF2-40B4-BE49-F238E27FC236}">
                <a16:creationId xmlns:a16="http://schemas.microsoft.com/office/drawing/2014/main" id="{A858FFF5-CD8D-E84B-B13A-294C90460839}"/>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2685009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5" name="Segnaposto contenuto 8">
            <a:extLst>
              <a:ext uri="{FF2B5EF4-FFF2-40B4-BE49-F238E27FC236}">
                <a16:creationId xmlns:a16="http://schemas.microsoft.com/office/drawing/2014/main" id="{F024DB39-661A-3A93-E7B1-F8A9C14DE4B1}"/>
              </a:ext>
            </a:extLst>
          </p:cNvPr>
          <p:cNvSpPr txBox="1">
            <a:spLocks/>
          </p:cNvSpPr>
          <p:nvPr/>
        </p:nvSpPr>
        <p:spPr>
          <a:xfrm>
            <a:off x="318051" y="1983921"/>
            <a:ext cx="11555897" cy="4518153"/>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Ciò precisato </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e ribadito, dunque, </a:t>
            </a: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correzione di quanto sul punto affermato nella sentenza impugnata,</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il principio della autonomia del danno morale rispetto al danno biologico, atteso che il sintagma "danno morale": a) non è suscettibile di accertamento medico-legale; b) si sostanzia nella rappresentazione di uno stato d'animo di sofferenza interiore, che prescinde del tutto (pur potendole influenzare) dalle vicende dinamico-relazionali della vita del danneggiato - </a:t>
            </a: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deve nondimeno rilevarsi che l'esito decisorio cui anche sul punto </a:t>
            </a:r>
            <a:r>
              <a:rPr kumimoji="0" lang="it-IT" sz="18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a:t>
            </a: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pervenuta la sentenza di merito si rivela comunque conforme a diritto.</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 Corte d’Appello, infatti, come espressamente affermato in sentenza, ha liquidato il danno da lesione del diritto alla salute della (OMISSIS) </a:t>
            </a: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facendo applicazione delle "tabelle milanesi aggiornate al 2018" le quali includevano nel valore del punto di invalidità, rapportato in funzione crescente alla gravità della menomazione (percentuale di invalidità) ed in funzione decrescente all’età della persona lesa, una quota riferibile anche al danno morale.</a:t>
            </a:r>
          </a:p>
        </p:txBody>
      </p:sp>
      <p:sp>
        <p:nvSpPr>
          <p:cNvPr id="6" name="Titolo 1">
            <a:extLst>
              <a:ext uri="{FF2B5EF4-FFF2-40B4-BE49-F238E27FC236}">
                <a16:creationId xmlns:a16="http://schemas.microsoft.com/office/drawing/2014/main" id="{F9AF3BAE-DA5A-D842-B51D-CF2D5C48982E}"/>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4003490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4" name="Segnaposto contenuto 8">
            <a:extLst>
              <a:ext uri="{FF2B5EF4-FFF2-40B4-BE49-F238E27FC236}">
                <a16:creationId xmlns:a16="http://schemas.microsoft.com/office/drawing/2014/main" id="{D52665DD-A852-9D31-CCC7-FEA575926738}"/>
              </a:ext>
            </a:extLst>
          </p:cNvPr>
          <p:cNvSpPr txBox="1">
            <a:spLocks/>
          </p:cNvSpPr>
          <p:nvPr/>
        </p:nvSpPr>
        <p:spPr>
          <a:xfrm>
            <a:off x="318051" y="1433393"/>
            <a:ext cx="11555898" cy="4592121"/>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Come chiarito da questa Corte (superando precedente difforme orientamento espresso da </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Cass. 04/02/2020, n. 2461</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ferma detta ontologica autonomia del danno morale dal danno biologico, nulla impedisce di operare in tal modo la liquidazione del danno morale, dal momento che la componente dell'importo risarcitorio così calcolato destinato a compensare la sofferenza morale è il risultato essa stessa di un implicito ragionamento fondato sull'attendibile criterio logico-presuntivo della "corrispondenza, su di una base di proporzionalità diretta, della gravità della lesione rispetto all'insorgere di una sofferenza soggettiva</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tanto più grave, difatti, sarà la lesione della salute, tanto più il ragionamento inferenziale consentirà di presumere l'esistenza di un correlato danno morale inteso quale sofferenza interiore, morfologicamente diversa dall'aspetto dinamico relazionale conseguente alla lesione stessa"</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(così, in motivazione, </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Cass. 10/11/2020, n. 25164</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 name="Titolo 1">
            <a:extLst>
              <a:ext uri="{FF2B5EF4-FFF2-40B4-BE49-F238E27FC236}">
                <a16:creationId xmlns:a16="http://schemas.microsoft.com/office/drawing/2014/main" id="{3B65ECBE-B5B9-7641-AC3A-5FE2FDE99E8C}"/>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3236575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5" name="Segnaposto contenuto 8">
            <a:extLst>
              <a:ext uri="{FF2B5EF4-FFF2-40B4-BE49-F238E27FC236}">
                <a16:creationId xmlns:a16="http://schemas.microsoft.com/office/drawing/2014/main" id="{A36A89E3-2A09-8EE8-9007-2E88368C087B}"/>
              </a:ext>
            </a:extLst>
          </p:cNvPr>
          <p:cNvSpPr txBox="1">
            <a:spLocks/>
          </p:cNvSpPr>
          <p:nvPr/>
        </p:nvSpPr>
        <p:spPr>
          <a:xfrm>
            <a:off x="465363" y="2179864"/>
            <a:ext cx="11408585" cy="3737366"/>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Nel caso di specie, peraltro, </a:t>
            </a:r>
            <a:r>
              <a:rPr kumimoji="0" lang="it-IT" sz="20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 Corte d’Appello ha sbagliato applicando in via di personalizzazione la percentuale di aumento del 20% sull'intero importo di Euro 857.167 </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(previsto dalla Tabella milanese per un 90%), </a:t>
            </a:r>
            <a:r>
              <a:rPr kumimoji="0" lang="it-IT" sz="20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finendo così per "personalizzare" non solo il danno biologico (571.444) ma, con esso, anche il danno morale (285.723).</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0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Ciò rappresenta un errore sul piano concettuale prima che su quello giuridico, come più volte questa Corte ha avuto modo di precisare </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 </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Cass. 11/11/2019, n. 28988</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04/02/2020, n. 2461; 04/11/2020, n. 24473; n. 25164 del 2020).</a:t>
            </a:r>
          </a:p>
        </p:txBody>
      </p:sp>
      <p:sp>
        <p:nvSpPr>
          <p:cNvPr id="6" name="Titolo 1">
            <a:extLst>
              <a:ext uri="{FF2B5EF4-FFF2-40B4-BE49-F238E27FC236}">
                <a16:creationId xmlns:a16="http://schemas.microsoft.com/office/drawing/2014/main" id="{1A447A8C-842F-0E49-8602-9049DEE8BBB0}"/>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2307402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4" name="Segnaposto contenuto 8">
            <a:extLst>
              <a:ext uri="{FF2B5EF4-FFF2-40B4-BE49-F238E27FC236}">
                <a16:creationId xmlns:a16="http://schemas.microsoft.com/office/drawing/2014/main" id="{F94ED026-1F2F-1DFC-1E5C-EE892365F1C4}"/>
              </a:ext>
            </a:extLst>
          </p:cNvPr>
          <p:cNvSpPr txBox="1">
            <a:spLocks/>
          </p:cNvSpPr>
          <p:nvPr/>
        </p:nvSpPr>
        <p:spPr>
          <a:xfrm>
            <a:off x="449036" y="2155371"/>
            <a:ext cx="11326424" cy="4346703"/>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Sotto il primo profilo</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invero, non può non convenirsi che un problema di "personalizzazione" del danno si pone solo ove si muova da un importo standard del danno (quale quello determinato secondo il sistema tabellare per il danno biologico, quale danno dinamico-relazionale). </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Solo in tal caso, in presenza come detto di situazioni particolari ed eccezionali, che non possano presumersi già considerate nell'importo standard, si pone il problema di un aumento personalizzante dell'importo risarcitorio che possa consentire una adeguata compensazione del danno nella sua effettiva consistenza fenomenologica, nel rispetto del principio di integralità del risarcimento (</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articolo 1223 c.c.</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Non invece quando il danno non sia suscettibile di liquidazione standardizzata, come appunto accade per il danno morale considerata la sua natura eminentemente soggettiva e oggettivamente non misurabile.</a:t>
            </a:r>
          </a:p>
        </p:txBody>
      </p:sp>
      <p:sp>
        <p:nvSpPr>
          <p:cNvPr id="5" name="Titolo 1">
            <a:extLst>
              <a:ext uri="{FF2B5EF4-FFF2-40B4-BE49-F238E27FC236}">
                <a16:creationId xmlns:a16="http://schemas.microsoft.com/office/drawing/2014/main" id="{BAF516A7-2549-C84E-AAE9-082B99746003}"/>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3363844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5" name="Segnaposto contenuto 8">
            <a:extLst>
              <a:ext uri="{FF2B5EF4-FFF2-40B4-BE49-F238E27FC236}">
                <a16:creationId xmlns:a16="http://schemas.microsoft.com/office/drawing/2014/main" id="{3ED1F836-FFE9-42A1-0114-36C10353C414}"/>
              </a:ext>
            </a:extLst>
          </p:cNvPr>
          <p:cNvSpPr txBox="1">
            <a:spLocks/>
          </p:cNvSpPr>
          <p:nvPr/>
        </p:nvSpPr>
        <p:spPr>
          <a:xfrm>
            <a:off x="318051" y="2016579"/>
            <a:ext cx="11555897" cy="4032998"/>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Sul piano prettamente giuridico </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occorre poi considerare che la personalizzazione del danno è specificamente disciplinata in via normativa dall'articolo 138, comma 3</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nuovo testo,</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cod. ass. con chiaro ed esclusivo riferimento al danno biologico ("qualora la menomazione accertata incida in maniera rilevante su specifici aspetti dinamico-relazionali personali documentati e obiettivamente accertati, l'ammontare del risarcimento del danno, calcolato secondo quanto previsto dalla tabella unica nazionale (...), può essere aumentato dal giudice, con equo e motivato apprezzamento delle condizioni soggettive del danneggiato, fino al 30%", previsione da correlare a quella di cui al comma 2, lettera a) che definisce il danno biologico come "la lesione temporanea o permanente all'integrità psico-fisica della persona, suscettibile di accertamento medico-legale, che esplica un'incidenza negativa sulle attività quotidiane e sugli aspetti dinamico-relazionali della vita del danneggiato, indipendentemente da eventuali ripercussioni sulla sua capacità di produrre reddito) e non con riferimento al danno morale (cui è dedicata una ben distinta sotto-articolazione del precedente comma 2 (lettera e): "al fine di considerare la componente morale da lesione dell'integrità fisica, la quota corrispondente al danno biologico (...) è incrementata in via progressiva e per punto, individuando la percentuale di aumento di tali valori per la personalizzazione complessiva della liquidazione").</a:t>
            </a:r>
            <a:endParaRPr kumimoji="0" lang="it-IT"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itolo 1">
            <a:extLst>
              <a:ext uri="{FF2B5EF4-FFF2-40B4-BE49-F238E27FC236}">
                <a16:creationId xmlns:a16="http://schemas.microsoft.com/office/drawing/2014/main" id="{ED063DF9-DC10-F644-AF57-8EA75F0A0C3D}"/>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77988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li art.i 138-139 del codice delle assicurazioni private secondo l'ultimo  &quot;Decreto Concorrenza&quot; - Simla">
            <a:extLst>
              <a:ext uri="{FF2B5EF4-FFF2-40B4-BE49-F238E27FC236}">
                <a16:creationId xmlns:a16="http://schemas.microsoft.com/office/drawing/2014/main" id="{195B6FDE-D731-6042-87B5-24695421F4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138"/>
          <a:stretch/>
        </p:blipFill>
        <p:spPr bwMode="auto">
          <a:xfrm>
            <a:off x="17017" y="813864"/>
            <a:ext cx="12198315" cy="604413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o 11">
            <a:extLst>
              <a:ext uri="{FF2B5EF4-FFF2-40B4-BE49-F238E27FC236}">
                <a16:creationId xmlns:a16="http://schemas.microsoft.com/office/drawing/2014/main" id="{174EA340-E413-5344-BD0C-297248295AA8}"/>
              </a:ext>
            </a:extLst>
          </p:cNvPr>
          <p:cNvGrpSpPr/>
          <p:nvPr/>
        </p:nvGrpSpPr>
        <p:grpSpPr>
          <a:xfrm>
            <a:off x="17017" y="0"/>
            <a:ext cx="12202223" cy="6858000"/>
            <a:chOff x="111636" y="0"/>
            <a:chExt cx="12202223" cy="6858000"/>
          </a:xfrm>
        </p:grpSpPr>
        <p:pic>
          <p:nvPicPr>
            <p:cNvPr id="6" name="Immagine 5">
              <a:extLst>
                <a:ext uri="{FF2B5EF4-FFF2-40B4-BE49-F238E27FC236}">
                  <a16:creationId xmlns:a16="http://schemas.microsoft.com/office/drawing/2014/main" id="{B8B27CA6-C75E-CC42-9AEB-BE6A597A7F22}"/>
                </a:ext>
              </a:extLst>
            </p:cNvPr>
            <p:cNvPicPr>
              <a:picLocks noChangeAspect="1"/>
            </p:cNvPicPr>
            <p:nvPr/>
          </p:nvPicPr>
          <p:blipFill>
            <a:blip r:embed="rId4"/>
            <a:stretch>
              <a:fillRect/>
            </a:stretch>
          </p:blipFill>
          <p:spPr>
            <a:xfrm>
              <a:off x="121859" y="6534878"/>
              <a:ext cx="12192000" cy="323122"/>
            </a:xfrm>
            <a:prstGeom prst="rect">
              <a:avLst/>
            </a:prstGeom>
          </p:spPr>
        </p:pic>
        <p:sp>
          <p:nvSpPr>
            <p:cNvPr id="8" name="Rettangolo 7">
              <a:extLst>
                <a:ext uri="{FF2B5EF4-FFF2-40B4-BE49-F238E27FC236}">
                  <a16:creationId xmlns:a16="http://schemas.microsoft.com/office/drawing/2014/main" id="{3B343C49-59AB-5B46-AF48-748E8E52A4BA}"/>
                </a:ext>
              </a:extLst>
            </p:cNvPr>
            <p:cNvSpPr/>
            <p:nvPr/>
          </p:nvSpPr>
          <p:spPr>
            <a:xfrm>
              <a:off x="111636" y="2578446"/>
              <a:ext cx="4897438" cy="2014331"/>
            </a:xfrm>
            <a:prstGeom prst="rect">
              <a:avLst/>
            </a:prstGeom>
            <a:solidFill>
              <a:srgbClr val="6D00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9" name="Gruppo 8">
              <a:extLst>
                <a:ext uri="{FF2B5EF4-FFF2-40B4-BE49-F238E27FC236}">
                  <a16:creationId xmlns:a16="http://schemas.microsoft.com/office/drawing/2014/main" id="{8F733A04-F0CB-5746-B169-930054B9205A}"/>
                </a:ext>
              </a:extLst>
            </p:cNvPr>
            <p:cNvGrpSpPr/>
            <p:nvPr/>
          </p:nvGrpSpPr>
          <p:grpSpPr>
            <a:xfrm>
              <a:off x="111636" y="0"/>
              <a:ext cx="12193578" cy="984149"/>
              <a:chOff x="420857" y="304800"/>
              <a:chExt cx="11555896" cy="984149"/>
            </a:xfrm>
          </p:grpSpPr>
          <p:sp>
            <p:nvSpPr>
              <p:cNvPr id="10" name="Rettangolo 9">
                <a:extLst>
                  <a:ext uri="{FF2B5EF4-FFF2-40B4-BE49-F238E27FC236}">
                    <a16:creationId xmlns:a16="http://schemas.microsoft.com/office/drawing/2014/main" id="{05767F61-13E1-5D49-8893-C9423016580A}"/>
                  </a:ext>
                </a:extLst>
              </p:cNvPr>
              <p:cNvSpPr/>
              <p:nvPr/>
            </p:nvSpPr>
            <p:spPr>
              <a:xfrm>
                <a:off x="420857"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Immagine 10">
                <a:extLst>
                  <a:ext uri="{FF2B5EF4-FFF2-40B4-BE49-F238E27FC236}">
                    <a16:creationId xmlns:a16="http://schemas.microsoft.com/office/drawing/2014/main" id="{07C6073B-0C83-0A4D-BD79-B7816E5F9929}"/>
                  </a:ext>
                </a:extLst>
              </p:cNvPr>
              <p:cNvPicPr>
                <a:picLocks noChangeAspect="1"/>
              </p:cNvPicPr>
              <p:nvPr/>
            </p:nvPicPr>
            <p:blipFill>
              <a:blip r:embed="rId5"/>
              <a:stretch>
                <a:fillRect/>
              </a:stretch>
            </p:blipFill>
            <p:spPr>
              <a:xfrm>
                <a:off x="583501" y="464194"/>
                <a:ext cx="2147873" cy="687659"/>
              </a:xfrm>
              <a:prstGeom prst="rect">
                <a:avLst/>
              </a:prstGeom>
            </p:spPr>
          </p:pic>
        </p:grpSp>
      </p:grpSp>
      <p:sp>
        <p:nvSpPr>
          <p:cNvPr id="13" name="CasellaDiTesto 12">
            <a:extLst>
              <a:ext uri="{FF2B5EF4-FFF2-40B4-BE49-F238E27FC236}">
                <a16:creationId xmlns:a16="http://schemas.microsoft.com/office/drawing/2014/main" id="{6F1B180D-F4D6-CD4B-A4C1-5652543977A2}"/>
              </a:ext>
            </a:extLst>
          </p:cNvPr>
          <p:cNvSpPr txBox="1"/>
          <p:nvPr/>
        </p:nvSpPr>
        <p:spPr>
          <a:xfrm>
            <a:off x="-96198" y="2941297"/>
            <a:ext cx="5136481" cy="1200329"/>
          </a:xfrm>
          <a:prstGeom prst="rect">
            <a:avLst/>
          </a:prstGeom>
          <a:noFill/>
        </p:spPr>
        <p:txBody>
          <a:bodyPr wrap="square" rtlCol="0">
            <a:spAutoFit/>
          </a:bodyPr>
          <a:lstStyle/>
          <a:p>
            <a:pPr algn="ctr"/>
            <a:r>
              <a:rPr lang="it-IT" sz="3600" b="1" dirty="0">
                <a:solidFill>
                  <a:schemeClr val="bg1"/>
                </a:solidFill>
                <a:latin typeface="Times New Roman" panose="02020603050405020304" pitchFamily="18" charset="0"/>
                <a:cs typeface="Times New Roman" panose="02020603050405020304" pitchFamily="18" charset="0"/>
              </a:rPr>
              <a:t>LE MACROPERMANENTI</a:t>
            </a:r>
          </a:p>
        </p:txBody>
      </p:sp>
      <p:sp>
        <p:nvSpPr>
          <p:cNvPr id="15" name="Rettangolo 14">
            <a:extLst>
              <a:ext uri="{FF2B5EF4-FFF2-40B4-BE49-F238E27FC236}">
                <a16:creationId xmlns:a16="http://schemas.microsoft.com/office/drawing/2014/main" id="{53AF8B87-CD9C-4942-BDCF-0410F5052B71}"/>
              </a:ext>
            </a:extLst>
          </p:cNvPr>
          <p:cNvSpPr/>
          <p:nvPr/>
        </p:nvSpPr>
        <p:spPr>
          <a:xfrm>
            <a:off x="17017" y="4535594"/>
            <a:ext cx="4897438" cy="2014331"/>
          </a:xfrm>
          <a:prstGeom prst="rect">
            <a:avLst/>
          </a:prstGeom>
          <a:solidFill>
            <a:srgbClr val="6D00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u="sng" dirty="0">
                <a:latin typeface="Times New Roman" panose="02020603050405020304" pitchFamily="18" charset="0"/>
                <a:cs typeface="Times New Roman" panose="02020603050405020304" pitchFamily="18" charset="0"/>
              </a:rPr>
              <a:t>(tra 10 e 100 punti di invalidità permanente)</a:t>
            </a:r>
          </a:p>
          <a:p>
            <a:pPr algn="ctr"/>
            <a:endParaRPr lang="it-IT" sz="2000" b="1" u="sng" dirty="0">
              <a:latin typeface="Times New Roman" panose="02020603050405020304" pitchFamily="18" charset="0"/>
              <a:cs typeface="Times New Roman" panose="02020603050405020304" pitchFamily="18" charset="0"/>
            </a:endParaRPr>
          </a:p>
          <a:p>
            <a:pPr algn="ctr"/>
            <a:r>
              <a:rPr lang="it-IT" sz="2000" b="1" u="sng" dirty="0">
                <a:latin typeface="Times New Roman" panose="02020603050405020304" pitchFamily="18" charset="0"/>
                <a:cs typeface="Times New Roman" panose="02020603050405020304" pitchFamily="18" charset="0"/>
              </a:rPr>
              <a:t>ART. 138 CDA RICHIAMATO DALL’ART. 7 LEGGE GELLI</a:t>
            </a:r>
          </a:p>
        </p:txBody>
      </p:sp>
    </p:spTree>
    <p:extLst>
      <p:ext uri="{BB962C8B-B14F-4D97-AF65-F5344CB8AC3E}">
        <p14:creationId xmlns:p14="http://schemas.microsoft.com/office/powerpoint/2010/main" val="2015431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4" name="Segnaposto contenuto 8">
            <a:extLst>
              <a:ext uri="{FF2B5EF4-FFF2-40B4-BE49-F238E27FC236}">
                <a16:creationId xmlns:a16="http://schemas.microsoft.com/office/drawing/2014/main" id="{5FA5F237-87B2-6CB0-B1AD-E8BB0DC76B44}"/>
              </a:ext>
            </a:extLst>
          </p:cNvPr>
          <p:cNvSpPr txBox="1">
            <a:spLocks/>
          </p:cNvSpPr>
          <p:nvPr/>
        </p:nvSpPr>
        <p:spPr>
          <a:xfrm>
            <a:off x="318051" y="1358391"/>
            <a:ext cx="11555898" cy="5052133"/>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Sulla scorta di tali premesse </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questa Corte ha individuato - e va qui ribadito - come corretto il seguente modus </a:t>
            </a:r>
            <a:r>
              <a:rPr kumimoji="0" lang="it-IT"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procedendi</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 </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Cass. n. 25164 del 2020</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in motivazione, § 3.1.3):</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"nel procedere alla liquidazione del danno alla salute, il giudice di merito dovrà:</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 accertare l'esistenza, nel singolo caso di specie, di un eventuale concorso del danno dinamico-relazionale e del danno morale;</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 in caso di positivo accertamento dell'esistenza (anche) di quest'ultimo, determinare il quantum risarcitorio applicando (in attesa della approvazione ed emanazione della tabella unica nazionale, </a:t>
            </a:r>
            <a:r>
              <a:rPr kumimoji="0" lang="it-IT"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n.d.r.</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integralmente le tabelle di Milano, che prevedono la liquidazione di entrambe le voci di danno, ma pervengono (non correttamente, per quanto si dirà nel successivo punto 3) all'indicazione di un valore monetario complessivo (costituito dalla somma aritmetica di entrambe le voci di danno);</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iii) in caso di accertamento negativo, e di conseguente esclusione della componente morale del danno (accertamento da condurre caso per caso...), considerare la sola voce del danno biologico, depurata dall'aumento </a:t>
            </a:r>
            <a:r>
              <a:rPr kumimoji="0" lang="it-IT"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tabellarmente</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previsto per il danno morale secondo le percentuali ivi indicate, liquidando, conseguentemente il solo danno dinamico-relazionale;</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iv) </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caso di positivo accertamento dei presupposti per la cd. personalizzazione del danno, procedere all'aumento fino al 30% del valore del solo danno biologico, depurato</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analogamente a quanto indicato al precedente punto 3, </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dalla componente morale del danno automaticamente (ma erroneamente) inserita in tabella, giusta il disposto normativo di cui al </a:t>
            </a:r>
            <a:r>
              <a:rPr kumimoji="0" lang="it-IT"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a:t>
            </a:r>
            <a:r>
              <a:rPr kumimoji="0" lang="it-IT"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ricordato articolo 138, punto 3, del novellato cod. </a:t>
            </a:r>
            <a:r>
              <a:rPr kumimoji="0" lang="it-IT"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ass</a:t>
            </a:r>
            <a:r>
              <a:rPr kumimoji="0" lang="it-IT"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 name="Titolo 1">
            <a:extLst>
              <a:ext uri="{FF2B5EF4-FFF2-40B4-BE49-F238E27FC236}">
                <a16:creationId xmlns:a16="http://schemas.microsoft.com/office/drawing/2014/main" id="{48FB6A48-4833-6A4B-A647-89721FF24674}"/>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2742687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5" name="Segnaposto contenuto 8">
            <a:extLst>
              <a:ext uri="{FF2B5EF4-FFF2-40B4-BE49-F238E27FC236}">
                <a16:creationId xmlns:a16="http://schemas.microsoft.com/office/drawing/2014/main" id="{C8DE8D1B-5552-7ECF-60D8-24742CE124F8}"/>
              </a:ext>
            </a:extLst>
          </p:cNvPr>
          <p:cNvSpPr txBox="1">
            <a:spLocks/>
          </p:cNvSpPr>
          <p:nvPr/>
        </p:nvSpPr>
        <p:spPr>
          <a:xfrm>
            <a:off x="349724" y="2102679"/>
            <a:ext cx="11524225" cy="2652641"/>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Anche in tal caso il superiore rilievo - posta l'irretrattabilità </a:t>
            </a:r>
            <a:r>
              <a:rPr kumimoji="0" lang="it-IT"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a:t>
            </a:r>
            <a:r>
              <a:rPr kumimoji="0" lang="it-IT"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peius</a:t>
            </a:r>
            <a:r>
              <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anche sul punto, della sentenza di merito </a:t>
            </a:r>
            <a:r>
              <a:rPr kumimoji="0" lang="it-IT" sz="24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mancanza di ricorso incidentale </a:t>
            </a:r>
            <a:r>
              <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vale solo a rimarcare, alla stregua di argomento </a:t>
            </a:r>
            <a:r>
              <a:rPr kumimoji="0" lang="it-IT"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fortiori</a:t>
            </a:r>
            <a:r>
              <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l'infondatezza della doglianza con cui il ricorrente lamenta l'omessa ponderazione del danno morale.</a:t>
            </a:r>
          </a:p>
        </p:txBody>
      </p:sp>
      <p:sp>
        <p:nvSpPr>
          <p:cNvPr id="6" name="Titolo 1">
            <a:extLst>
              <a:ext uri="{FF2B5EF4-FFF2-40B4-BE49-F238E27FC236}">
                <a16:creationId xmlns:a16="http://schemas.microsoft.com/office/drawing/2014/main" id="{918EDF40-1EA0-9643-8995-BA45E002A5B3}"/>
              </a:ext>
            </a:extLst>
          </p:cNvPr>
          <p:cNvSpPr txBox="1">
            <a:spLocks/>
          </p:cNvSpPr>
          <p:nvPr/>
        </p:nvSpPr>
        <p:spPr>
          <a:xfrm>
            <a:off x="3987249" y="355926"/>
            <a:ext cx="7886700" cy="885386"/>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marL="0" marR="0" lvl="0" indent="0" algn="r" defTabSz="514350" rtl="0" eaLnBrk="1" fontAlgn="auto" latinLnBrk="0" hangingPunct="0">
              <a:lnSpc>
                <a:spcPct val="90000"/>
              </a:lnSpc>
              <a:spcBef>
                <a:spcPct val="0"/>
              </a:spcBef>
              <a:spcAft>
                <a:spcPts val="338"/>
              </a:spcAft>
              <a:buClrTx/>
              <a:buSzTx/>
              <a:buFontTx/>
              <a:buNone/>
              <a:tabLst/>
              <a:defRPr/>
            </a:pPr>
            <a:r>
              <a:rPr kumimoji="0" lang="it-IT" sz="2800" b="1" i="0"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CASSAZIONE, SEZIONE III, SENTENZA DEL 18 MAGGIO 2022, N. 15924</a:t>
            </a:r>
          </a:p>
        </p:txBody>
      </p:sp>
    </p:spTree>
    <p:extLst>
      <p:ext uri="{BB962C8B-B14F-4D97-AF65-F5344CB8AC3E}">
        <p14:creationId xmlns:p14="http://schemas.microsoft.com/office/powerpoint/2010/main" val="1269738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PERSONALIZZAZIONE E DANNO MORALE</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1489435" y="1491632"/>
            <a:ext cx="11368374" cy="5116785"/>
          </a:xfrm>
          <a:prstGeom prst="rect">
            <a:avLst/>
          </a:prstGeom>
          <a:noFill/>
        </p:spPr>
        <p:txBody>
          <a:bodyPr wrap="square" rtlCol="0">
            <a:spAutoFit/>
          </a:bodyPr>
          <a:lstStyle/>
          <a:p>
            <a:pPr marL="0" marR="0" lvl="0" indent="0" algn="just" defTabSz="514350" rtl="0" eaLnBrk="1" fontAlgn="auto" latinLnBrk="0" hangingPunct="0">
              <a:lnSpc>
                <a:spcPct val="100000"/>
              </a:lnSpc>
              <a:spcBef>
                <a:spcPts val="0"/>
              </a:spcBef>
              <a:spcAft>
                <a:spcPts val="338"/>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SENSO CONFORME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Cass. Ordinanza 09.11.2022 n, 32935</a:t>
            </a:r>
          </a:p>
          <a:p>
            <a:pPr marL="0" marR="0" lvl="0" indent="0" algn="ctr" defTabSz="685800" rtl="0" eaLnBrk="1" fontAlgn="auto" latinLnBrk="0" hangingPunct="1">
              <a:lnSpc>
                <a:spcPct val="100000"/>
              </a:lnSpc>
              <a:spcBef>
                <a:spcPts val="0"/>
              </a:spcBef>
              <a:spcAft>
                <a:spcPts val="0"/>
              </a:spcAft>
              <a:buClrTx/>
              <a:buSzTx/>
              <a:buFontTx/>
              <a:buNone/>
              <a:tabLst/>
              <a:defRPr/>
            </a:pPr>
            <a:r>
              <a:rPr lang="it-IT" sz="3200" b="1" u="sng" dirty="0">
                <a:solidFill>
                  <a:prstClr val="black"/>
                </a:solidFill>
                <a:latin typeface="Times New Roman" panose="02020603050405020304" pitchFamily="18" charset="0"/>
                <a:cs typeface="Times New Roman" panose="02020603050405020304" pitchFamily="18" charset="0"/>
              </a:rPr>
              <a:t>Cass. Ordinanza</a:t>
            </a:r>
            <a:r>
              <a:rPr kumimoji="0" lang="it-IT"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09.04.2023, N. 9317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Cass. Ordinanza 20.07.2023, N. 21630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Cass. Ordinanza 05.09.2023, n. 25910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Cass. Ordinanza 11.09.2023, n. 26264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Cass. Ordinanza 31.10.2023 N. 30923</a:t>
            </a:r>
          </a:p>
          <a:p>
            <a:pPr marL="0" marR="0" lvl="0" indent="0" algn="ctr" defTabSz="685800" rtl="0" eaLnBrk="1" fontAlgn="auto" latinLnBrk="0" hangingPunct="1">
              <a:lnSpc>
                <a:spcPct val="100000"/>
              </a:lnSpc>
              <a:spcBef>
                <a:spcPts val="0"/>
              </a:spcBef>
              <a:spcAft>
                <a:spcPts val="0"/>
              </a:spcAft>
              <a:buClrTx/>
              <a:buSzTx/>
              <a:buFontTx/>
              <a:buNone/>
              <a:tabLst/>
              <a:defRPr/>
            </a:pPr>
            <a:r>
              <a:rPr lang="it-IT" sz="3200" b="1" u="sng" dirty="0">
                <a:solidFill>
                  <a:prstClr val="black"/>
                </a:solidFill>
                <a:latin typeface="Times New Roman" panose="02020603050405020304" pitchFamily="18" charset="0"/>
                <a:cs typeface="Times New Roman" panose="02020603050405020304" pitchFamily="18" charset="0"/>
              </a:rPr>
              <a:t>E DA ULTIMO</a:t>
            </a:r>
            <a:endParaRPr kumimoji="0" lang="it-IT"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Freccia destra rientrata 4">
            <a:extLst>
              <a:ext uri="{FF2B5EF4-FFF2-40B4-BE49-F238E27FC236}">
                <a16:creationId xmlns:a16="http://schemas.microsoft.com/office/drawing/2014/main" id="{96FDD838-9D42-AC4B-B7FB-1E3AD9C47C88}"/>
              </a:ext>
            </a:extLst>
          </p:cNvPr>
          <p:cNvSpPr/>
          <p:nvPr/>
        </p:nvSpPr>
        <p:spPr>
          <a:xfrm>
            <a:off x="646682" y="1491631"/>
            <a:ext cx="2663063" cy="2240396"/>
          </a:xfrm>
          <a:prstGeom prst="notchedRightArrow">
            <a:avLst/>
          </a:prstGeom>
          <a:solidFill>
            <a:srgbClr val="6D0003"/>
          </a:solidFill>
          <a:ln>
            <a:solidFill>
              <a:srgbClr val="6D00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04370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CORTE DI CASSAZIONE, SEZ. </a:t>
            </a:r>
            <a:r>
              <a:rPr lang="it-IT" sz="2000" b="1" dirty="0">
                <a:solidFill>
                  <a:schemeClr val="bg1"/>
                </a:solidFill>
                <a:latin typeface="Times New Roman" panose="02020603050405020304" pitchFamily="18" charset="0"/>
                <a:cs typeface="Times New Roman" panose="02020603050405020304" pitchFamily="18" charset="0"/>
              </a:rPr>
              <a:t>III</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ORDINANZA DEL 24 LUGLIO 2024, N. 20661</a:t>
            </a:r>
            <a:endParaRPr lang="it-IT" sz="2000" dirty="0">
              <a:solidFill>
                <a:schemeClr val="bg1"/>
              </a:solidFill>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14" name="Rettangolo 13">
            <a:extLst>
              <a:ext uri="{FF2B5EF4-FFF2-40B4-BE49-F238E27FC236}">
                <a16:creationId xmlns:a16="http://schemas.microsoft.com/office/drawing/2014/main" id="{A21064A5-F8C9-2154-956B-063AFF1929A7}"/>
              </a:ext>
            </a:extLst>
          </p:cNvPr>
          <p:cNvSpPr/>
          <p:nvPr/>
        </p:nvSpPr>
        <p:spPr>
          <a:xfrm>
            <a:off x="2032986" y="4956606"/>
            <a:ext cx="241562" cy="103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545015A3-DEAC-103A-E5E3-FA2BCE15E4F4}"/>
              </a:ext>
            </a:extLst>
          </p:cNvPr>
          <p:cNvSpPr txBox="1"/>
          <p:nvPr/>
        </p:nvSpPr>
        <p:spPr>
          <a:xfrm>
            <a:off x="318050" y="1756731"/>
            <a:ext cx="11555897" cy="2862322"/>
          </a:xfrm>
          <a:prstGeom prst="rect">
            <a:avLst/>
          </a:prstGeom>
          <a:noFill/>
        </p:spPr>
        <p:txBody>
          <a:bodyPr wrap="square" rtlCol="0">
            <a:spAutoFit/>
          </a:bodyPr>
          <a:lstStyle/>
          <a:p>
            <a:r>
              <a:rPr lang="it-IT" sz="2000" b="1" u="sng" dirty="0">
                <a:latin typeface="Times New Roman" panose="02020603050405020304" pitchFamily="18" charset="0"/>
                <a:cs typeface="Times New Roman" panose="02020603050405020304" pitchFamily="18" charset="0"/>
              </a:rPr>
              <a:t>IL CASO</a:t>
            </a: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b="1" u="sng" dirty="0">
                <a:latin typeface="Times New Roman" panose="02020603050405020304" pitchFamily="18" charset="0"/>
                <a:cs typeface="Times New Roman" panose="02020603050405020304" pitchFamily="18" charset="0"/>
              </a:rPr>
              <a:t>La Corte d'Appello di Milano ha confermato la decisione con la quale il giudice di primo grado ha rigettato la domanda proposta da A.A</a:t>
            </a:r>
            <a:r>
              <a:rPr lang="it-IT" sz="2000" dirty="0">
                <a:latin typeface="Times New Roman" panose="02020603050405020304" pitchFamily="18" charset="0"/>
                <a:cs typeface="Times New Roman" panose="02020603050405020304" pitchFamily="18" charset="0"/>
              </a:rPr>
              <a:t>. per la condanna di D.D. e E.E., quali eredi di F.F., e della A. Assicurazioni Spa (compagnia assicuratrice dell'autoveicolo di proprietà di F.F.) al risarcimento dei gravissimi danni subiti in conseguenza del sinistro stradale dedotto in giudizio, essendo stato A.A. integralmente risarcito attraverso il conseguimento delle somme di denaro allo stesso già corrisposte (</a:t>
            </a:r>
            <a:r>
              <a:rPr lang="it-IT" sz="2000" b="1" u="sng" dirty="0">
                <a:latin typeface="Times New Roman" panose="02020603050405020304" pitchFamily="18" charset="0"/>
                <a:cs typeface="Times New Roman" panose="02020603050405020304" pitchFamily="18" charset="0"/>
              </a:rPr>
              <a:t>MINORE DI 16 ANNI CON 85% DI POSTUMI PERMANENTI A TITOLO DI DANNO BIOLOGICO</a:t>
            </a:r>
            <a:r>
              <a:rPr lang="it-IT" sz="2000" dirty="0">
                <a:latin typeface="Times New Roman" panose="02020603050405020304" pitchFamily="18" charset="0"/>
                <a:cs typeface="Times New Roman" panose="02020603050405020304" pitchFamily="18" charset="0"/>
              </a:rPr>
              <a:t>).</a:t>
            </a:r>
          </a:p>
          <a:p>
            <a:pPr algn="just"/>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992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CORTE DI CASSAZIONE, SEZ. </a:t>
            </a:r>
            <a:r>
              <a:rPr lang="it-IT" sz="2000" b="1">
                <a:solidFill>
                  <a:schemeClr val="bg1"/>
                </a:solidFill>
                <a:latin typeface="Times New Roman" panose="02020603050405020304" pitchFamily="18" charset="0"/>
                <a:cs typeface="Times New Roman" panose="02020603050405020304" pitchFamily="18" charset="0"/>
              </a:rPr>
              <a:t>III</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ORDINANZA DEL 24 LUGLIO 2024, N. 20661</a:t>
            </a:r>
            <a:endParaRPr lang="it-IT" sz="2000" dirty="0">
              <a:solidFill>
                <a:schemeClr val="bg1"/>
              </a:solidFill>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14" name="Rettangolo 13">
            <a:extLst>
              <a:ext uri="{FF2B5EF4-FFF2-40B4-BE49-F238E27FC236}">
                <a16:creationId xmlns:a16="http://schemas.microsoft.com/office/drawing/2014/main" id="{A21064A5-F8C9-2154-956B-063AFF1929A7}"/>
              </a:ext>
            </a:extLst>
          </p:cNvPr>
          <p:cNvSpPr/>
          <p:nvPr/>
        </p:nvSpPr>
        <p:spPr>
          <a:xfrm>
            <a:off x="2032986" y="4956606"/>
            <a:ext cx="241562" cy="103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6308BDE-04A6-B451-F416-BFBFA701F833}"/>
              </a:ext>
            </a:extLst>
          </p:cNvPr>
          <p:cNvSpPr txBox="1"/>
          <p:nvPr/>
        </p:nvSpPr>
        <p:spPr>
          <a:xfrm>
            <a:off x="318052" y="2114550"/>
            <a:ext cx="11391626" cy="4031873"/>
          </a:xfrm>
          <a:prstGeom prst="rect">
            <a:avLst/>
          </a:prstGeom>
          <a:noFill/>
        </p:spPr>
        <p:txBody>
          <a:bodyPr wrap="square" rtlCol="0">
            <a:spAutoFit/>
          </a:bodyPr>
          <a:lstStyle/>
          <a:p>
            <a:pPr algn="just"/>
            <a:r>
              <a:rPr lang="it-IT" sz="1600" dirty="0">
                <a:latin typeface="Times New Roman" panose="02020603050405020304" pitchFamily="18" charset="0"/>
                <a:cs typeface="Times New Roman" panose="02020603050405020304" pitchFamily="18" charset="0"/>
              </a:rPr>
              <a:t>Con il </a:t>
            </a:r>
            <a:r>
              <a:rPr lang="it-IT" sz="1600" b="1" u="sng" dirty="0">
                <a:latin typeface="Times New Roman" panose="02020603050405020304" pitchFamily="18" charset="0"/>
                <a:cs typeface="Times New Roman" panose="02020603050405020304" pitchFamily="18" charset="0"/>
              </a:rPr>
              <a:t>primo motivo</a:t>
            </a:r>
            <a:r>
              <a:rPr lang="it-IT" sz="1600" b="1" dirty="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i ricorrenti censurano la sentenza impugnata per omesso esame del secondo motivo d’appello principale proposto da A.A.</a:t>
            </a:r>
          </a:p>
          <a:p>
            <a:pPr algn="just"/>
            <a:r>
              <a:rPr lang="it-IT" sz="1600" dirty="0">
                <a:latin typeface="Times New Roman" panose="02020603050405020304" pitchFamily="18" charset="0"/>
                <a:cs typeface="Times New Roman" panose="02020603050405020304" pitchFamily="18" charset="0"/>
              </a:rPr>
              <a:t>Tale motivo aveva ad oggetto </a:t>
            </a:r>
            <a:r>
              <a:rPr lang="it-IT" sz="1600" b="1" u="sng" dirty="0">
                <a:latin typeface="Times New Roman" panose="02020603050405020304" pitchFamily="18" charset="0"/>
                <a:cs typeface="Times New Roman" panose="02020603050405020304" pitchFamily="18" charset="0"/>
              </a:rPr>
              <a:t>la contestata insufficienza della liquidazione del danno non patrimoniale allo stesso riconosciuto dal primo giudice in applicazione delle cd. Tabelle di Milano. Dette tabelle vengono ritenute «strutturalmente incapaci» a fungere da regola operazionale applicativa dell’equità ex art. 1226 c.c. a causa della loro impostazione biologico-centrica</a:t>
            </a:r>
            <a:r>
              <a:rPr lang="it-IT" sz="1600" dirty="0">
                <a:latin typeface="Times New Roman" panose="02020603050405020304" pitchFamily="18" charset="0"/>
                <a:cs typeface="Times New Roman" panose="02020603050405020304" pitchFamily="18" charset="0"/>
              </a:rPr>
              <a:t>. </a:t>
            </a:r>
          </a:p>
          <a:p>
            <a:pPr algn="just"/>
            <a:endParaRPr lang="it-IT"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Con il </a:t>
            </a:r>
            <a:r>
              <a:rPr lang="it-IT" sz="1600" b="1" u="sng" dirty="0">
                <a:latin typeface="Times New Roman" panose="02020603050405020304" pitchFamily="18" charset="0"/>
                <a:cs typeface="Times New Roman" panose="02020603050405020304" pitchFamily="18" charset="0"/>
              </a:rPr>
              <a:t>secondo motivo</a:t>
            </a:r>
            <a:r>
              <a:rPr lang="it-IT" sz="1600" dirty="0">
                <a:latin typeface="Times New Roman" panose="02020603050405020304" pitchFamily="18" charset="0"/>
                <a:cs typeface="Times New Roman" panose="02020603050405020304" pitchFamily="18" charset="0"/>
              </a:rPr>
              <a:t> i ricorrenti censurano la sentenza impugnata per violazione degli artt. 1223, 1226, 2056 e 2059 c.c., per avere la corte territoriale omesso di rilevare l’iniquità di un criterio equitativo, quale quello tabellare milanese, largamente compromesso dalla promiscuità della stima dei danni derivanti dalla lesione dell’integrità psicofisica (sub specie di danno biologico) e dei danni morali.</a:t>
            </a:r>
          </a:p>
          <a:p>
            <a:pPr algn="just"/>
            <a:endParaRPr lang="it-IT" sz="1600" b="1" u="sng" dirty="0">
              <a:latin typeface="Times New Roman" panose="02020603050405020304" pitchFamily="18" charset="0"/>
              <a:cs typeface="Times New Roman" panose="02020603050405020304" pitchFamily="18" charset="0"/>
            </a:endParaRPr>
          </a:p>
          <a:p>
            <a:pPr algn="just"/>
            <a:r>
              <a:rPr lang="it-IT" sz="1600" b="1" u="sng" dirty="0">
                <a:latin typeface="Times New Roman" panose="02020603050405020304" pitchFamily="18" charset="0"/>
                <a:cs typeface="Times New Roman" panose="02020603050405020304" pitchFamily="18" charset="0"/>
              </a:rPr>
              <a:t>Entrambi i motivi sono infondati.</a:t>
            </a:r>
          </a:p>
          <a:p>
            <a:pPr algn="just"/>
            <a:endParaRPr lang="it-IT"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La Suprema Corte di Cassazione infatti osserva che le censure proposte in questa sede dai ricorrenti intendono contestare la legittimità del criterio di liquidazione fatto proprio dal giudice a quo attraverso l’adozione delle cd. tabelle di Milano, in ragione della sostanziale considerazione dell’entità del danno morale quale variabile dipendente dell’entità del danno biologico, a dispetto della netta distinzione ontologica tra le die specifiche categorie di danno.</a:t>
            </a:r>
          </a:p>
        </p:txBody>
      </p:sp>
    </p:spTree>
    <p:extLst>
      <p:ext uri="{BB962C8B-B14F-4D97-AF65-F5344CB8AC3E}">
        <p14:creationId xmlns:p14="http://schemas.microsoft.com/office/powerpoint/2010/main" val="298770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CORTE DI CASSAZIONE, SEZ. </a:t>
            </a:r>
            <a:r>
              <a:rPr lang="it-IT" sz="2000" b="1">
                <a:solidFill>
                  <a:schemeClr val="bg1"/>
                </a:solidFill>
                <a:latin typeface="Times New Roman" panose="02020603050405020304" pitchFamily="18" charset="0"/>
                <a:cs typeface="Times New Roman" panose="02020603050405020304" pitchFamily="18" charset="0"/>
              </a:rPr>
              <a:t>III</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ORDINANZA DEL 24 LUGLIO 2024, N. 20661</a:t>
            </a:r>
            <a:endParaRPr lang="it-IT" sz="2000" dirty="0">
              <a:solidFill>
                <a:schemeClr val="bg1"/>
              </a:solidFill>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14" name="Rettangolo 13">
            <a:extLst>
              <a:ext uri="{FF2B5EF4-FFF2-40B4-BE49-F238E27FC236}">
                <a16:creationId xmlns:a16="http://schemas.microsoft.com/office/drawing/2014/main" id="{A21064A5-F8C9-2154-956B-063AFF1929A7}"/>
              </a:ext>
            </a:extLst>
          </p:cNvPr>
          <p:cNvSpPr/>
          <p:nvPr/>
        </p:nvSpPr>
        <p:spPr>
          <a:xfrm>
            <a:off x="2032986" y="4956606"/>
            <a:ext cx="241562" cy="103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B8D573E3-BAFC-D402-FD47-C7BDA5539A99}"/>
              </a:ext>
            </a:extLst>
          </p:cNvPr>
          <p:cNvSpPr txBox="1"/>
          <p:nvPr/>
        </p:nvSpPr>
        <p:spPr>
          <a:xfrm>
            <a:off x="318051" y="1396093"/>
            <a:ext cx="11555896" cy="5355312"/>
          </a:xfrm>
          <a:prstGeom prst="rect">
            <a:avLst/>
          </a:prstGeom>
          <a:noFill/>
        </p:spPr>
        <p:txBody>
          <a:bodyPr wrap="square" rtlCol="0">
            <a:spAutoFit/>
          </a:bodyPr>
          <a:lstStyle/>
          <a:p>
            <a:pPr algn="just"/>
            <a:r>
              <a:rPr lang="it-IT" sz="1800" dirty="0">
                <a:latin typeface="Times New Roman" panose="02020603050405020304" pitchFamily="18" charset="0"/>
                <a:cs typeface="Times New Roman" panose="02020603050405020304" pitchFamily="18" charset="0"/>
              </a:rPr>
              <a:t>«In contrasto con quanto sostenuto dagli odierni ricorrenti, varrà sottolineare come la giurisprudenza di legittimità abbia a più riprese confermato </a:t>
            </a:r>
            <a:r>
              <a:rPr lang="it-IT" sz="1800" b="1" u="sng" dirty="0">
                <a:latin typeface="Times New Roman" panose="02020603050405020304" pitchFamily="18" charset="0"/>
                <a:cs typeface="Times New Roman" panose="02020603050405020304" pitchFamily="18" charset="0"/>
              </a:rPr>
              <a:t>la correttezza della modalità di liquidazione del danno morale attraverso il riferimento all’entità del danno biologico al quale la sofferenza interiore patita dal danneggiato è correlata, senza che tale osservazione valga a incidere o comunque a compromettere la netta distinzione ontologica tra le due specifiche categorie di danno </a:t>
            </a:r>
            <a:r>
              <a:rPr lang="it-IT" sz="1800" dirty="0">
                <a:latin typeface="Times New Roman" panose="02020603050405020304" pitchFamily="18" charset="0"/>
                <a:cs typeface="Times New Roman" panose="02020603050405020304" pitchFamily="18" charset="0"/>
              </a:rPr>
              <a:t>(ex </a:t>
            </a:r>
            <a:r>
              <a:rPr lang="it-IT" sz="1800" dirty="0" err="1">
                <a:latin typeface="Times New Roman" panose="02020603050405020304" pitchFamily="18" charset="0"/>
                <a:cs typeface="Times New Roman" panose="02020603050405020304" pitchFamily="18" charset="0"/>
              </a:rPr>
              <a:t>plurimis</a:t>
            </a:r>
            <a:r>
              <a:rPr lang="it-IT" sz="1800" dirty="0">
                <a:latin typeface="Times New Roman" panose="02020603050405020304" pitchFamily="18" charset="0"/>
                <a:cs typeface="Times New Roman" panose="02020603050405020304" pitchFamily="18" charset="0"/>
              </a:rPr>
              <a:t> cfr. Sez. III, ordinanza n. 26301/2021).</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V</a:t>
            </a:r>
            <a:r>
              <a:rPr lang="it-IT" sz="1800" b="0" i="0" dirty="0">
                <a:effectLst/>
                <a:latin typeface="Times New Roman" panose="02020603050405020304" pitchFamily="18" charset="0"/>
                <a:cs typeface="Times New Roman" panose="02020603050405020304" pitchFamily="18" charset="0"/>
              </a:rPr>
              <a:t>arrà sul punto sottolineare come la modalità di liquidazione del danno morale come frazione quantitativa del danno biologico abbia ricevuto </a:t>
            </a:r>
            <a:r>
              <a:rPr lang="it-IT" sz="1800" b="1" i="0" u="sng" dirty="0">
                <a:effectLst/>
                <a:latin typeface="Times New Roman" panose="02020603050405020304" pitchFamily="18" charset="0"/>
                <a:cs typeface="Times New Roman" panose="02020603050405020304" pitchFamily="18" charset="0"/>
              </a:rPr>
              <a:t>una sua specifica consacrazione a livello legislativo, segnatamente attraverso il riconoscimento contenuto nell'</a:t>
            </a:r>
            <a:r>
              <a:rPr lang="it-IT" sz="1800" b="1" i="0" u="sng"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art. 138</a:t>
            </a:r>
            <a:r>
              <a:rPr lang="it-IT" sz="1800" b="1" i="0" u="sng" dirty="0">
                <a:effectLst/>
                <a:latin typeface="Times New Roman" panose="02020603050405020304" pitchFamily="18" charset="0"/>
                <a:cs typeface="Times New Roman" panose="02020603050405020304" pitchFamily="18" charset="0"/>
              </a:rPr>
              <a:t> del </a:t>
            </a:r>
            <a:r>
              <a:rPr lang="it-IT" sz="1800" b="1" i="0" u="sng" strike="noStrike" dirty="0" err="1">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D.Lgs.</a:t>
            </a:r>
            <a:r>
              <a:rPr lang="it-IT" sz="1800" b="1" i="0" u="sng"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n. 209/2005</a:t>
            </a:r>
            <a:r>
              <a:rPr lang="it-IT" sz="1800" b="1" i="0" u="sng" dirty="0">
                <a:effectLst/>
                <a:latin typeface="Times New Roman" panose="02020603050405020304" pitchFamily="18" charset="0"/>
                <a:cs typeface="Times New Roman" panose="02020603050405020304" pitchFamily="18" charset="0"/>
              </a:rPr>
              <a:t> </a:t>
            </a:r>
            <a:r>
              <a:rPr lang="it-IT" sz="1800" b="0" i="0" dirty="0">
                <a:effectLst/>
                <a:latin typeface="Times New Roman" panose="02020603050405020304" pitchFamily="18" charset="0"/>
                <a:cs typeface="Times New Roman" panose="02020603050405020304" pitchFamily="18" charset="0"/>
              </a:rPr>
              <a:t>(c.d. codice delle assicurazioni private); in tal senso, mentre il danno morale mantiene in toto la propria autonomia e non è conglobabile nel danno biologico (trattandosi di sofferenza di natura del tutto interiore e non relazionale, e perciò meritevole di un compenso aggiuntivo al di là della personalizzazione prevista per gli aspetti dinamici compromessi: v. , in tal senso, Sez. 3, sentenza n. 28989 del 11/11/2019), </a:t>
            </a:r>
            <a:r>
              <a:rPr lang="it-IT" sz="1800" b="1" i="0" u="sng" dirty="0">
                <a:effectLst/>
                <a:latin typeface="Times New Roman" panose="02020603050405020304" pitchFamily="18" charset="0"/>
                <a:cs typeface="Times New Roman" panose="02020603050405020304" pitchFamily="18" charset="0"/>
              </a:rPr>
              <a:t>la stessa liquidazione del danno morale conserva una sua piena autonomia e </a:t>
            </a:r>
            <a:r>
              <a:rPr lang="it-IT" sz="1800" b="1" i="0" u="sng" dirty="0" err="1">
                <a:effectLst/>
                <a:latin typeface="Times New Roman" panose="02020603050405020304" pitchFamily="18" charset="0"/>
                <a:cs typeface="Times New Roman" panose="02020603050405020304" pitchFamily="18" charset="0"/>
              </a:rPr>
              <a:t>successività</a:t>
            </a:r>
            <a:r>
              <a:rPr lang="it-IT" sz="1800" b="1" i="0" u="sng" dirty="0">
                <a:effectLst/>
                <a:latin typeface="Times New Roman" panose="02020603050405020304" pitchFamily="18" charset="0"/>
                <a:cs typeface="Times New Roman" panose="02020603050405020304" pitchFamily="18" charset="0"/>
              </a:rPr>
              <a:t> rispetto alla precedente personalizzazione del danno biologico, atteso che tale personalizzazione risulta specificamente disciplinata in via normativa</a:t>
            </a:r>
            <a:r>
              <a:rPr lang="it-IT" sz="1800" b="0" i="0" dirty="0">
                <a:effectLst/>
                <a:latin typeface="Times New Roman" panose="02020603050405020304" pitchFamily="18" charset="0"/>
                <a:cs typeface="Times New Roman" panose="02020603050405020304" pitchFamily="18" charset="0"/>
              </a:rPr>
              <a:t> (art. 138, co. 3 c.d.a.: "qualora la menomazione accertata incida in maniera rilevante su specifici aspetti dinamico - relazionali personali documentati e obiettivamente accertati, l'ammontare del risarcimento del danno, calcolato secondo quanto previsto dalla tabella unica nazionale... , può essere aumentato dal giudice, con equo e motivato apprezzamento delle condizioni soggettive del danneggiato, fino al 30%").»</a:t>
            </a:r>
          </a:p>
          <a:p>
            <a:endParaRPr lang="it-IT" sz="1800" dirty="0"/>
          </a:p>
        </p:txBody>
      </p:sp>
    </p:spTree>
    <p:extLst>
      <p:ext uri="{BB962C8B-B14F-4D97-AF65-F5344CB8AC3E}">
        <p14:creationId xmlns:p14="http://schemas.microsoft.com/office/powerpoint/2010/main" val="1537230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CORTE DI CASSAZIONE, SEZ. </a:t>
            </a:r>
            <a:r>
              <a:rPr lang="it-IT" sz="2000" b="1">
                <a:solidFill>
                  <a:schemeClr val="bg1"/>
                </a:solidFill>
                <a:latin typeface="Times New Roman" panose="02020603050405020304" pitchFamily="18" charset="0"/>
                <a:cs typeface="Times New Roman" panose="02020603050405020304" pitchFamily="18" charset="0"/>
              </a:rPr>
              <a:t>III</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ORDINANZA DEL 24 LUGLIO 2024, N. 20661</a:t>
            </a:r>
            <a:endParaRPr lang="it-IT" sz="2000" dirty="0">
              <a:solidFill>
                <a:schemeClr val="bg1"/>
              </a:solidFill>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14" name="Rettangolo 13">
            <a:extLst>
              <a:ext uri="{FF2B5EF4-FFF2-40B4-BE49-F238E27FC236}">
                <a16:creationId xmlns:a16="http://schemas.microsoft.com/office/drawing/2014/main" id="{A21064A5-F8C9-2154-956B-063AFF1929A7}"/>
              </a:ext>
            </a:extLst>
          </p:cNvPr>
          <p:cNvSpPr/>
          <p:nvPr/>
        </p:nvSpPr>
        <p:spPr>
          <a:xfrm>
            <a:off x="2032986" y="4956606"/>
            <a:ext cx="241562" cy="103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AC48CAF8-C7E4-071F-C644-1DF3E804DBE8}"/>
              </a:ext>
            </a:extLst>
          </p:cNvPr>
          <p:cNvSpPr txBox="1"/>
          <p:nvPr/>
        </p:nvSpPr>
        <p:spPr>
          <a:xfrm>
            <a:off x="318050" y="1586931"/>
            <a:ext cx="11555895" cy="5078313"/>
          </a:xfrm>
          <a:prstGeom prst="rect">
            <a:avLst/>
          </a:prstGeom>
          <a:noFill/>
        </p:spPr>
        <p:txBody>
          <a:bodyPr wrap="square" rtlCol="0">
            <a:spAutoFit/>
          </a:bodyPr>
          <a:lstStyle/>
          <a:p>
            <a:pPr algn="just"/>
            <a:r>
              <a:rPr lang="it-IT" sz="1800" dirty="0">
                <a:latin typeface="Times New Roman" panose="02020603050405020304" pitchFamily="18" charset="0"/>
                <a:cs typeface="Times New Roman" panose="02020603050405020304" pitchFamily="18" charset="0"/>
              </a:rPr>
              <a:t>«I</a:t>
            </a:r>
            <a:r>
              <a:rPr lang="it-IT" sz="1800" b="0" dirty="0">
                <a:effectLst/>
                <a:latin typeface="Times New Roman" panose="02020603050405020304" pitchFamily="18" charset="0"/>
                <a:cs typeface="Times New Roman" panose="02020603050405020304" pitchFamily="18" charset="0"/>
              </a:rPr>
              <a:t>n breve, mentre il testo legislativo in esame (art. 138, co. 2 lett. a) definisce, da un lato, il danno biologico come "la lesione temporanea o permanente all'integrità psico-fisica della persona suscettibile di accertamento medico-legale, che esplica un'incidenza negativa sulle attività quotidiane e sugli aspetti dinamico-relazionali della vita del danneggiato"), dall'altro, con la successiva lettera e) del medesimo punto 2 dell'art. 138, stabilisce che, "</a:t>
            </a:r>
            <a:r>
              <a:rPr lang="it-IT" sz="1800" b="1" u="sng" dirty="0">
                <a:effectLst/>
                <a:latin typeface="Times New Roman" panose="02020603050405020304" pitchFamily="18" charset="0"/>
                <a:cs typeface="Times New Roman" panose="02020603050405020304" pitchFamily="18" charset="0"/>
              </a:rPr>
              <a:t>al fine di considerare la componente morale da lesione dell'integrità fisica, la quota corrispondente al danno biologico... è incrementata in via progressiva e per punto, individuando la percentuale di aumento di tali valori per la personalizzazione complessiva della liquidazione</a:t>
            </a:r>
            <a:r>
              <a:rPr lang="it-IT" sz="1800" b="0" dirty="0">
                <a:effectLst/>
                <a:latin typeface="Times New Roman" panose="02020603050405020304" pitchFamily="18" charset="0"/>
                <a:cs typeface="Times New Roman" panose="02020603050405020304" pitchFamily="18" charset="0"/>
              </a:rPr>
              <a:t>");</a:t>
            </a:r>
          </a:p>
          <a:p>
            <a:pPr algn="just"/>
            <a:r>
              <a:rPr lang="it-IT" sz="1800" b="0" dirty="0">
                <a:effectLst/>
                <a:latin typeface="Times New Roman" panose="02020603050405020304" pitchFamily="18" charset="0"/>
                <a:cs typeface="Times New Roman" panose="02020603050405020304" pitchFamily="18" charset="0"/>
              </a:rPr>
              <a:t>da questo punto di vista, il legislatore, confermando quanto già da tempo affermato da questa Corte di legittimità, in ordine al principio della piena autonomia del danno morale rispetto al danno biologico (atteso che il sintagma 'danno morale' non è suscettibile di accertamento medico - legale e si sostanzia nella rappresentazione di uno stato d'animo di sofferenza interiore, che prescinde del tutto, pur potendole influenzare, dalle vicende dinamico - relazionali della vita del danneggiato), ha riaffermato la necessità che la liquidazione di tale (autonomo) danno morale (di natura meramente interiore) non rimanga del tutto svincolata dalla vicenda materiale che ebbe a determinarne l'insorgenza, </a:t>
            </a:r>
            <a:r>
              <a:rPr lang="it-IT" sz="1800" b="1" u="sng" dirty="0">
                <a:effectLst/>
                <a:latin typeface="Times New Roman" panose="02020603050405020304" pitchFamily="18" charset="0"/>
                <a:cs typeface="Times New Roman" panose="02020603050405020304" pitchFamily="18" charset="0"/>
              </a:rPr>
              <a:t>ritenendo ragionevolmente equo stabilirne la convertibilità in termini monetari attraverso la sua identificazione in una percentuale del danno biologico complessivamente determinato</a:t>
            </a:r>
            <a:r>
              <a:rPr lang="it-IT" sz="1800" b="0" dirty="0">
                <a:effectLst/>
                <a:latin typeface="Times New Roman" panose="02020603050405020304" pitchFamily="18" charset="0"/>
                <a:cs typeface="Times New Roman" panose="02020603050405020304" pitchFamily="18" charset="0"/>
              </a:rPr>
              <a:t>;</a:t>
            </a:r>
          </a:p>
          <a:p>
            <a:pPr algn="just"/>
            <a:r>
              <a:rPr lang="it-IT" sz="1800" b="0" dirty="0">
                <a:effectLst/>
                <a:latin typeface="Times New Roman" panose="02020603050405020304" pitchFamily="18" charset="0"/>
                <a:cs typeface="Times New Roman" panose="02020603050405020304" pitchFamily="18" charset="0"/>
              </a:rPr>
              <a:t>converrà, d'altro canto, considerare come la dimensione eminentemente soggettiva del danno morale comporti, come diretta conseguenza, che la sua esistenza non corrisponda sempre a una fenomenologia suscettibile di percezione immediata e, quindi, di conoscenza ad opera delle parti contrapposte al danneggiato»</a:t>
            </a:r>
          </a:p>
        </p:txBody>
      </p:sp>
    </p:spTree>
    <p:extLst>
      <p:ext uri="{BB962C8B-B14F-4D97-AF65-F5344CB8AC3E}">
        <p14:creationId xmlns:p14="http://schemas.microsoft.com/office/powerpoint/2010/main" val="243145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CORTE DI CASSAZIONE, SEZ. </a:t>
            </a:r>
            <a:r>
              <a:rPr lang="it-IT" sz="2000" b="1">
                <a:solidFill>
                  <a:schemeClr val="bg1"/>
                </a:solidFill>
                <a:latin typeface="Times New Roman" panose="02020603050405020304" pitchFamily="18" charset="0"/>
                <a:cs typeface="Times New Roman" panose="02020603050405020304" pitchFamily="18" charset="0"/>
              </a:rPr>
              <a:t>III</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ORDINANZA DEL 24 LUGLIO 2024, N. 20661</a:t>
            </a:r>
            <a:endParaRPr lang="it-IT" sz="2000" dirty="0">
              <a:solidFill>
                <a:schemeClr val="bg1"/>
              </a:solidFill>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14" name="Rettangolo 13">
            <a:extLst>
              <a:ext uri="{FF2B5EF4-FFF2-40B4-BE49-F238E27FC236}">
                <a16:creationId xmlns:a16="http://schemas.microsoft.com/office/drawing/2014/main" id="{A21064A5-F8C9-2154-956B-063AFF1929A7}"/>
              </a:ext>
            </a:extLst>
          </p:cNvPr>
          <p:cNvSpPr/>
          <p:nvPr/>
        </p:nvSpPr>
        <p:spPr>
          <a:xfrm>
            <a:off x="2032986" y="4956606"/>
            <a:ext cx="241562" cy="103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4D516297-6D4E-2165-1751-54DFBF98F766}"/>
              </a:ext>
            </a:extLst>
          </p:cNvPr>
          <p:cNvSpPr txBox="1"/>
          <p:nvPr/>
        </p:nvSpPr>
        <p:spPr>
          <a:xfrm>
            <a:off x="318051" y="1586931"/>
            <a:ext cx="11555896" cy="5016758"/>
          </a:xfrm>
          <a:prstGeom prst="rect">
            <a:avLst/>
          </a:prstGeom>
          <a:noFill/>
        </p:spPr>
        <p:txBody>
          <a:bodyPr wrap="square" rtlCol="0">
            <a:spAutoFit/>
          </a:bodyPr>
          <a:lstStyle/>
          <a:p>
            <a:pPr algn="just"/>
            <a:r>
              <a:rPr lang="it-IT" sz="2000" dirty="0">
                <a:latin typeface="Times New Roman" panose="02020603050405020304" pitchFamily="18" charset="0"/>
                <a:cs typeface="Times New Roman" panose="02020603050405020304" pitchFamily="18" charset="0"/>
              </a:rPr>
              <a:t>«</a:t>
            </a:r>
            <a:r>
              <a:rPr lang="it-IT" sz="2000" b="1" u="sng" dirty="0">
                <a:latin typeface="Times New Roman" panose="02020603050405020304" pitchFamily="18" charset="0"/>
                <a:cs typeface="Times New Roman" panose="02020603050405020304" pitchFamily="18" charset="0"/>
              </a:rPr>
              <a:t>D</a:t>
            </a:r>
            <a:r>
              <a:rPr lang="it-IT" sz="2000" b="1" u="sng" dirty="0">
                <a:effectLst/>
                <a:latin typeface="Times New Roman" panose="02020603050405020304" pitchFamily="18" charset="0"/>
                <a:cs typeface="Times New Roman" panose="02020603050405020304" pitchFamily="18" charset="0"/>
              </a:rPr>
              <a:t>a qui la necessità di una più articolata considerazione degli oneri di allegazione </a:t>
            </a:r>
            <a:r>
              <a:rPr lang="it-IT" sz="2000" b="0" dirty="0">
                <a:effectLst/>
                <a:latin typeface="Times New Roman" panose="02020603050405020304" pitchFamily="18" charset="0"/>
                <a:cs typeface="Times New Roman" panose="02020603050405020304" pitchFamily="18" charset="0"/>
              </a:rPr>
              <a:t>imposti alla parte, </a:t>
            </a:r>
            <a:r>
              <a:rPr lang="it-IT" sz="2000" b="1" u="sng" dirty="0">
                <a:effectLst/>
                <a:latin typeface="Times New Roman" panose="02020603050405020304" pitchFamily="18" charset="0"/>
                <a:cs typeface="Times New Roman" panose="02020603050405020304" pitchFamily="18" charset="0"/>
              </a:rPr>
              <a:t>ai quali si accompagna l'attenta considerazione, da parte del giudice, della categoria delle 'massime di esperienza';</a:t>
            </a:r>
          </a:p>
          <a:p>
            <a:pPr algn="just"/>
            <a:r>
              <a:rPr lang="it-IT" sz="2000" b="1" u="sng" dirty="0">
                <a:effectLst/>
                <a:latin typeface="Times New Roman" panose="02020603050405020304" pitchFamily="18" charset="0"/>
                <a:cs typeface="Times New Roman" panose="02020603050405020304" pitchFamily="18" charset="0"/>
              </a:rPr>
              <a:t>la massima di esperienza, infatti - </a:t>
            </a:r>
            <a:r>
              <a:rPr lang="it-IT" sz="2000" b="0" dirty="0">
                <a:effectLst/>
                <a:latin typeface="Times New Roman" panose="02020603050405020304" pitchFamily="18" charset="0"/>
                <a:cs typeface="Times New Roman" panose="02020603050405020304" pitchFamily="18" charset="0"/>
              </a:rPr>
              <a:t>diversamente dalla categoria del fatto notorio - </a:t>
            </a:r>
            <a:r>
              <a:rPr lang="it-IT" sz="2000" b="1" u="sng" dirty="0">
                <a:effectLst/>
                <a:latin typeface="Times New Roman" panose="02020603050405020304" pitchFamily="18" charset="0"/>
                <a:cs typeface="Times New Roman" panose="02020603050405020304" pitchFamily="18" charset="0"/>
              </a:rPr>
              <a:t>non opera sul terreno dell'accadimento storico, ma su quello della valutazione dei fatti</a:t>
            </a:r>
            <a:r>
              <a:rPr lang="it-IT" sz="2000" b="0" dirty="0">
                <a:effectLst/>
                <a:latin typeface="Times New Roman" panose="02020603050405020304" pitchFamily="18" charset="0"/>
                <a:cs typeface="Times New Roman" panose="02020603050405020304" pitchFamily="18" charset="0"/>
              </a:rPr>
              <a:t>, e </a:t>
            </a:r>
            <a:r>
              <a:rPr lang="it-IT" sz="2000" b="1" u="sng" dirty="0">
                <a:effectLst/>
                <a:latin typeface="Times New Roman" panose="02020603050405020304" pitchFamily="18" charset="0"/>
                <a:cs typeface="Times New Roman" panose="02020603050405020304" pitchFamily="18" charset="0"/>
              </a:rPr>
              <a:t>si pone quale regola di giudizio </a:t>
            </a:r>
            <a:r>
              <a:rPr lang="it-IT" sz="2000" b="0" dirty="0">
                <a:effectLst/>
                <a:latin typeface="Times New Roman" panose="02020603050405020304" pitchFamily="18" charset="0"/>
                <a:cs typeface="Times New Roman" panose="02020603050405020304" pitchFamily="18" charset="0"/>
              </a:rPr>
              <a:t>basata su leggi naturali, statistiche, di scienza o di esperienza, comunemente accettate in un determinato contesto storico - ambientale, la cui utilizzazione nel ragionamento probatorio, e la cui conseguente applicazione, risultano doverose per il giudice, ravvisandosi, in difetto, illogicità della motivazione, atteso che la massima di esperienza può da sola essere sufficiente a fondare il convincimento dell'organo giudicante;</a:t>
            </a:r>
          </a:p>
          <a:p>
            <a:pPr algn="just"/>
            <a:r>
              <a:rPr lang="it-IT" sz="2000" b="0" dirty="0">
                <a:effectLst/>
                <a:latin typeface="Times New Roman" panose="02020603050405020304" pitchFamily="18" charset="0"/>
                <a:cs typeface="Times New Roman" panose="02020603050405020304" pitchFamily="18" charset="0"/>
              </a:rPr>
              <a:t>tanto premesso, non solo non si ravvisano ostacoli sistematici al ricorso al ragionamento probatorio fondato sulla massima di esperienza specie nella materia del danno non patrimoniale, e segnatamente in tema di danno morale, ma </a:t>
            </a:r>
            <a:r>
              <a:rPr lang="it-IT" sz="2000" b="1" u="sng" dirty="0">
                <a:effectLst/>
                <a:latin typeface="Times New Roman" panose="02020603050405020304" pitchFamily="18" charset="0"/>
                <a:cs typeface="Times New Roman" panose="02020603050405020304" pitchFamily="18" charset="0"/>
              </a:rPr>
              <a:t>tale strumento di giudizio consente di evitare che la parte si veda costretta, nell'impossibilità di provare il pregiudizio dell'essere</a:t>
            </a:r>
            <a:r>
              <a:rPr lang="it-IT" sz="2000" b="0" dirty="0">
                <a:effectLst/>
                <a:latin typeface="Times New Roman" panose="02020603050405020304" pitchFamily="18" charset="0"/>
                <a:cs typeface="Times New Roman" panose="02020603050405020304" pitchFamily="18" charset="0"/>
              </a:rPr>
              <a:t> (ovvero della condizione di afflizione fisica e psicologica in cui si è venuta a trovare in seguito alla lesione subita), </a:t>
            </a:r>
            <a:r>
              <a:rPr lang="it-IT" sz="2000" b="1" u="sng" dirty="0">
                <a:effectLst/>
                <a:latin typeface="Times New Roman" panose="02020603050405020304" pitchFamily="18" charset="0"/>
                <a:cs typeface="Times New Roman" panose="02020603050405020304" pitchFamily="18" charset="0"/>
              </a:rPr>
              <a:t>ad articolare estenuanti capitoli di prova relativi al significativo mutamento di stati d'animo interiori da cui possa inferirsi la dimostrazione del pregiudizio patito</a:t>
            </a:r>
            <a:r>
              <a:rPr lang="it-IT" sz="2000" dirty="0">
                <a:solidFill>
                  <a:srgbClr val="4A4A4A"/>
                </a:solidFill>
                <a:latin typeface="Times New Roman" panose="02020603050405020304" pitchFamily="18" charset="0"/>
                <a:cs typeface="Times New Roman" panose="02020603050405020304" pitchFamily="18" charset="0"/>
              </a:rPr>
              <a:t>»</a:t>
            </a:r>
            <a:endParaRPr lang="it-IT" sz="2000" b="0" dirty="0">
              <a:solidFill>
                <a:srgbClr val="4A4A4A"/>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80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CORTE DI CASSAZIONE, SEZ. </a:t>
            </a:r>
            <a:r>
              <a:rPr lang="it-IT" sz="2000" b="1">
                <a:solidFill>
                  <a:schemeClr val="bg1"/>
                </a:solidFill>
                <a:latin typeface="Times New Roman" panose="02020603050405020304" pitchFamily="18" charset="0"/>
                <a:cs typeface="Times New Roman" panose="02020603050405020304" pitchFamily="18" charset="0"/>
              </a:rPr>
              <a:t>III</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ORDINANZA DEL 24 LUGLIO 2024, N. 20661</a:t>
            </a:r>
            <a:endParaRPr lang="it-IT" sz="2000" dirty="0">
              <a:solidFill>
                <a:schemeClr val="bg1"/>
              </a:solidFill>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14" name="Rettangolo 13">
            <a:extLst>
              <a:ext uri="{FF2B5EF4-FFF2-40B4-BE49-F238E27FC236}">
                <a16:creationId xmlns:a16="http://schemas.microsoft.com/office/drawing/2014/main" id="{A21064A5-F8C9-2154-956B-063AFF1929A7}"/>
              </a:ext>
            </a:extLst>
          </p:cNvPr>
          <p:cNvSpPr/>
          <p:nvPr/>
        </p:nvSpPr>
        <p:spPr>
          <a:xfrm>
            <a:off x="2032986" y="4956606"/>
            <a:ext cx="241562" cy="103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3F6EB823-1530-90DF-80ED-096CFDD8D275}"/>
              </a:ext>
            </a:extLst>
          </p:cNvPr>
          <p:cNvSpPr txBox="1"/>
          <p:nvPr/>
        </p:nvSpPr>
        <p:spPr>
          <a:xfrm>
            <a:off x="318050" y="1608702"/>
            <a:ext cx="11555897" cy="4524315"/>
          </a:xfrm>
          <a:prstGeom prst="rect">
            <a:avLst/>
          </a:prstGeom>
          <a:noFill/>
        </p:spPr>
        <p:txBody>
          <a:bodyPr wrap="square" rtlCol="0">
            <a:spAutoFit/>
          </a:bodyPr>
          <a:lstStyle/>
          <a:p>
            <a:pPr algn="just"/>
            <a:r>
              <a:rPr lang="it-IT" sz="1600" dirty="0">
                <a:latin typeface="Times New Roman" panose="02020603050405020304" pitchFamily="18" charset="0"/>
                <a:cs typeface="Times New Roman" panose="02020603050405020304" pitchFamily="18" charset="0"/>
              </a:rPr>
              <a:t>«D</a:t>
            </a:r>
            <a:r>
              <a:rPr lang="it-IT" sz="1600" b="0" dirty="0">
                <a:effectLst/>
                <a:latin typeface="Times New Roman" panose="02020603050405020304" pitchFamily="18" charset="0"/>
                <a:cs typeface="Times New Roman" panose="02020603050405020304" pitchFamily="18" charset="0"/>
              </a:rPr>
              <a:t>el resto, </a:t>
            </a:r>
            <a:r>
              <a:rPr lang="it-IT" sz="1600" b="1" u="sng" dirty="0">
                <a:effectLst/>
                <a:latin typeface="Times New Roman" panose="02020603050405020304" pitchFamily="18" charset="0"/>
                <a:cs typeface="Times New Roman" panose="02020603050405020304" pitchFamily="18" charset="0"/>
              </a:rPr>
              <a:t>alla base del parametro standard di valutazione </a:t>
            </a:r>
            <a:r>
              <a:rPr lang="it-IT" sz="1600" b="0" dirty="0">
                <a:effectLst/>
                <a:latin typeface="Times New Roman" panose="02020603050405020304" pitchFamily="18" charset="0"/>
                <a:cs typeface="Times New Roman" panose="02020603050405020304" pitchFamily="18" charset="0"/>
              </a:rPr>
              <a:t>che è alla base del sistema delle tabelle per la liquidazione del danno alla salute, </a:t>
            </a:r>
            <a:r>
              <a:rPr lang="it-IT" sz="1600" b="1" u="sng" dirty="0">
                <a:effectLst/>
                <a:latin typeface="Times New Roman" panose="02020603050405020304" pitchFamily="18" charset="0"/>
                <a:cs typeface="Times New Roman" panose="02020603050405020304" pitchFamily="18" charset="0"/>
              </a:rPr>
              <a:t>altro non v'è se non un ragionamento presuntivo fondato sulla massima di esperienza </a:t>
            </a:r>
            <a:r>
              <a:rPr lang="it-IT" sz="1600" b="0" dirty="0">
                <a:effectLst/>
                <a:latin typeface="Times New Roman" panose="02020603050405020304" pitchFamily="18" charset="0"/>
                <a:cs typeface="Times New Roman" panose="02020603050405020304" pitchFamily="18" charset="0"/>
              </a:rPr>
              <a:t>per la quale ad un certo tipo di lesione corrispondono, secondo l'id </a:t>
            </a:r>
            <a:r>
              <a:rPr lang="it-IT" sz="1600" b="0" dirty="0" err="1">
                <a:effectLst/>
                <a:latin typeface="Times New Roman" panose="02020603050405020304" pitchFamily="18" charset="0"/>
                <a:cs typeface="Times New Roman" panose="02020603050405020304" pitchFamily="18" charset="0"/>
              </a:rPr>
              <a:t>quod</a:t>
            </a:r>
            <a:r>
              <a:rPr lang="it-IT" sz="1600" b="0" dirty="0">
                <a:effectLst/>
                <a:latin typeface="Times New Roman" panose="02020603050405020304" pitchFamily="18" charset="0"/>
                <a:cs typeface="Times New Roman" panose="02020603050405020304" pitchFamily="18" charset="0"/>
              </a:rPr>
              <a:t> </a:t>
            </a:r>
            <a:r>
              <a:rPr lang="it-IT" sz="1600" b="0" dirty="0" err="1">
                <a:effectLst/>
                <a:latin typeface="Times New Roman" panose="02020603050405020304" pitchFamily="18" charset="0"/>
                <a:cs typeface="Times New Roman" panose="02020603050405020304" pitchFamily="18" charset="0"/>
              </a:rPr>
              <a:t>plerumque</a:t>
            </a:r>
            <a:r>
              <a:rPr lang="it-IT" sz="1600" b="0" dirty="0">
                <a:effectLst/>
                <a:latin typeface="Times New Roman" panose="02020603050405020304" pitchFamily="18" charset="0"/>
                <a:cs typeface="Times New Roman" panose="02020603050405020304" pitchFamily="18" charset="0"/>
              </a:rPr>
              <a:t> </a:t>
            </a:r>
            <a:r>
              <a:rPr lang="it-IT" sz="1600" b="0" dirty="0" err="1">
                <a:effectLst/>
                <a:latin typeface="Times New Roman" panose="02020603050405020304" pitchFamily="18" charset="0"/>
                <a:cs typeface="Times New Roman" panose="02020603050405020304" pitchFamily="18" charset="0"/>
              </a:rPr>
              <a:t>accidit</a:t>
            </a:r>
            <a:r>
              <a:rPr lang="it-IT" sz="1600" b="0" dirty="0">
                <a:effectLst/>
                <a:latin typeface="Times New Roman" panose="02020603050405020304" pitchFamily="18" charset="0"/>
                <a:cs typeface="Times New Roman" panose="02020603050405020304" pitchFamily="18" charset="0"/>
              </a:rPr>
              <a:t>, determinate menomazioni dinamico - relazionali, per così dire, ordinarie;</a:t>
            </a:r>
          </a:p>
          <a:p>
            <a:pPr algn="just"/>
            <a:r>
              <a:rPr lang="it-IT" sz="1600" b="0" dirty="0">
                <a:effectLst/>
                <a:latin typeface="Times New Roman" panose="02020603050405020304" pitchFamily="18" charset="0"/>
                <a:cs typeface="Times New Roman" panose="02020603050405020304" pitchFamily="18" charset="0"/>
              </a:rPr>
              <a:t>così, allo stesso modo, </a:t>
            </a:r>
            <a:r>
              <a:rPr lang="it-IT" sz="1600" b="1" u="sng" dirty="0">
                <a:effectLst/>
                <a:latin typeface="Times New Roman" panose="02020603050405020304" pitchFamily="18" charset="0"/>
                <a:cs typeface="Times New Roman" panose="02020603050405020304" pitchFamily="18" charset="0"/>
              </a:rPr>
              <a:t>un attendibile criterio logico - presuntivo funzionale all'accertamento del danno morale quale autonoma componente del danno alla salute </a:t>
            </a:r>
            <a:r>
              <a:rPr lang="it-IT" sz="1600" b="0" dirty="0">
                <a:effectLst/>
                <a:latin typeface="Times New Roman" panose="02020603050405020304" pitchFamily="18" charset="0"/>
                <a:cs typeface="Times New Roman" panose="02020603050405020304" pitchFamily="18" charset="0"/>
              </a:rPr>
              <a:t>(così come di qualsiasi altra vicenda lesiva di un valore/interesse della persona costituzionalmente tutelato: </a:t>
            </a:r>
            <a:r>
              <a:rPr lang="it-IT" sz="1600" b="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Corte costituzionale n. 233 del 2003</a:t>
            </a:r>
            <a:r>
              <a:rPr lang="it-IT" sz="1600" b="0" dirty="0">
                <a:effectLst/>
                <a:latin typeface="Times New Roman" panose="02020603050405020304" pitchFamily="18" charset="0"/>
                <a:cs typeface="Times New Roman" panose="02020603050405020304" pitchFamily="18" charset="0"/>
              </a:rPr>
              <a:t>) </a:t>
            </a:r>
            <a:r>
              <a:rPr lang="it-IT" sz="1600" b="1" u="sng" dirty="0">
                <a:effectLst/>
                <a:latin typeface="Times New Roman" panose="02020603050405020304" pitchFamily="18" charset="0"/>
                <a:cs typeface="Times New Roman" panose="02020603050405020304" pitchFamily="18" charset="0"/>
              </a:rPr>
              <a:t>è quella della corrispondenza, su di una base di proporzionalità diretta, della gravità della lesione rispetto all'insorgere di una sofferenza soggettiva: tanto più grave, difatti, sarà la lesione della salute, tanto più il ragionamento inferenziale consentirà di presumere l'esistenza di un correlato danno morale inteso quale sofferenza interiore, morfologicamente diversa dall'aspetto dinamico - relazionale conseguente alla lesione stessa </a:t>
            </a:r>
            <a:r>
              <a:rPr lang="it-IT" sz="1600" b="0" dirty="0">
                <a:effectLst/>
                <a:latin typeface="Times New Roman" panose="02020603050405020304" pitchFamily="18" charset="0"/>
                <a:cs typeface="Times New Roman" panose="02020603050405020304" pitchFamily="18" charset="0"/>
              </a:rPr>
              <a:t>(cfr. Sez. 3, sentenza n. 25164, del 10/11/2020, cit.);</a:t>
            </a:r>
          </a:p>
          <a:p>
            <a:pPr algn="just"/>
            <a:r>
              <a:rPr lang="it-IT" sz="1600" b="0" dirty="0">
                <a:effectLst/>
                <a:latin typeface="Times New Roman" panose="02020603050405020304" pitchFamily="18" charset="0"/>
                <a:cs typeface="Times New Roman" panose="02020603050405020304" pitchFamily="18" charset="0"/>
              </a:rPr>
              <a:t>si tratta, conclusivamente - per ciò che concerne le modalità di liquidazione del danno morale conseguente alla lesione dell'integrità fisica - di un procedimento fondato su specifiche e consolidate massime di esperienza, al quale lo stesso legislatore ha ritenuto di fare opportunamente ricorso, muovendo da un criterio equitativo rispetto al quale questo Collegio ritiene di non poter condividere le censure di irragionevolezza o inappropriatezza infondatamente avanzate dagli odierni ricorrenti;</a:t>
            </a:r>
          </a:p>
          <a:p>
            <a:pPr algn="just"/>
            <a:r>
              <a:rPr lang="it-IT" sz="1600" b="1" u="sng" dirty="0">
                <a:effectLst/>
                <a:latin typeface="Times New Roman" panose="02020603050405020304" pitchFamily="18" charset="0"/>
                <a:cs typeface="Times New Roman" panose="02020603050405020304" pitchFamily="18" charset="0"/>
              </a:rPr>
              <a:t>nel caso di specie, il giudice d'appello </a:t>
            </a:r>
            <a:r>
              <a:rPr lang="it-IT" sz="1600" b="0" dirty="0">
                <a:effectLst/>
                <a:latin typeface="Times New Roman" panose="02020603050405020304" pitchFamily="18" charset="0"/>
                <a:cs typeface="Times New Roman" panose="02020603050405020304" pitchFamily="18" charset="0"/>
              </a:rPr>
              <a:t>(sulla scia di quello di primo grado) </a:t>
            </a:r>
            <a:r>
              <a:rPr lang="it-IT" sz="1600" b="1" u="sng" dirty="0">
                <a:effectLst/>
                <a:latin typeface="Times New Roman" panose="02020603050405020304" pitchFamily="18" charset="0"/>
                <a:cs typeface="Times New Roman" panose="02020603050405020304" pitchFamily="18" charset="0"/>
              </a:rPr>
              <a:t>ha riconosciuto di poter liquidare, in favore del A.A. , il danno dallo stesso sofferto ricorrendo all'applicazione, tanto del c.d. 'massimo tabellare' , quanto del massimo della personalizzazione </a:t>
            </a:r>
            <a:r>
              <a:rPr lang="it-IT" sz="1600" b="0" dirty="0">
                <a:effectLst/>
                <a:latin typeface="Times New Roman" panose="02020603050405020304" pitchFamily="18" charset="0"/>
                <a:cs typeface="Times New Roman" panose="02020603050405020304" pitchFamily="18" charset="0"/>
              </a:rPr>
              <a:t>comprensiva della dimensione morale della sofferenza patita; e ciò sulla base di una modalità di liquidazione del danno alla persona da ritenere pienamente legittima sul piano equitativo.»</a:t>
            </a:r>
          </a:p>
        </p:txBody>
      </p:sp>
    </p:spTree>
    <p:extLst>
      <p:ext uri="{BB962C8B-B14F-4D97-AF65-F5344CB8AC3E}">
        <p14:creationId xmlns:p14="http://schemas.microsoft.com/office/powerpoint/2010/main" val="3553141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PERSONALIZZAZIONE E DANNO MORALE</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541686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APPLICAZIONE PRATICA DELLA NUOVA TABELLA</a:t>
            </a:r>
            <a:b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 DEI NUOVI PRINCIPI</a:t>
            </a:r>
            <a:b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COSA PUÒ COMPORTARE?</a:t>
            </a:r>
            <a:endParaRPr kumimoji="0" lang="it-IT" sz="2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 GIURISPRUDENZA DI MERITO HA GIÀ AVUTO MODO DI APPLICARE TALI PRINCIPI, </a:t>
            </a: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it-IT"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NON RICONOSCENDO NÉ IL DANNO MORALE NÉ LA C.D. PERSONALIZZAZIONE</a:t>
            </a:r>
            <a:r>
              <a:rPr kumimoji="0" lang="it-IT" sz="2400" b="1" i="0"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LADDOVE IL DANNEGGIATO NON NE ALLEGHI</a:t>
            </a: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E/O DIMOSTRI LA SUSSISTENZA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45513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469557" y="1795849"/>
            <a:ext cx="11404391" cy="34401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 TABELLA UNICA NAZIONALE </a:t>
            </a:r>
            <a:r>
              <a:rPr kumimoji="0" lang="it-IT"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a:t>
            </a:r>
            <a:r>
              <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ART. 138 COD. ASS.</a:t>
            </a: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7000"/>
              </a:lnSpc>
              <a:spcBef>
                <a:spcPts val="0"/>
              </a:spcBef>
              <a:spcAft>
                <a:spcPts val="80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 MISE ha divulgato il 13 gennaio 2021 il testo licenziato dello schema di DPR </a:t>
            </a: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contenente il regolamento recante </a:t>
            </a:r>
          </a:p>
          <a:p>
            <a:pPr marL="0" marR="0" lvl="0" indent="0" algn="just" defTabSz="685800" rtl="0" eaLnBrk="1" fontAlgn="auto" latinLnBrk="0" hangingPunct="1">
              <a:lnSpc>
                <a:spcPct val="107000"/>
              </a:lnSpc>
              <a:spcBef>
                <a:spcPts val="0"/>
              </a:spcBef>
              <a:spcAft>
                <a:spcPts val="80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7000"/>
              </a:lnSpc>
              <a:spcBef>
                <a:spcPts val="0"/>
              </a:spcBef>
              <a:spcAft>
                <a:spcPts val="80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 tabelle delle menomazioni</a:t>
            </a: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all’integrità psicofisica comprese fra 10 e 100 punti di invalidità ed </a:t>
            </a:r>
          </a:p>
          <a:p>
            <a:pPr marL="0" marR="0" lvl="0" indent="0" algn="just" defTabSz="685800" rtl="0" eaLnBrk="1" fontAlgn="auto" latinLnBrk="0" hangingPunct="1">
              <a:lnSpc>
                <a:spcPct val="107000"/>
              </a:lnSpc>
              <a:spcBef>
                <a:spcPts val="0"/>
              </a:spcBef>
              <a:spcAft>
                <a:spcPts val="80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7000"/>
              </a:lnSpc>
              <a:spcBef>
                <a:spcPts val="0"/>
              </a:spcBef>
              <a:spcAft>
                <a:spcPts val="80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 meccanismi di conto della tavola dei valori economici </a:t>
            </a: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per il risarcimento dei danni. </a:t>
            </a:r>
          </a:p>
          <a:p>
            <a:pPr marL="0" marR="0" lvl="0" indent="0" algn="just" defTabSz="685800" rtl="0" eaLnBrk="1" fontAlgn="auto" latinLnBrk="0" hangingPunct="1">
              <a:lnSpc>
                <a:spcPct val="107000"/>
              </a:lnSpc>
              <a:spcBef>
                <a:spcPts val="0"/>
              </a:spcBef>
              <a:spcAft>
                <a:spcPts val="80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37781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NO PERSONALIZZAZIONE E DANNO MORALE</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3" y="1308769"/>
            <a:ext cx="11555895" cy="523989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algn="just" defTabSz="514350" hangingPunct="0">
              <a:spcAft>
                <a:spcPts val="338"/>
              </a:spcAft>
              <a:defRPr/>
            </a:pPr>
            <a:r>
              <a:rPr lang="it-IT" sz="2400" b="1" u="sng" dirty="0">
                <a:solidFill>
                  <a:srgbClr val="000000"/>
                </a:solidFill>
                <a:latin typeface="Times New Roman" panose="02020603050405020304" pitchFamily="18" charset="0"/>
                <a:cs typeface="Times New Roman" panose="02020603050405020304" pitchFamily="18" charset="0"/>
              </a:rPr>
              <a:t>TRIBUNALE DI FERRARA, SENTENZA DEL 5 FEBBRAIO 2021, N. 1</a:t>
            </a:r>
          </a:p>
          <a:p>
            <a:pPr algn="just" defTabSz="514350" hangingPunct="0">
              <a:spcAft>
                <a:spcPts val="338"/>
              </a:spcAft>
              <a:defRPr/>
            </a:pPr>
            <a:r>
              <a:rPr lang="it-IT" sz="2400" dirty="0">
                <a:solidFill>
                  <a:srgbClr val="000000"/>
                </a:solidFill>
                <a:latin typeface="Times New Roman" panose="02020603050405020304" pitchFamily="18" charset="0"/>
                <a:cs typeface="Times New Roman" panose="02020603050405020304" pitchFamily="18" charset="0"/>
              </a:rPr>
              <a:t>(Sig.ra di 58 anni con postumi permanenti nella misura dell’8%)</a:t>
            </a:r>
          </a:p>
          <a:p>
            <a:pPr marL="0" marR="0" lvl="0" indent="0" algn="just" defTabSz="514350" rtl="0" eaLnBrk="1" fontAlgn="auto" latinLnBrk="0" hangingPunct="0">
              <a:lnSpc>
                <a:spcPct val="100000"/>
              </a:lnSpc>
              <a:spcBef>
                <a:spcPts val="0"/>
              </a:spcBef>
              <a:spcAft>
                <a:spcPts val="338"/>
              </a:spcAft>
              <a:buClrTx/>
              <a:buSzTx/>
              <a:buFontTx/>
              <a:buNone/>
              <a:tabLst/>
              <a:defRPr/>
            </a:pPr>
            <a:endParaRPr kumimoji="0" lang="it-IT"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514350" rtl="0" eaLnBrk="1" fontAlgn="auto" latinLnBrk="0" hangingPunct="0">
              <a:lnSpc>
                <a:spcPct val="100000"/>
              </a:lnSpc>
              <a:spcBef>
                <a:spcPts val="0"/>
              </a:spcBef>
              <a:spcAft>
                <a:spcPts val="338"/>
              </a:spcAft>
              <a:buClrTx/>
              <a:buSzTx/>
              <a:buFontTx/>
              <a:buNone/>
              <a:tabLst/>
              <a:defRPr/>
            </a:pPr>
            <a:r>
              <a:rPr kumimoji="0" lang="it-IT"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TRIBUNALE DI LUCCA, SENTENZA DEL 05.01.2022 N. 10</a:t>
            </a:r>
          </a:p>
          <a:p>
            <a:pPr marL="0" marR="0" lvl="0" indent="0" algn="just" defTabSz="514350" rtl="0" eaLnBrk="1" fontAlgn="auto" latinLnBrk="0" hangingPunct="0">
              <a:lnSpc>
                <a:spcPct val="100000"/>
              </a:lnSpc>
              <a:spcBef>
                <a:spcPts val="0"/>
              </a:spcBef>
              <a:spcAft>
                <a:spcPts val="338"/>
              </a:spcAft>
              <a:buClrTx/>
              <a:buSzTx/>
              <a:buFontTx/>
              <a:buNone/>
              <a:tabLst/>
              <a:defRPr/>
            </a:pPr>
            <a:r>
              <a:rPr kumimoji="0" lang="it-IT" sz="24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seguito di sinistro stradale ragazzo di 18 anni riportava postumi permanenti nella misura del 12%)</a:t>
            </a:r>
          </a:p>
          <a:p>
            <a:pPr marL="0" marR="0" lvl="0" indent="0" algn="just" defTabSz="514350" rtl="0" eaLnBrk="1" fontAlgn="auto" latinLnBrk="0" hangingPunct="0">
              <a:lnSpc>
                <a:spcPct val="100000"/>
              </a:lnSpc>
              <a:spcBef>
                <a:spcPts val="0"/>
              </a:spcBef>
              <a:spcAft>
                <a:spcPts val="338"/>
              </a:spcAft>
              <a:buClrTx/>
              <a:buSzTx/>
              <a:buFontTx/>
              <a:buNone/>
              <a:tabLst/>
              <a:defRPr/>
            </a:pPr>
            <a:endParaRPr kumimoji="0" lang="it-IT"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514350" rtl="0" eaLnBrk="1" fontAlgn="auto" latinLnBrk="0" hangingPunct="0">
              <a:lnSpc>
                <a:spcPct val="100000"/>
              </a:lnSpc>
              <a:spcBef>
                <a:spcPts val="0"/>
              </a:spcBef>
              <a:spcAft>
                <a:spcPts val="338"/>
              </a:spcAft>
              <a:buClrTx/>
              <a:buSzTx/>
              <a:buFontTx/>
              <a:buNone/>
              <a:tabLst/>
              <a:defRPr/>
            </a:pPr>
            <a:r>
              <a:rPr kumimoji="0" lang="it-IT"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TRIBUNALE DI TRANI 09.10.2021 N. 1707 confermata da CORTE D’APPELLO DI BARI, SENTENZA N. 882 DEL 07 GIUGNO 2023</a:t>
            </a:r>
          </a:p>
          <a:p>
            <a:pPr marL="0" marR="0" lvl="0" indent="0" algn="just" defTabSz="514350" rtl="0" eaLnBrk="1" fontAlgn="auto" latinLnBrk="0" hangingPunct="0">
              <a:lnSpc>
                <a:spcPct val="100000"/>
              </a:lnSpc>
              <a:spcBef>
                <a:spcPts val="0"/>
              </a:spcBef>
              <a:spcAft>
                <a:spcPts val="338"/>
              </a:spcAft>
              <a:buClrTx/>
              <a:buSzTx/>
              <a:buFontTx/>
              <a:buNone/>
              <a:tabLst/>
              <a:defRPr/>
            </a:pPr>
            <a:r>
              <a:rPr kumimoji="0" lang="it-IT" sz="24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(Ragazzo di anni 21 con postumi permanenti pari al 45%)</a:t>
            </a:r>
          </a:p>
          <a:p>
            <a:pPr marL="0" marR="0" lvl="0" indent="0" algn="just" defTabSz="514350" rtl="0" eaLnBrk="1" fontAlgn="auto" latinLnBrk="0" hangingPunct="0">
              <a:lnSpc>
                <a:spcPct val="100000"/>
              </a:lnSpc>
              <a:spcBef>
                <a:spcPts val="0"/>
              </a:spcBef>
              <a:spcAft>
                <a:spcPts val="338"/>
              </a:spcAft>
              <a:buClrTx/>
              <a:buSzTx/>
              <a:buFontTx/>
              <a:buNone/>
              <a:tabLst/>
              <a:defRPr/>
            </a:pPr>
            <a:endParaRPr kumimoji="0" lang="it-IT" sz="24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514350" rtl="0" eaLnBrk="1" fontAlgn="auto" latinLnBrk="0" hangingPunct="0">
              <a:lnSpc>
                <a:spcPct val="100000"/>
              </a:lnSpc>
              <a:spcBef>
                <a:spcPts val="0"/>
              </a:spcBef>
              <a:spcAft>
                <a:spcPts val="338"/>
              </a:spcAft>
              <a:buClrTx/>
              <a:buSzTx/>
              <a:buFontTx/>
              <a:buNone/>
              <a:tabLst/>
              <a:defRPr/>
            </a:pPr>
            <a:r>
              <a:rPr kumimoji="0" lang="it-IT"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 ANCHE DI RECENTE</a:t>
            </a: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79110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PERSONALIZZAZIONE E DANNO MORALE</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4" name="CasellaDiTesto 3">
            <a:extLst>
              <a:ext uri="{FF2B5EF4-FFF2-40B4-BE49-F238E27FC236}">
                <a16:creationId xmlns:a16="http://schemas.microsoft.com/office/drawing/2014/main" id="{CC17CF4F-8715-C35F-7239-BD0960D85C31}"/>
              </a:ext>
            </a:extLst>
          </p:cNvPr>
          <p:cNvSpPr txBox="1"/>
          <p:nvPr/>
        </p:nvSpPr>
        <p:spPr>
          <a:xfrm>
            <a:off x="259578" y="1293484"/>
            <a:ext cx="11672844" cy="5386090"/>
          </a:xfrm>
          <a:prstGeom prst="rect">
            <a:avLst/>
          </a:prstGeom>
          <a:noFill/>
        </p:spPr>
        <p:txBody>
          <a:bodyPr wrap="square" rtlCol="0">
            <a:spAutoFit/>
          </a:bodyPr>
          <a:lstStyle/>
          <a:p>
            <a:pPr algn="ctr" defTabSz="514350" hangingPunct="0">
              <a:spcAft>
                <a:spcPts val="338"/>
              </a:spcAft>
              <a:defRPr/>
            </a:pP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TRIBUNALE DI MILANO – SENTENZA 22.02.2024 N. 201948</a:t>
            </a:r>
          </a:p>
          <a:p>
            <a:pPr marL="0" marR="0" lvl="0" indent="0" algn="just" defTabSz="514350" rtl="0" eaLnBrk="1" fontAlgn="auto" latinLnBrk="0" hangingPunct="0">
              <a:lnSpc>
                <a:spcPct val="100000"/>
              </a:lnSpc>
              <a:spcBef>
                <a:spcPts val="0"/>
              </a:spcBef>
              <a:spcAft>
                <a:spcPts val="338"/>
              </a:spcAft>
              <a:buClrTx/>
              <a:buSzTx/>
              <a:buFontTx/>
              <a:buNone/>
              <a:tabLst/>
              <a:defRPr/>
            </a:pPr>
            <a:endParaRPr lang="it-IT" sz="1600" dirty="0"/>
          </a:p>
          <a:p>
            <a:pPr marL="0" marR="0" lvl="0" indent="0" algn="just" defTabSz="514350" rtl="0" eaLnBrk="1" fontAlgn="auto" latinLnBrk="0" hangingPunct="0">
              <a:lnSpc>
                <a:spcPct val="100000"/>
              </a:lnSpc>
              <a:spcBef>
                <a:spcPts val="0"/>
              </a:spcBef>
              <a:spcAft>
                <a:spcPts val="338"/>
              </a:spcAft>
              <a:buClrTx/>
              <a:buSzTx/>
              <a:buFontTx/>
              <a:buNone/>
              <a:tabLst/>
              <a:defRPr/>
            </a:pPr>
            <a:r>
              <a:rPr lang="it-IT" sz="1800" dirty="0">
                <a:latin typeface="Times New Roman" panose="02020603050405020304" pitchFamily="18" charset="0"/>
                <a:cs typeface="Times New Roman" panose="02020603050405020304" pitchFamily="18" charset="0"/>
              </a:rPr>
              <a:t>Nella liquidazione del danno non patrimoniale al danneggiato, il tribunale meneghino riconosce il danno biologico, mentre esclude la risarcibilità del morale.</a:t>
            </a:r>
          </a:p>
          <a:p>
            <a:pPr marL="0" marR="0" lvl="0" indent="0" algn="just" defTabSz="514350" rtl="0" eaLnBrk="1" fontAlgn="auto" latinLnBrk="0" hangingPunct="0">
              <a:lnSpc>
                <a:spcPct val="100000"/>
              </a:lnSpc>
              <a:spcBef>
                <a:spcPts val="0"/>
              </a:spcBef>
              <a:spcAft>
                <a:spcPts val="338"/>
              </a:spcAft>
              <a:buClrTx/>
              <a:buSzTx/>
              <a:buFontTx/>
              <a:buNone/>
              <a:tabLst/>
              <a:defRPr/>
            </a:pPr>
            <a:endParaRPr lang="it-IT" sz="1800" dirty="0">
              <a:latin typeface="Times New Roman" panose="02020603050405020304" pitchFamily="18" charset="0"/>
              <a:cs typeface="Times New Roman" panose="02020603050405020304" pitchFamily="18" charset="0"/>
            </a:endParaRPr>
          </a:p>
          <a:p>
            <a:pPr marL="0" marR="0" lvl="0" indent="0" algn="just" defTabSz="514350" rtl="0" eaLnBrk="1" fontAlgn="auto" latinLnBrk="0" hangingPunct="0">
              <a:lnSpc>
                <a:spcPct val="100000"/>
              </a:lnSpc>
              <a:spcBef>
                <a:spcPts val="0"/>
              </a:spcBef>
              <a:spcAft>
                <a:spcPts val="338"/>
              </a:spcAft>
              <a:buClrTx/>
              <a:buSzTx/>
              <a:buFontTx/>
              <a:buNone/>
              <a:tabLst/>
              <a:defRPr/>
            </a:pPr>
            <a:r>
              <a:rPr lang="it-IT" sz="1800" dirty="0">
                <a:latin typeface="Times New Roman" panose="02020603050405020304" pitchFamily="18" charset="0"/>
                <a:cs typeface="Times New Roman" panose="02020603050405020304" pitchFamily="18" charset="0"/>
              </a:rPr>
              <a:t>«Nel caso di specie, il </a:t>
            </a:r>
            <a:r>
              <a:rPr lang="it-IT" sz="1800" b="1" dirty="0">
                <a:latin typeface="Times New Roman" panose="02020603050405020304" pitchFamily="18" charset="0"/>
                <a:cs typeface="Times New Roman" panose="02020603050405020304" pitchFamily="18" charset="0"/>
              </a:rPr>
              <a:t>danno biologico, compiutamente allegato, risulta sufficientemente dimostrato </a:t>
            </a:r>
            <a:r>
              <a:rPr lang="it-IT" sz="1800" dirty="0">
                <a:latin typeface="Times New Roman" panose="02020603050405020304" pitchFamily="18" charset="0"/>
                <a:cs typeface="Times New Roman" panose="02020603050405020304" pitchFamily="18" charset="0"/>
              </a:rPr>
              <a:t>dalla documentazione medica ritualmente prodotta e dalla consulenza tecnica d’ufficio, fondata sull’approfondita valutazione della parte danneggiata, che giunge a conclusioni esaustive, logicamente e congruamente motivate, che devono fondare questa decisione…»</a:t>
            </a:r>
          </a:p>
          <a:p>
            <a:pPr marL="0" marR="0" lvl="0" indent="0" algn="just" defTabSz="514350" rtl="0" eaLnBrk="1" fontAlgn="auto" latinLnBrk="0" hangingPunct="0">
              <a:lnSpc>
                <a:spcPct val="100000"/>
              </a:lnSpc>
              <a:spcBef>
                <a:spcPts val="0"/>
              </a:spcBef>
              <a:spcAft>
                <a:spcPts val="338"/>
              </a:spcAft>
              <a:buClrTx/>
              <a:buSzTx/>
              <a:buFontTx/>
              <a:buNone/>
              <a:tabLst/>
              <a:defRPr/>
            </a:pPr>
            <a:r>
              <a:rPr lang="it-IT" sz="1800" dirty="0">
                <a:latin typeface="Times New Roman" panose="02020603050405020304" pitchFamily="18" charset="0"/>
                <a:cs typeface="Times New Roman" panose="02020603050405020304" pitchFamily="18" charset="0"/>
              </a:rPr>
              <a:t>«…In ordine al </a:t>
            </a:r>
            <a:r>
              <a:rPr lang="it-IT" sz="1800" b="1" dirty="0">
                <a:latin typeface="Times New Roman" panose="02020603050405020304" pitchFamily="18" charset="0"/>
                <a:cs typeface="Times New Roman" panose="02020603050405020304" pitchFamily="18" charset="0"/>
              </a:rPr>
              <a:t>danno morale, si deve sottolineare che </a:t>
            </a:r>
            <a:r>
              <a:rPr lang="it-IT" sz="1800" dirty="0">
                <a:latin typeface="Times New Roman" panose="02020603050405020304" pitchFamily="18" charset="0"/>
                <a:cs typeface="Times New Roman" panose="02020603050405020304" pitchFamily="18" charset="0"/>
              </a:rPr>
              <a:t>(in coerenza coi principi espressi da Cass. Sez. 3, ordinanza n. 6444 del 3/3/2023) </a:t>
            </a:r>
            <a:r>
              <a:rPr lang="it-IT" sz="1800" b="1" dirty="0">
                <a:latin typeface="Times New Roman" panose="02020603050405020304" pitchFamily="18" charset="0"/>
                <a:cs typeface="Times New Roman" panose="02020603050405020304" pitchFamily="18" charset="0"/>
              </a:rPr>
              <a:t>l’accertamento del danno biologico non giustifica per sé l’automatico riconoscimento del danno morale, trattandosi di voci di pregiudizio distinte, per ciascuna delle quali il danneggiato ha l’onere di specifica allegazione e di rigorosa prova. </a:t>
            </a:r>
          </a:p>
          <a:p>
            <a:pPr marL="0" marR="0" lvl="0" indent="0" algn="just" defTabSz="514350" rtl="0" eaLnBrk="1" fontAlgn="auto" latinLnBrk="0" hangingPunct="0">
              <a:lnSpc>
                <a:spcPct val="100000"/>
              </a:lnSpc>
              <a:spcBef>
                <a:spcPts val="0"/>
              </a:spcBef>
              <a:spcAft>
                <a:spcPts val="338"/>
              </a:spcAft>
              <a:buClrTx/>
              <a:buSzTx/>
              <a:buFontTx/>
              <a:buNone/>
              <a:tabLst/>
              <a:defRPr/>
            </a:pPr>
            <a:r>
              <a:rPr lang="it-IT" sz="1800" dirty="0">
                <a:latin typeface="Times New Roman" panose="02020603050405020304" pitchFamily="18" charset="0"/>
                <a:cs typeface="Times New Roman" panose="02020603050405020304" pitchFamily="18" charset="0"/>
              </a:rPr>
              <a:t>Nella specie, l’attore si è </a:t>
            </a:r>
            <a:r>
              <a:rPr lang="it-IT" sz="1800" b="1" dirty="0">
                <a:latin typeface="Times New Roman" panose="02020603050405020304" pitchFamily="18" charset="0"/>
                <a:cs typeface="Times New Roman" panose="02020603050405020304" pitchFamily="18" charset="0"/>
              </a:rPr>
              <a:t>limitato a </a:t>
            </a:r>
            <a:r>
              <a:rPr lang="it-IT" sz="1800" b="1" i="1" dirty="0">
                <a:latin typeface="Times New Roman" panose="02020603050405020304" pitchFamily="18" charset="0"/>
                <a:cs typeface="Times New Roman" panose="02020603050405020304" pitchFamily="18" charset="0"/>
              </a:rPr>
              <a:t>menzionare</a:t>
            </a:r>
            <a:r>
              <a:rPr lang="it-IT" sz="1800" b="1"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il danno morale a pag. 9 dell’atto di citazione e a pag. 4 della prima memoria, senza però indicare gli elementi concreti che dovrebbero portare al suo riconoscimento in questo specifico caso. </a:t>
            </a:r>
            <a:r>
              <a:rPr lang="it-IT" sz="1800" b="1" dirty="0">
                <a:latin typeface="Times New Roman" panose="02020603050405020304" pitchFamily="18" charset="0"/>
                <a:cs typeface="Times New Roman" panose="02020603050405020304" pitchFamily="18" charset="0"/>
              </a:rPr>
              <a:t>Nessun importo può dunque essere riconosciuto a questo titolo.</a:t>
            </a:r>
            <a:r>
              <a:rPr lang="it-IT" sz="1800" dirty="0">
                <a:latin typeface="Times New Roman" panose="02020603050405020304" pitchFamily="18" charset="0"/>
                <a:cs typeface="Times New Roman" panose="02020603050405020304" pitchFamily="18" charset="0"/>
              </a:rPr>
              <a:t>»</a:t>
            </a:r>
          </a:p>
          <a:p>
            <a:pPr marL="0" marR="0" lvl="0" indent="0" algn="just" defTabSz="514350" rtl="0" eaLnBrk="1" fontAlgn="auto" latinLnBrk="0" hangingPunct="0">
              <a:lnSpc>
                <a:spcPct val="100000"/>
              </a:lnSpc>
              <a:spcBef>
                <a:spcPts val="0"/>
              </a:spcBef>
              <a:spcAft>
                <a:spcPts val="338"/>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514350" rtl="0" eaLnBrk="1" fontAlgn="auto" latinLnBrk="0" hangingPunct="0">
              <a:lnSpc>
                <a:spcPct val="100000"/>
              </a:lnSpc>
              <a:spcBef>
                <a:spcPts val="0"/>
              </a:spcBef>
              <a:spcAft>
                <a:spcPts val="338"/>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it-IT" sz="1800" b="1" i="1"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Ragazzo di anni 30 con postumi permanenti pari al 43%</a:t>
            </a:r>
            <a:r>
              <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4568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sz="2400" b="1" dirty="0">
              <a:solidFill>
                <a:schemeClr val="bg1"/>
              </a:solidFill>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738664"/>
          </a:xfrm>
          <a:prstGeom prst="rect">
            <a:avLst/>
          </a:prstGeom>
          <a:noFill/>
        </p:spPr>
        <p:txBody>
          <a:bodyPr wrap="square" rtlCol="0">
            <a:spAutoFit/>
          </a:bodyPr>
          <a:lstStyle/>
          <a:p>
            <a:pPr algn="ctr"/>
            <a:endParaRPr lang="it-IT" sz="2400" b="1" u="sng" dirty="0">
              <a:solidFill>
                <a:prstClr val="black"/>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E7AD1120-5137-164C-9D3A-8660F428F451}"/>
              </a:ext>
            </a:extLst>
          </p:cNvPr>
          <p:cNvSpPr txBox="1"/>
          <p:nvPr/>
        </p:nvSpPr>
        <p:spPr>
          <a:xfrm>
            <a:off x="2303252" y="1932317"/>
            <a:ext cx="7822819" cy="3785652"/>
          </a:xfrm>
          <a:prstGeom prst="rect">
            <a:avLst/>
          </a:prstGeom>
          <a:noFill/>
        </p:spPr>
        <p:txBody>
          <a:bodyPr wrap="square">
            <a:spAutoFit/>
          </a:bodyPr>
          <a:lstStyle/>
          <a:p>
            <a:pPr algn="ctr"/>
            <a:r>
              <a:rPr lang="it-IT" sz="2400" b="1" dirty="0">
                <a:latin typeface="Times New Roman" panose="02020603050405020304" pitchFamily="18" charset="0"/>
                <a:cs typeface="Times New Roman" panose="02020603050405020304" pitchFamily="18" charset="0"/>
              </a:rPr>
              <a:t>NEL 2024 SI AGGIUNGE PERALTRO:</a:t>
            </a:r>
          </a:p>
          <a:p>
            <a:pPr algn="ctr"/>
            <a:endParaRPr lang="it-IT" sz="2400" b="1" dirty="0">
              <a:latin typeface="Times New Roman" panose="02020603050405020304" pitchFamily="18" charset="0"/>
              <a:cs typeface="Times New Roman" panose="02020603050405020304" pitchFamily="18" charset="0"/>
            </a:endParaRPr>
          </a:p>
          <a:p>
            <a:pPr algn="ctr"/>
            <a:r>
              <a:rPr lang="it-IT" sz="2400" b="1" u="sng" dirty="0">
                <a:latin typeface="Times New Roman" panose="02020603050405020304" pitchFamily="18" charset="0"/>
                <a:cs typeface="Times New Roman" panose="02020603050405020304" pitchFamily="18" charset="0"/>
              </a:rPr>
              <a:t>IL TETTO DEL 30% DI PERSONALIZZAZIONE </a:t>
            </a:r>
          </a:p>
          <a:p>
            <a:pPr algn="ctr"/>
            <a:endParaRPr lang="it-IT" sz="2400" b="1" dirty="0">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(EX ART. 138 DEL C.D.A. MA ANCHE ARTICOLO 7 LEGGE GELLI)</a:t>
            </a:r>
          </a:p>
          <a:p>
            <a:pPr algn="ctr"/>
            <a:endParaRPr lang="it-IT" sz="2400" b="1" dirty="0">
              <a:latin typeface="Times New Roman" panose="02020603050405020304" pitchFamily="18" charset="0"/>
              <a:cs typeface="Times New Roman" panose="02020603050405020304" pitchFamily="18" charset="0"/>
            </a:endParaRPr>
          </a:p>
          <a:p>
            <a:pPr algn="ctr"/>
            <a:r>
              <a:rPr lang="it-IT" sz="2400" b="1" u="sng" dirty="0">
                <a:latin typeface="Times New Roman" panose="02020603050405020304" pitchFamily="18" charset="0"/>
                <a:cs typeface="Times New Roman" panose="02020603050405020304" pitchFamily="18" charset="0"/>
              </a:rPr>
              <a:t>È INVALICABILE</a:t>
            </a:r>
          </a:p>
          <a:p>
            <a:pPr algn="ctr"/>
            <a:endParaRPr lang="it-IT" sz="2400" b="1" dirty="0">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CASS. 25.01.2024 N. 2433</a:t>
            </a:r>
          </a:p>
        </p:txBody>
      </p:sp>
    </p:spTree>
    <p:extLst>
      <p:ext uri="{BB962C8B-B14F-4D97-AF65-F5344CB8AC3E}">
        <p14:creationId xmlns:p14="http://schemas.microsoft.com/office/powerpoint/2010/main" val="14110593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TETTO ALLA PERSONALIZZAZIONE</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5065489"/>
          </a:xfrm>
          <a:prstGeom prst="rect">
            <a:avLst/>
          </a:prstGeom>
          <a:noFill/>
        </p:spPr>
        <p:txBody>
          <a:bodyPr wrap="square" rtlCol="0">
            <a:spAutoFit/>
          </a:bodyPr>
          <a:lstStyle/>
          <a:p>
            <a:pPr algn="ctr"/>
            <a:r>
              <a:rPr lang="it-IT" sz="2400" b="1" u="sng" dirty="0">
                <a:latin typeface="Times New Roman" panose="02020603050405020304" pitchFamily="18" charset="0"/>
                <a:cs typeface="Times New Roman" panose="02020603050405020304" pitchFamily="18" charset="0"/>
              </a:rPr>
              <a:t>Corte di Cassazione, Sezione 3 Civile, Ordinanza 25.01.2024 n. 2433</a:t>
            </a:r>
            <a:endParaRPr lang="it-IT" sz="1800" b="1" u="sng" dirty="0">
              <a:solidFill>
                <a:prstClr val="black"/>
              </a:solidFill>
              <a:latin typeface="Times New Roman" panose="02020603050405020304" pitchFamily="18" charset="0"/>
              <a:cs typeface="Times New Roman" panose="02020603050405020304" pitchFamily="18" charset="0"/>
            </a:endParaRPr>
          </a:p>
          <a:p>
            <a:pPr algn="just" hangingPunct="0">
              <a:spcAft>
                <a:spcPts val="450"/>
              </a:spcAft>
              <a:defRPr/>
            </a:pPr>
            <a:r>
              <a:rPr lang="it-IT" sz="1800" b="1" u="sng" dirty="0">
                <a:solidFill>
                  <a:schemeClr val="tx1"/>
                </a:solidFill>
                <a:latin typeface="Times New Roman" panose="02020603050405020304" pitchFamily="18" charset="0"/>
                <a:cs typeface="Times New Roman" panose="02020603050405020304" pitchFamily="18" charset="0"/>
              </a:rPr>
              <a:t>IL CASO</a:t>
            </a:r>
            <a:endParaRPr kumimoji="0" lang="it-IT" sz="16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7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 Tribunale di Pescara, accertata la pari responsabilità del danneggiato nella causazione del sinistro, condannava i convenuti al risarcimento dei danni, al netto degli acconti già versati, nella somma complessiva di euro 353.452,56, oltre interessi legali ed oltre spese legali. </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7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Avverso la sentenza del giudice di primo grado lo A.A. proponeva appello, chiedendo, tra le altre cose, </a:t>
            </a:r>
            <a:r>
              <a:rPr kumimoji="0" lang="it-IT" sz="17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una  diversa e maggiore personalizzazione del danno rispetto alla percentuale del 25 per cento già fissata</a:t>
            </a:r>
            <a:r>
              <a:rPr kumimoji="0" lang="it-IT" sz="17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it-IT" sz="170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 Corte territoriale però sottolineava come il Tribunale aveva già correttamente calcolato l'aumento percentuale massimo del 25 per cento a titolo di personalizzazione, e ciò al fine di tenere conto anche delle accertate peculiari conseguenze che il sinistro aveva determinato nella vita della danneggiata. Ed invero, la determinazione </a:t>
            </a:r>
            <a:r>
              <a:rPr kumimoji="0" lang="it-IT" sz="1700" b="1"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dell'invalidità nella misura del 65 per cento </a:t>
            </a:r>
            <a:r>
              <a:rPr kumimoji="0" lang="it-IT" sz="170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era stata compiuta dal c.t.u. proprio alla luce di tutte le menomazioni patite dalla A.A., sia in tema di pregiudizi estetici e funzionali che di sindrome depressiva reattiva. La personalizzazione, dunque, era doverosa e pienamente giustificata, anche perché al di là della "profonda e radicale trasformazione della vita individuale e sociale del danneggiato", era emersa anche una "sofferenza interiore non limitata al dolore fisico«.</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7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 Corte di Appello di L’Aquila confermava quindi la decisione del tribunale pescarese, rigettando altresì la censura relativa alla liquidazione</a:t>
            </a:r>
            <a:r>
              <a:rPr lang="it-IT" sz="1700" dirty="0">
                <a:solidFill>
                  <a:srgbClr val="000000"/>
                </a:solidFill>
                <a:latin typeface="Times New Roman" panose="02020603050405020304" pitchFamily="18" charset="0"/>
                <a:cs typeface="Times New Roman" panose="02020603050405020304" pitchFamily="18" charset="0"/>
              </a:rPr>
              <a:t> del danno morale.</a:t>
            </a:r>
            <a:endParaRPr lang="it-IT" sz="2400" b="1" u="sng" dirty="0">
              <a:solidFill>
                <a:prstClr val="black"/>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a:p>
            <a:pPr algn="just"/>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 danneggiato proponeva ricorso in cassazione</a:t>
            </a:r>
          </a:p>
        </p:txBody>
      </p:sp>
    </p:spTree>
    <p:extLst>
      <p:ext uri="{BB962C8B-B14F-4D97-AF65-F5344CB8AC3E}">
        <p14:creationId xmlns:p14="http://schemas.microsoft.com/office/powerpoint/2010/main" val="3880079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TETTO ALLA PERSONALIZZAZIONE</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5191165"/>
          </a:xfrm>
          <a:prstGeom prst="rect">
            <a:avLst/>
          </a:prstGeom>
          <a:noFill/>
        </p:spPr>
        <p:txBody>
          <a:bodyPr wrap="square" rtlCol="0">
            <a:spAutoFit/>
          </a:bodyPr>
          <a:lstStyle/>
          <a:p>
            <a:pPr algn="ctr"/>
            <a:r>
              <a:rPr lang="it-IT" sz="2400" b="1" u="sng" dirty="0">
                <a:latin typeface="Times New Roman" panose="02020603050405020304" pitchFamily="18" charset="0"/>
                <a:cs typeface="Times New Roman" panose="02020603050405020304" pitchFamily="18" charset="0"/>
              </a:rPr>
              <a:t>Corte di Cassazione, Sezione 3 Civile, Ordinanza 25.01.2024 n. 2433</a:t>
            </a:r>
            <a:endParaRPr lang="it-IT" sz="1800" b="1" u="sng" dirty="0">
              <a:solidFill>
                <a:prstClr val="black"/>
              </a:solidFill>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IL TERZO MOTIVO DI RICORSO</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lang="it-IT" sz="1600" dirty="0">
                <a:latin typeface="Times New Roman" panose="02020603050405020304" pitchFamily="18" charset="0"/>
                <a:cs typeface="Times New Roman" panose="02020603050405020304" pitchFamily="18" charset="0"/>
              </a:rPr>
              <a:t>Il motivo ha ad oggetto l'entità del danno liquidato, in particolare in relazione alla c.d. personalizzazione. Dopo aver ricordato che la sentenza impugnata, applicate le tabelle milanesi, ha già riconosciuto una personalizzazione nella misura del 25 per cento, </a:t>
            </a:r>
            <a:r>
              <a:rPr lang="it-IT" sz="1600" b="1" u="sng" dirty="0">
                <a:latin typeface="Times New Roman" panose="02020603050405020304" pitchFamily="18" charset="0"/>
                <a:cs typeface="Times New Roman" panose="02020603050405020304" pitchFamily="18" charset="0"/>
              </a:rPr>
              <a:t>il motivo pone in luce che vi sono alcune pronunce di legittimità che consentirebbero una personalizzazione anche in misura più elevata, fino al 50 per cento.</a:t>
            </a:r>
            <a:r>
              <a:rPr lang="it-IT" sz="1600" b="1" dirty="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Poiché non è stata ancora emanata la tabella per le lesioni più gravi prevista dall'art. 138 cod. ass., sussistono, secondo la ricorrente, tutte le condizioni per una personalizzazione in misura più alta poiché il sinistro ha causato danni che vanno ben al di là degli effetti standard di una lesione.</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lang="it-IT" sz="1600" dirty="0">
                <a:latin typeface="Times New Roman" panose="02020603050405020304" pitchFamily="18" charset="0"/>
                <a:cs typeface="Times New Roman" panose="02020603050405020304" pitchFamily="18" charset="0"/>
              </a:rPr>
              <a:t>É opportuno ricordare che l'art. 138, comma 2, lettera e), del d.lgs. 7 settembre 2005, n. 209, dispone che "</a:t>
            </a:r>
            <a:r>
              <a:rPr lang="it-IT" sz="1600" i="1" dirty="0">
                <a:latin typeface="Times New Roman" panose="02020603050405020304" pitchFamily="18" charset="0"/>
                <a:cs typeface="Times New Roman" panose="02020603050405020304" pitchFamily="18" charset="0"/>
              </a:rPr>
              <a:t>al fine di considerare la componente del danno morale da lesione all'integrità fisica, la quota corrispondente al danno biologico stabilita in applicazione dei criteri di cui alle lettere da a) a d) e incrementata in via percentuale e progressiva per punto, individuando la percentuale di aumento di tali valori per la personalizzazione complessiva della liquidazione". </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lang="it-IT" sz="1600" dirty="0">
                <a:latin typeface="Times New Roman" panose="02020603050405020304" pitchFamily="18" charset="0"/>
                <a:cs typeface="Times New Roman" panose="02020603050405020304" pitchFamily="18" charset="0"/>
              </a:rPr>
              <a:t>Il successivo comma 3 del medesimo art. 138 stabilisce che, qualora la menomazione accertata </a:t>
            </a:r>
            <a:r>
              <a:rPr lang="it-IT" sz="1600" i="1" dirty="0">
                <a:latin typeface="Times New Roman" panose="02020603050405020304" pitchFamily="18" charset="0"/>
                <a:cs typeface="Times New Roman" panose="02020603050405020304" pitchFamily="18" charset="0"/>
              </a:rPr>
              <a:t>" incida in maniera rilevante su specifici aspetti dinamico-relazionali personali documentati e obiettivamente accertati", </a:t>
            </a:r>
            <a:r>
              <a:rPr lang="it-IT" sz="1600" b="1" i="1" u="sng" dirty="0">
                <a:latin typeface="Times New Roman" panose="02020603050405020304" pitchFamily="18" charset="0"/>
                <a:cs typeface="Times New Roman" panose="02020603050405020304" pitchFamily="18" charset="0"/>
              </a:rPr>
              <a:t>l'ammontare del risarcimento "può essere aumentato dal giudice, con equo e motivato apprezzamento delle condizioni soggettive del danneggiato, fino al 30 per cento"</a:t>
            </a:r>
            <a:r>
              <a:rPr lang="it-IT" sz="1600" b="1" u="sng" dirty="0">
                <a:latin typeface="Times New Roman" panose="02020603050405020304" pitchFamily="18" charset="0"/>
                <a:cs typeface="Times New Roman" panose="02020603050405020304" pitchFamily="18" charset="0"/>
              </a:rPr>
              <a:t>. </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lang="it-IT" sz="1600" dirty="0">
                <a:latin typeface="Times New Roman" panose="02020603050405020304" pitchFamily="18" charset="0"/>
                <a:cs typeface="Times New Roman" panose="02020603050405020304" pitchFamily="18" charset="0"/>
              </a:rPr>
              <a:t>Da queste disposizioni si traggono due conclusioni: 1) che il danno morale, ricorrendone le condizioni, deve essere liquidato in via autonoma rispetto al danno biologico (sentenza 11 novembre 2019, n. 28989) e 2) </a:t>
            </a:r>
            <a:r>
              <a:rPr lang="it-IT" sz="1600" b="1" u="sng" dirty="0">
                <a:latin typeface="Times New Roman" panose="02020603050405020304" pitchFamily="18" charset="0"/>
                <a:cs typeface="Times New Roman" panose="02020603050405020304" pitchFamily="18" charset="0"/>
              </a:rPr>
              <a:t>che l'aumento previsto dal comma 3 fino al 30 per cento ha ad oggetto soltanto il danno biologico, e non anche quello morale. </a:t>
            </a:r>
            <a:endParaRPr kumimoji="0" lang="it-IT" sz="16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6704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400" b="1" dirty="0">
                <a:solidFill>
                  <a:schemeClr val="bg1"/>
                </a:solidFill>
                <a:latin typeface="Times New Roman" panose="02020603050405020304" pitchFamily="18" charset="0"/>
                <a:cs typeface="Times New Roman" panose="02020603050405020304" pitchFamily="18" charset="0"/>
              </a:rPr>
              <a:t>TETTO ALLA PERSONALIZZAZIONE</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4852610"/>
          </a:xfrm>
          <a:prstGeom prst="rect">
            <a:avLst/>
          </a:prstGeom>
          <a:noFill/>
        </p:spPr>
        <p:txBody>
          <a:bodyPr wrap="square" rtlCol="0">
            <a:spAutoFit/>
          </a:bodyPr>
          <a:lstStyle/>
          <a:p>
            <a:pPr algn="ctr"/>
            <a:r>
              <a:rPr lang="it-IT" sz="2400" b="1" u="sng" dirty="0">
                <a:latin typeface="Times New Roman" panose="02020603050405020304" pitchFamily="18" charset="0"/>
                <a:cs typeface="Times New Roman" panose="02020603050405020304" pitchFamily="18" charset="0"/>
              </a:rPr>
              <a:t>Corte di Cassazione, Sezione 3 Civile, Ordinanza 25.01.2024 n. 2433</a:t>
            </a:r>
            <a:endParaRPr lang="it-IT" sz="1800" b="1" u="sng" dirty="0">
              <a:solidFill>
                <a:prstClr val="black"/>
              </a:solidFill>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 TERZO MOTIVO DI RICORSO</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1800" i="0"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kumimoji="0" lang="it-IT" sz="1800" i="0"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 ricorso viene respinto, in quanto – secondo la Cassazione – la sentenza d’Appello </a:t>
            </a:r>
            <a:r>
              <a:rPr kumimoji="0" lang="it-IT" sz="1800" i="0"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lang="it-IT" sz="1800" dirty="0">
                <a:latin typeface="Times New Roman" panose="02020603050405020304" pitchFamily="18" charset="0"/>
                <a:cs typeface="Times New Roman" panose="02020603050405020304" pitchFamily="18" charset="0"/>
              </a:rPr>
              <a:t>ha esaustivamente e correttamente affrontato l'argomento, ritenendo doverosa e sufficiente una personalizzazione nella misura del 25 per cento. E non spetta certamente a questa Corte ritenere dovuta una misura di personalizzazione più elevata (fino al limite del 30 per cento), trattandosi di una valutazione rimessa al giudice di merito e non sindacabile in presenza di una motivazione ineccepibile come quella resa dalla sentenza qui oggetto di impugnazione».</a:t>
            </a: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1800" i="0"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r>
              <a:rPr lang="it-IT" sz="1800" dirty="0">
                <a:solidFill>
                  <a:srgbClr val="000000"/>
                </a:solidFill>
                <a:latin typeface="Times New Roman" panose="02020603050405020304" pitchFamily="18" charset="0"/>
                <a:cs typeface="Times New Roman" panose="02020603050405020304" pitchFamily="18" charset="0"/>
              </a:rPr>
              <a:t>Soffermandosi infine sul tetto del 30 per cento si è così espressa: «</a:t>
            </a:r>
            <a:r>
              <a:rPr lang="it-IT" sz="1800" dirty="0">
                <a:latin typeface="Times New Roman" panose="02020603050405020304" pitchFamily="18" charset="0"/>
                <a:cs typeface="Times New Roman" panose="02020603050405020304" pitchFamily="18" charset="0"/>
              </a:rPr>
              <a:t>il </a:t>
            </a:r>
            <a:r>
              <a:rPr lang="it-IT" sz="1800" b="1" u="sng" dirty="0">
                <a:latin typeface="Times New Roman" panose="02020603050405020304" pitchFamily="18" charset="0"/>
                <a:cs typeface="Times New Roman" panose="02020603050405020304" pitchFamily="18" charset="0"/>
              </a:rPr>
              <a:t>tetto del 30 per cento fissato per la personalizzazione del danno biologico è assolutamente imperativo e vincolante, in quanto stabilito per legge. Il fatto che non sia intervenuta ancora (fino alla data della camera di consiglio della presente decisione) la tabella unica nazionale prevista dall'art. 138 cit. non significa che, una volta liquidato il danno biologico con le tabelle allo stato in applicazione, si possa poi disporre un aumento, a titolo di personalizzazione, in una misura "libera", perché quel tetto, appunto, e stabilito dalla legge ed è insuperabile e immediatamente operativo».</a:t>
            </a: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9486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sz="2400" b="1" dirty="0">
              <a:solidFill>
                <a:schemeClr val="bg1"/>
              </a:solidFill>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738664"/>
          </a:xfrm>
          <a:prstGeom prst="rect">
            <a:avLst/>
          </a:prstGeom>
          <a:noFill/>
        </p:spPr>
        <p:txBody>
          <a:bodyPr wrap="square" rtlCol="0">
            <a:spAutoFit/>
          </a:bodyPr>
          <a:lstStyle/>
          <a:p>
            <a:pPr algn="ctr"/>
            <a:endParaRPr lang="it-IT" sz="2400" b="1" u="sng" dirty="0">
              <a:solidFill>
                <a:prstClr val="black"/>
              </a:solidFill>
              <a:latin typeface="Times New Roman" panose="02020603050405020304" pitchFamily="18" charset="0"/>
              <a:cs typeface="Times New Roman" panose="02020603050405020304" pitchFamily="18" charset="0"/>
            </a:endParaRPr>
          </a:p>
          <a:p>
            <a:pPr algn="just"/>
            <a:endParaRPr lang="it-IT" sz="1800" b="1" u="sng" dirty="0">
              <a:solidFill>
                <a:schemeClr val="tx1"/>
              </a:solidFill>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E7AD1120-5137-164C-9D3A-8660F428F451}"/>
              </a:ext>
            </a:extLst>
          </p:cNvPr>
          <p:cNvSpPr txBox="1"/>
          <p:nvPr/>
        </p:nvSpPr>
        <p:spPr>
          <a:xfrm>
            <a:off x="1526874" y="1778232"/>
            <a:ext cx="9359662" cy="4401205"/>
          </a:xfrm>
          <a:prstGeom prst="rect">
            <a:avLst/>
          </a:prstGeom>
          <a:noFill/>
        </p:spPr>
        <p:txBody>
          <a:bodyPr wrap="square">
            <a:spAutoFit/>
          </a:bodyPr>
          <a:lstStyle/>
          <a:p>
            <a:pPr algn="ctr"/>
            <a:r>
              <a:rPr lang="it-IT" sz="2000" b="1" dirty="0">
                <a:latin typeface="Times New Roman" panose="02020603050405020304" pitchFamily="18" charset="0"/>
                <a:cs typeface="Times New Roman" panose="02020603050405020304" pitchFamily="18" charset="0"/>
              </a:rPr>
              <a:t>IN DEFINITIVA</a:t>
            </a:r>
          </a:p>
          <a:p>
            <a:pPr algn="ctr"/>
            <a:endParaRPr lang="it-IT" sz="2000" b="1" dirty="0">
              <a:latin typeface="Times New Roman" panose="02020603050405020304" pitchFamily="18" charset="0"/>
              <a:cs typeface="Times New Roman" panose="02020603050405020304" pitchFamily="18" charset="0"/>
            </a:endParaRPr>
          </a:p>
          <a:p>
            <a:pPr algn="ctr"/>
            <a:r>
              <a:rPr lang="it-IT" sz="2000" b="1" dirty="0">
                <a:latin typeface="Times New Roman" panose="02020603050405020304" pitchFamily="18" charset="0"/>
                <a:cs typeface="Times New Roman" panose="02020603050405020304" pitchFamily="18" charset="0"/>
              </a:rPr>
              <a:t>IL SISTEMA DEL RISARCIMENTO DEL DANNO NON PATRIMONIALE DEL MACROLESO HA SOSTANZIALMENTE GIÀ UNA SUA TUN</a:t>
            </a:r>
          </a:p>
          <a:p>
            <a:pPr algn="ctr"/>
            <a:r>
              <a:rPr lang="it-IT" sz="2000" b="1" dirty="0">
                <a:latin typeface="Times New Roman" panose="02020603050405020304" pitchFamily="18" charset="0"/>
                <a:cs typeface="Times New Roman" panose="02020603050405020304" pitchFamily="18" charset="0"/>
              </a:rPr>
              <a:t>ED E’ LA TABELLA DEL TRIBUNALE DI MILANO !</a:t>
            </a:r>
          </a:p>
          <a:p>
            <a:pPr algn="ctr"/>
            <a:endParaRPr lang="it-IT" sz="2000" b="1" dirty="0">
              <a:latin typeface="Times New Roman" panose="02020603050405020304" pitchFamily="18" charset="0"/>
              <a:cs typeface="Times New Roman" panose="02020603050405020304" pitchFamily="18" charset="0"/>
            </a:endParaRPr>
          </a:p>
          <a:p>
            <a:pPr algn="ctr"/>
            <a:r>
              <a:rPr lang="it-IT" sz="2000" b="1" dirty="0">
                <a:latin typeface="Times New Roman" panose="02020603050405020304" pitchFamily="18" charset="0"/>
                <a:cs typeface="Times New Roman" panose="02020603050405020304" pitchFamily="18" charset="0"/>
              </a:rPr>
              <a:t>I PROBLEMI E LE INCERTEZZE PURTROPPO (IN MANCANZA DI PARAMETRI CERTI LEGISLATIVI) RIGUARDANO:</a:t>
            </a:r>
          </a:p>
          <a:p>
            <a:pPr algn="ctr"/>
            <a:endParaRPr lang="it-IT" sz="2000" b="1" dirty="0">
              <a:latin typeface="Times New Roman" panose="02020603050405020304" pitchFamily="18" charset="0"/>
              <a:cs typeface="Times New Roman" panose="02020603050405020304" pitchFamily="18" charset="0"/>
            </a:endParaRPr>
          </a:p>
          <a:p>
            <a:pPr algn="ctr"/>
            <a:r>
              <a:rPr lang="it-IT" sz="2000" b="1" dirty="0">
                <a:latin typeface="Times New Roman" panose="02020603050405020304" pitchFamily="18" charset="0"/>
                <a:cs typeface="Times New Roman" panose="02020603050405020304" pitchFamily="18" charset="0"/>
              </a:rPr>
              <a:t> I  DANNI PATRIMONIALI DEL MACROLESO (PERDITA CAPACITA’ LAVORATIVA E SPESE DI ASSISTENZA FUTURE)</a:t>
            </a:r>
          </a:p>
          <a:p>
            <a:pPr algn="ctr"/>
            <a:endParaRPr lang="it-IT" sz="2000" b="1" dirty="0">
              <a:latin typeface="Times New Roman" panose="02020603050405020304" pitchFamily="18" charset="0"/>
              <a:cs typeface="Times New Roman" panose="02020603050405020304" pitchFamily="18" charset="0"/>
            </a:endParaRPr>
          </a:p>
          <a:p>
            <a:pPr algn="ctr"/>
            <a:r>
              <a:rPr lang="it-IT" sz="2000" b="1" dirty="0">
                <a:latin typeface="Times New Roman" panose="02020603050405020304" pitchFamily="18" charset="0"/>
                <a:cs typeface="Times New Roman" panose="02020603050405020304" pitchFamily="18" charset="0"/>
              </a:rPr>
              <a:t>I DANNI NON PATRIMONIALI PER PERDITA/LESIONE DEL RAPPORTO PARENTALE</a:t>
            </a:r>
          </a:p>
        </p:txBody>
      </p:sp>
    </p:spTree>
    <p:extLst>
      <p:ext uri="{BB962C8B-B14F-4D97-AF65-F5344CB8AC3E}">
        <p14:creationId xmlns:p14="http://schemas.microsoft.com/office/powerpoint/2010/main" val="2859169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rrore medico: la Cassazione ammette la coesistenza del danno da premorienza  e da perdita di chance | Sanità24 - Il Sole 24 Ore">
            <a:extLst>
              <a:ext uri="{FF2B5EF4-FFF2-40B4-BE49-F238E27FC236}">
                <a16:creationId xmlns:a16="http://schemas.microsoft.com/office/drawing/2014/main" id="{A70B8C12-5FDC-BA4B-99EC-7D27B3599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 y="-1"/>
            <a:ext cx="1218568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o 1">
            <a:extLst>
              <a:ext uri="{FF2B5EF4-FFF2-40B4-BE49-F238E27FC236}">
                <a16:creationId xmlns:a16="http://schemas.microsoft.com/office/drawing/2014/main" id="{CA2FBC4D-C222-2048-8ECA-3F8FF38AFB36}"/>
              </a:ext>
            </a:extLst>
          </p:cNvPr>
          <p:cNvGrpSpPr/>
          <p:nvPr/>
        </p:nvGrpSpPr>
        <p:grpSpPr>
          <a:xfrm>
            <a:off x="0" y="1"/>
            <a:ext cx="12193577" cy="6857999"/>
            <a:chOff x="1519264" y="857252"/>
            <a:chExt cx="9149919" cy="5160029"/>
          </a:xfrm>
        </p:grpSpPr>
        <p:grpSp>
          <p:nvGrpSpPr>
            <p:cNvPr id="12" name="Gruppo 11">
              <a:extLst>
                <a:ext uri="{FF2B5EF4-FFF2-40B4-BE49-F238E27FC236}">
                  <a16:creationId xmlns:a16="http://schemas.microsoft.com/office/drawing/2014/main" id="{174EA340-E413-5344-BD0C-297248295AA8}"/>
                </a:ext>
              </a:extLst>
            </p:cNvPr>
            <p:cNvGrpSpPr/>
            <p:nvPr/>
          </p:nvGrpSpPr>
          <p:grpSpPr>
            <a:xfrm>
              <a:off x="1519264" y="857252"/>
              <a:ext cx="9149919" cy="5160029"/>
              <a:chOff x="-1579" y="0"/>
              <a:chExt cx="12199893" cy="6880039"/>
            </a:xfrm>
          </p:grpSpPr>
          <p:pic>
            <p:nvPicPr>
              <p:cNvPr id="6" name="Immagine 5">
                <a:extLst>
                  <a:ext uri="{FF2B5EF4-FFF2-40B4-BE49-F238E27FC236}">
                    <a16:creationId xmlns:a16="http://schemas.microsoft.com/office/drawing/2014/main" id="{B8B27CA6-C75E-CC42-9AEB-BE6A597A7F22}"/>
                  </a:ext>
                </a:extLst>
              </p:cNvPr>
              <p:cNvPicPr>
                <a:picLocks noChangeAspect="1"/>
              </p:cNvPicPr>
              <p:nvPr/>
            </p:nvPicPr>
            <p:blipFill>
              <a:blip r:embed="rId3"/>
              <a:stretch>
                <a:fillRect/>
              </a:stretch>
            </p:blipFill>
            <p:spPr>
              <a:xfrm>
                <a:off x="-1579" y="6556918"/>
                <a:ext cx="12192000" cy="323121"/>
              </a:xfrm>
              <a:prstGeom prst="rect">
                <a:avLst/>
              </a:prstGeom>
            </p:spPr>
          </p:pic>
          <p:sp>
            <p:nvSpPr>
              <p:cNvPr id="8" name="Rettangolo 7">
                <a:extLst>
                  <a:ext uri="{FF2B5EF4-FFF2-40B4-BE49-F238E27FC236}">
                    <a16:creationId xmlns:a16="http://schemas.microsoft.com/office/drawing/2014/main" id="{3B343C49-59AB-5B46-AF48-748E8E52A4BA}"/>
                  </a:ext>
                </a:extLst>
              </p:cNvPr>
              <p:cNvSpPr/>
              <p:nvPr/>
            </p:nvSpPr>
            <p:spPr>
              <a:xfrm>
                <a:off x="7508623" y="984149"/>
                <a:ext cx="4689691" cy="2014331"/>
              </a:xfrm>
              <a:prstGeom prst="rect">
                <a:avLst/>
              </a:prstGeom>
              <a:solidFill>
                <a:srgbClr val="6D00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9" name="Gruppo 8">
                <a:extLst>
                  <a:ext uri="{FF2B5EF4-FFF2-40B4-BE49-F238E27FC236}">
                    <a16:creationId xmlns:a16="http://schemas.microsoft.com/office/drawing/2014/main" id="{8F733A04-F0CB-5746-B169-930054B9205A}"/>
                  </a:ext>
                </a:extLst>
              </p:cNvPr>
              <p:cNvGrpSpPr/>
              <p:nvPr/>
            </p:nvGrpSpPr>
            <p:grpSpPr>
              <a:xfrm>
                <a:off x="3158" y="0"/>
                <a:ext cx="12193578" cy="984149"/>
                <a:chOff x="318052" y="304800"/>
                <a:chExt cx="11555896" cy="984149"/>
              </a:xfrm>
            </p:grpSpPr>
            <p:sp>
              <p:nvSpPr>
                <p:cNvPr id="10" name="Rettangolo 9">
                  <a:extLst>
                    <a:ext uri="{FF2B5EF4-FFF2-40B4-BE49-F238E27FC236}">
                      <a16:creationId xmlns:a16="http://schemas.microsoft.com/office/drawing/2014/main" id="{05767F61-13E1-5D49-8893-C942301658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Immagine 10">
                  <a:extLst>
                    <a:ext uri="{FF2B5EF4-FFF2-40B4-BE49-F238E27FC236}">
                      <a16:creationId xmlns:a16="http://schemas.microsoft.com/office/drawing/2014/main" id="{07C6073B-0C83-0A4D-BD79-B7816E5F9929}"/>
                    </a:ext>
                  </a:extLst>
                </p:cNvPr>
                <p:cNvPicPr>
                  <a:picLocks noChangeAspect="1"/>
                </p:cNvPicPr>
                <p:nvPr/>
              </p:nvPicPr>
              <p:blipFill>
                <a:blip r:embed="rId4"/>
                <a:stretch>
                  <a:fillRect/>
                </a:stretch>
              </p:blipFill>
              <p:spPr>
                <a:xfrm>
                  <a:off x="318052" y="453044"/>
                  <a:ext cx="2147873" cy="687659"/>
                </a:xfrm>
                <a:prstGeom prst="rect">
                  <a:avLst/>
                </a:prstGeom>
              </p:spPr>
            </p:pic>
          </p:grpSp>
        </p:grpSp>
        <p:sp>
          <p:nvSpPr>
            <p:cNvPr id="13" name="CasellaDiTesto 12">
              <a:extLst>
                <a:ext uri="{FF2B5EF4-FFF2-40B4-BE49-F238E27FC236}">
                  <a16:creationId xmlns:a16="http://schemas.microsoft.com/office/drawing/2014/main" id="{6F1B180D-F4D6-CD4B-A4C1-5652543977A2}"/>
                </a:ext>
              </a:extLst>
            </p:cNvPr>
            <p:cNvSpPr txBox="1"/>
            <p:nvPr/>
          </p:nvSpPr>
          <p:spPr>
            <a:xfrm>
              <a:off x="7350772" y="2020849"/>
              <a:ext cx="3119554" cy="62525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DANNO INTERMITTENTE</a:t>
              </a:r>
            </a:p>
            <a:p>
              <a:pPr marL="0" marR="0" lvl="0" indent="0" algn="ctr" defTabSz="685800" rtl="0" eaLnBrk="1" fontAlgn="auto" latinLnBrk="0" hangingPunct="1">
                <a:lnSpc>
                  <a:spcPct val="100000"/>
                </a:lnSpc>
                <a:spcBef>
                  <a:spcPts val="0"/>
                </a:spcBef>
                <a:spcAft>
                  <a:spcPts val="0"/>
                </a:spcAft>
                <a:buClrTx/>
                <a:buSzTx/>
                <a:buFontTx/>
                <a:buNone/>
                <a:tabLst/>
                <a:defRPr/>
              </a:pPr>
              <a:r>
                <a:rPr lang="it-IT" sz="2400" b="1" dirty="0">
                  <a:solidFill>
                    <a:srgbClr val="FFFFFF"/>
                  </a:solidFill>
                  <a:latin typeface="Times New Roman" panose="02020603050405020304" pitchFamily="18" charset="0"/>
                  <a:cs typeface="Times New Roman" panose="02020603050405020304" pitchFamily="18" charset="0"/>
                </a:rPr>
                <a:t>(</a:t>
              </a: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DA PREMORIENZA)</a:t>
              </a:r>
            </a:p>
          </p:txBody>
        </p:sp>
      </p:grpSp>
    </p:spTree>
    <p:extLst>
      <p:ext uri="{BB962C8B-B14F-4D97-AF65-F5344CB8AC3E}">
        <p14:creationId xmlns:p14="http://schemas.microsoft.com/office/powerpoint/2010/main" val="484296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AA2A02-6355-EDB9-F394-A0D2300A36E6}"/>
              </a:ext>
            </a:extLst>
          </p:cNvPr>
          <p:cNvSpPr txBox="1">
            <a:spLocks/>
          </p:cNvSpPr>
          <p:nvPr/>
        </p:nvSpPr>
        <p:spPr>
          <a:xfrm>
            <a:off x="2123813" y="2312721"/>
            <a:ext cx="7944374" cy="3520678"/>
          </a:xfrm>
          <a:prstGeom prst="rect">
            <a:avLst/>
          </a:prstGeom>
        </p:spPr>
        <p:txBody>
          <a:bodyPr/>
          <a:lstStyle>
            <a:lvl1pPr algn="l" defTabSz="685800" rtl="0" eaLnBrk="1" latinLnBrk="0" hangingPunct="1">
              <a:lnSpc>
                <a:spcPct val="90000"/>
              </a:lnSpc>
              <a:spcBef>
                <a:spcPct val="0"/>
              </a:spcBef>
              <a:buNone/>
              <a:defRPr sz="3000" b="1" kern="1200">
                <a:solidFill>
                  <a:schemeClr val="tx2"/>
                </a:solidFill>
                <a:latin typeface="+mn-lt"/>
                <a:ea typeface="+mj-ea"/>
                <a:cs typeface="+mj-cs"/>
              </a:defRPr>
            </a:lvl1pPr>
          </a:lstStyle>
          <a:p>
            <a:pPr algn="ctr"/>
            <a:r>
              <a:rPr lang="it-IT" sz="3600" dirty="0">
                <a:solidFill>
                  <a:schemeClr val="tx1"/>
                </a:solidFill>
                <a:latin typeface="Times New Roman" panose="02020603050405020304" pitchFamily="18" charset="0"/>
                <a:cs typeface="Times New Roman" panose="02020603050405020304" pitchFamily="18" charset="0"/>
              </a:rPr>
              <a:t>LA SUPREMA CORTE DOPO UN INZIALE AVALLO DELLE TABELLE MILANESI (VEDI CASS. 29 settembre 2021, n. 26300) </a:t>
            </a:r>
          </a:p>
          <a:p>
            <a:pPr algn="ctr"/>
            <a:r>
              <a:rPr lang="it-IT" sz="3600" dirty="0">
                <a:solidFill>
                  <a:schemeClr val="tx1"/>
                </a:solidFill>
                <a:latin typeface="Times New Roman" panose="02020603050405020304" pitchFamily="18" charset="0"/>
                <a:cs typeface="Times New Roman" panose="02020603050405020304" pitchFamily="18" charset="0"/>
              </a:rPr>
              <a:t>BOCCIA </a:t>
            </a:r>
          </a:p>
          <a:p>
            <a:pPr algn="ctr"/>
            <a:r>
              <a:rPr lang="it-IT" sz="3600" dirty="0">
                <a:solidFill>
                  <a:schemeClr val="tx1"/>
                </a:solidFill>
                <a:latin typeface="Times New Roman" panose="02020603050405020304" pitchFamily="18" charset="0"/>
                <a:cs typeface="Times New Roman" panose="02020603050405020304" pitchFamily="18" charset="0"/>
              </a:rPr>
              <a:t>LE TABELLE DI MILANO </a:t>
            </a:r>
          </a:p>
          <a:p>
            <a:pPr algn="ctr"/>
            <a:r>
              <a:rPr lang="it-IT" sz="3600" dirty="0">
                <a:solidFill>
                  <a:schemeClr val="tx1"/>
                </a:solidFill>
                <a:latin typeface="Times New Roman" panose="02020603050405020304" pitchFamily="18" charset="0"/>
                <a:cs typeface="Times New Roman" panose="02020603050405020304" pitchFamily="18" charset="0"/>
              </a:rPr>
              <a:t>SULLA PREMORIENZA</a:t>
            </a:r>
            <a:endParaRPr lang="it-IT"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8332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97FDDF-FF0C-463B-C590-7E7223919810}"/>
              </a:ext>
            </a:extLst>
          </p:cNvPr>
          <p:cNvSpPr txBox="1">
            <a:spLocks/>
          </p:cNvSpPr>
          <p:nvPr/>
        </p:nvSpPr>
        <p:spPr>
          <a:xfrm>
            <a:off x="387385" y="1548084"/>
            <a:ext cx="11486564" cy="3336098"/>
          </a:xfrm>
          <a:prstGeom prst="rect">
            <a:avLst/>
          </a:prstGeom>
        </p:spPr>
        <p:txBody>
          <a:bodyPr vert="horz" lIns="0" tIns="0" rIns="0" bIns="0" rtlCol="0" anchor="t" anchorCtr="0">
            <a:noAutofit/>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Wingdings" pitchFamily="2" charset="2"/>
              <a:buNone/>
            </a:pPr>
            <a:endParaRPr lang="it-IT" sz="2000" dirty="0">
              <a:latin typeface="Times New Roman" panose="02020603050405020304" pitchFamily="18" charset="0"/>
              <a:cs typeface="Times New Roman" panose="02020603050405020304" pitchFamily="18" charset="0"/>
            </a:endParaRPr>
          </a:p>
          <a:p>
            <a:pPr marL="0" indent="0" algn="just">
              <a:buFont typeface="Wingdings" pitchFamily="2" charset="2"/>
              <a:buNone/>
            </a:pPr>
            <a:r>
              <a:rPr lang="it-IT" sz="2000" dirty="0">
                <a:latin typeface="Times New Roman" panose="02020603050405020304" pitchFamily="18" charset="0"/>
                <a:cs typeface="Times New Roman" panose="02020603050405020304" pitchFamily="18" charset="0"/>
              </a:rPr>
              <a:t>La tabella milanese qui in esame: «finisce con l'applicare al danno biologico, che è lesione permanente e irreversibile del diritto alla salute, un presupposto non dimostrato, e cioè che quel danno si riduca col passare del tempo. </a:t>
            </a:r>
            <a:r>
              <a:rPr lang="it-IT" sz="2000" b="1" u="sng" dirty="0">
                <a:latin typeface="Times New Roman" panose="02020603050405020304" pitchFamily="18" charset="0"/>
                <a:cs typeface="Times New Roman" panose="02020603050405020304" pitchFamily="18" charset="0"/>
              </a:rPr>
              <a:t>Un simile criterio è accettabile in relazione al danno morale inteso come sofferenza giuridicamente rilevante</a:t>
            </a:r>
            <a:r>
              <a:rPr lang="it-IT" sz="2000" dirty="0">
                <a:latin typeface="Times New Roman" panose="02020603050405020304" pitchFamily="18" charset="0"/>
                <a:cs typeface="Times New Roman" panose="02020603050405020304" pitchFamily="18" charset="0"/>
              </a:rPr>
              <a:t>, perché appartiene alla natura dell'essere umano la capacità di adattarsi (entro certo limiti) anche alle più gravi perdite; </a:t>
            </a:r>
            <a:r>
              <a:rPr lang="it-IT" sz="2000" b="1" u="sng" dirty="0">
                <a:latin typeface="Times New Roman" panose="02020603050405020304" pitchFamily="18" charset="0"/>
                <a:cs typeface="Times New Roman" panose="02020603050405020304" pitchFamily="18" charset="0"/>
              </a:rPr>
              <a:t>per cui si </a:t>
            </a:r>
            <a:r>
              <a:rPr lang="it-IT" sz="2000" b="1" u="sng" dirty="0" err="1">
                <a:latin typeface="Times New Roman" panose="02020603050405020304" pitchFamily="18" charset="0"/>
                <a:cs typeface="Times New Roman" panose="02020603050405020304" pitchFamily="18" charset="0"/>
              </a:rPr>
              <a:t>puo'</a:t>
            </a:r>
            <a:r>
              <a:rPr lang="it-IT" sz="2000" b="1" u="sng" dirty="0">
                <a:latin typeface="Times New Roman" panose="02020603050405020304" pitchFamily="18" charset="0"/>
                <a:cs typeface="Times New Roman" panose="02020603050405020304" pitchFamily="18" charset="0"/>
              </a:rPr>
              <a:t> dire che il dolore diminuisce a mano a mano che l'evento dannoso si allontana nel tempo. Il danno biologico, invece, è per sua natura destinato a permanere</a:t>
            </a:r>
            <a:r>
              <a:rPr lang="it-IT" sz="2000" dirty="0">
                <a:latin typeface="Times New Roman" panose="02020603050405020304" pitchFamily="18" charset="0"/>
                <a:cs typeface="Times New Roman" panose="02020603050405020304" pitchFamily="18" charset="0"/>
              </a:rPr>
              <a:t> e si calcola, col sistema del punto, proprio come invalidità permanente».</a:t>
            </a:r>
          </a:p>
        </p:txBody>
      </p:sp>
      <p:sp>
        <p:nvSpPr>
          <p:cNvPr id="4" name="CasellaDiTesto 3">
            <a:extLst>
              <a:ext uri="{FF2B5EF4-FFF2-40B4-BE49-F238E27FC236}">
                <a16:creationId xmlns:a16="http://schemas.microsoft.com/office/drawing/2014/main" id="{BB7D558A-787A-8B43-8DE6-E79F0319BAFC}"/>
              </a:ext>
            </a:extLst>
          </p:cNvPr>
          <p:cNvSpPr txBox="1"/>
          <p:nvPr/>
        </p:nvSpPr>
        <p:spPr>
          <a:xfrm>
            <a:off x="2421883" y="304800"/>
            <a:ext cx="9452066" cy="954107"/>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CORTE DI CASSAZIONE, SEZ. III,</a:t>
            </a:r>
          </a:p>
          <a:p>
            <a:pPr algn="r"/>
            <a:r>
              <a:rPr lang="it-IT" sz="2800" b="1" dirty="0">
                <a:solidFill>
                  <a:schemeClr val="bg1"/>
                </a:solidFill>
                <a:latin typeface="Times New Roman" panose="02020603050405020304" pitchFamily="18" charset="0"/>
                <a:ea typeface="+mj-ea"/>
                <a:cs typeface="Times New Roman" panose="02020603050405020304" pitchFamily="18" charset="0"/>
              </a:rPr>
              <a:t>SENTENZA DEL 29 DICEMBRE 2021 N. 41933</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03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500752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 TABELLA UNICA NAZIONALE </a:t>
            </a:r>
            <a:r>
              <a:rPr kumimoji="0" lang="it-IT"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a:t>
            </a:r>
            <a:r>
              <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ART. 138 COD. ASS.</a:t>
            </a: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 </a:t>
            </a: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legislatore delegato ha operato una scelta ben precisa per il così detto </a:t>
            </a:r>
            <a:r>
              <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“dato economico di base”, in quanto il valore prescelto (quello previsto dall'art. 139, comma 1, lettera a)</a:t>
            </a: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ultimo periodo, del Codice per il primo punto di invalidità all'età zero aggiornato a decorrere dal mese di aprile 2019 a </a:t>
            </a:r>
            <a:r>
              <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€ 814,27 </a:t>
            </a: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ai sensi del DM n. 189 del 13 agosto 2019), </a:t>
            </a:r>
            <a:r>
              <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è grandemente inferiore a quello adottato a parametro proprio dalla tabella di Milano </a:t>
            </a: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€ 1.182,41</a:t>
            </a: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poco più del 30% in meno).</a:t>
            </a:r>
          </a:p>
          <a:p>
            <a:pPr marL="0" marR="0" lvl="0" indent="0" algn="just" defTabSz="685800" rtl="0" eaLnBrk="1" fontAlgn="auto" latinLnBrk="0" hangingPunct="1">
              <a:lnSpc>
                <a:spcPct val="107000"/>
              </a:lnSpc>
              <a:spcBef>
                <a:spcPts val="0"/>
              </a:spcBef>
              <a:spcAft>
                <a:spcPts val="80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Tuttavia va ricordato che, da un lato, l’art. 138 comma I si propone di trovare un equilibrio fra il diritto delle vittime dei sinistri a un pieno risarcimento del danno non patrimoniale effettivamente subito e la razionalizzazione dei costi gravanti sul sistema assicurativo e sui consumatori e che, dall’altro, lo sviluppo pratico della nuova curva dei risarcimenti porta a risultati per certi aspetti non difformi da quelli della tabella milanese e persino, in certi margini, più razionali (si pensi, come si vedrà, alle fasce di lesioni più gravi). </a:t>
            </a:r>
          </a:p>
          <a:p>
            <a:pPr marL="0" marR="0" lvl="0" indent="0" algn="just" defTabSz="685800" rtl="0" eaLnBrk="1" fontAlgn="auto" latinLnBrk="0" hangingPunct="1">
              <a:lnSpc>
                <a:spcPct val="107000"/>
              </a:lnSpc>
              <a:spcBef>
                <a:spcPts val="0"/>
              </a:spcBef>
              <a:spcAft>
                <a:spcPts val="80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Peraltro, l’adozione in questa sede di un valore assimilabile a quello base della tabella milanese, avrebbe creato un delta rispetto alla fascia di valore del punto 9% di danno biologico, ultima soglia della tabelle delle lesioni di non lieve entità, generando un gradino</a:t>
            </a: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nella valutazione, sulla cui legittimità è lecito dubitare.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526664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86C2080-B0C5-78BF-9768-0CD86DA49ABC}"/>
              </a:ext>
            </a:extLst>
          </p:cNvPr>
          <p:cNvSpPr txBox="1">
            <a:spLocks/>
          </p:cNvSpPr>
          <p:nvPr/>
        </p:nvSpPr>
        <p:spPr>
          <a:xfrm>
            <a:off x="322860" y="1567542"/>
            <a:ext cx="11551089" cy="4985657"/>
          </a:xfrm>
          <a:prstGeom prst="rect">
            <a:avLst/>
          </a:prstGeom>
        </p:spPr>
        <p:txBody>
          <a:bodyPr vert="horz" lIns="0" tIns="0" rIns="0" bIns="0" rtlCol="0" anchor="t" anchorCtr="0">
            <a:normAutofit fontScale="92500" lnSpcReduction="10000"/>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Wingdings" pitchFamily="2" charset="2"/>
              <a:buNone/>
            </a:pPr>
            <a:r>
              <a:rPr lang="it-IT" sz="2200" b="1" u="sng" dirty="0">
                <a:latin typeface="Times New Roman" panose="02020603050405020304" pitchFamily="18" charset="0"/>
                <a:cs typeface="Times New Roman" panose="02020603050405020304" pitchFamily="18" charset="0"/>
              </a:rPr>
              <a:t>Essendo dunque la Tabella Milanese «non equa»,</a:t>
            </a:r>
            <a:r>
              <a:rPr lang="it-IT" sz="2200" dirty="0">
                <a:latin typeface="Times New Roman" panose="02020603050405020304" pitchFamily="18" charset="0"/>
                <a:cs typeface="Times New Roman" panose="02020603050405020304" pitchFamily="18" charset="0"/>
              </a:rPr>
              <a:t> nel «permanere dell’inerzia del Legislatore», </a:t>
            </a:r>
            <a:r>
              <a:rPr lang="it-IT" sz="2200" b="1" u="sng" dirty="0">
                <a:latin typeface="Times New Roman" panose="02020603050405020304" pitchFamily="18" charset="0"/>
                <a:cs typeface="Times New Roman" panose="02020603050405020304" pitchFamily="18" charset="0"/>
              </a:rPr>
              <a:t>la Cassazione ritiene preferibile allora accogliere il criterio della proporzionalità </a:t>
            </a:r>
            <a:r>
              <a:rPr lang="it-IT" sz="2200" dirty="0">
                <a:latin typeface="Times New Roman" panose="02020603050405020304" pitchFamily="18" charset="0"/>
                <a:cs typeface="Times New Roman" panose="02020603050405020304" pitchFamily="18" charset="0"/>
              </a:rPr>
              <a:t>“il danno da premorienza deve essere calcolato considerando come </a:t>
            </a:r>
            <a:r>
              <a:rPr lang="it-IT" sz="2200" b="1" u="sng" dirty="0">
                <a:latin typeface="Times New Roman" panose="02020603050405020304" pitchFamily="18" charset="0"/>
                <a:cs typeface="Times New Roman" panose="02020603050405020304" pitchFamily="18" charset="0"/>
              </a:rPr>
              <a:t>punto di partenza (dividendo) la somma che sarebbe spettata al danneggiato, in considerazione dell'età e della percentuale di invalidità, se fosse rimasto in vita fino al termine del giudizio</a:t>
            </a:r>
            <a:r>
              <a:rPr lang="it-IT" sz="2200" dirty="0">
                <a:latin typeface="Times New Roman" panose="02020603050405020304" pitchFamily="18" charset="0"/>
                <a:cs typeface="Times New Roman" panose="02020603050405020304" pitchFamily="18" charset="0"/>
              </a:rPr>
              <a:t>; rispetto a tale cifra, assumendo come divisore gli anni di vita residua secondo le aspettative che derivano dalle tabelle dell'ISTAT, </a:t>
            </a:r>
            <a:r>
              <a:rPr lang="it-IT" sz="2200" b="1" u="sng" dirty="0">
                <a:latin typeface="Times New Roman" panose="02020603050405020304" pitchFamily="18" charset="0"/>
                <a:cs typeface="Times New Roman" panose="02020603050405020304" pitchFamily="18" charset="0"/>
              </a:rPr>
              <a:t>dovrà essere calcolata la cifra dovuta per ogni anno di sopravvivenza, da moltiplicare poi per gli anni di vita effettiva</a:t>
            </a:r>
            <a:r>
              <a:rPr lang="it-IT" sz="2200" dirty="0">
                <a:latin typeface="Times New Roman" panose="02020603050405020304" pitchFamily="18" charset="0"/>
                <a:cs typeface="Times New Roman" panose="02020603050405020304" pitchFamily="18" charset="0"/>
              </a:rPr>
              <a:t>, in modo da pervenire ad un risultato che sia, nei limiti dell'umanamente possibile, maggiormente conforme al criterio dell'equità (vedi come precedente Cass. 30 giugno 2015, n. 13331)</a:t>
            </a:r>
          </a:p>
          <a:p>
            <a:pPr marL="0" indent="0" algn="just">
              <a:buFont typeface="Wingdings" pitchFamily="2" charset="2"/>
              <a:buNone/>
            </a:pPr>
            <a:r>
              <a:rPr lang="it-IT" sz="2200" dirty="0">
                <a:latin typeface="Times New Roman" panose="02020603050405020304" pitchFamily="18" charset="0"/>
                <a:cs typeface="Times New Roman" panose="02020603050405020304" pitchFamily="18" charset="0"/>
              </a:rPr>
              <a:t>Ma anche viene aggiunto che: «</a:t>
            </a:r>
            <a:r>
              <a:rPr lang="it-IT" sz="2200" b="1" u="sng" dirty="0">
                <a:latin typeface="Times New Roman" panose="02020603050405020304" pitchFamily="18" charset="0"/>
                <a:cs typeface="Times New Roman" panose="02020603050405020304" pitchFamily="18" charset="0"/>
              </a:rPr>
              <a:t>Ciò non toglie, peraltro, che siano ammissibili anche altri criteri e, in particolare, quelli che, ad esempio, applichino il criterio proporzionale soltanto in parte residua, riconoscendo che una quota del risarcimento si matura immediatamente e l'altra in ragione proporzionale al numero di anni effettivamente vissuti</a:t>
            </a:r>
            <a:r>
              <a:rPr lang="it-IT" sz="2200" dirty="0">
                <a:latin typeface="Times New Roman" panose="02020603050405020304" pitchFamily="18" charset="0"/>
                <a:cs typeface="Times New Roman" panose="02020603050405020304" pitchFamily="18" charset="0"/>
              </a:rPr>
              <a:t>» </a:t>
            </a:r>
          </a:p>
          <a:p>
            <a:pPr marL="0" indent="0" algn="just">
              <a:buFont typeface="Wingdings" pitchFamily="2" charset="2"/>
              <a:buNone/>
            </a:pPr>
            <a:r>
              <a:rPr lang="it-IT" sz="2200" dirty="0">
                <a:latin typeface="Times New Roman" panose="02020603050405020304" pitchFamily="18" charset="0"/>
                <a:cs typeface="Times New Roman" panose="02020603050405020304" pitchFamily="18" charset="0"/>
              </a:rPr>
              <a:t>(NDR: </a:t>
            </a:r>
            <a:r>
              <a:rPr lang="it-IT" sz="2200" b="1" u="sng" dirty="0">
                <a:latin typeface="Times New Roman" panose="02020603050405020304" pitchFamily="18" charset="0"/>
                <a:cs typeface="Times New Roman" panose="02020603050405020304" pitchFamily="18" charset="0"/>
              </a:rPr>
              <a:t>ROMA ? </a:t>
            </a:r>
            <a:r>
              <a:rPr lang="it-IT" sz="2200" dirty="0">
                <a:latin typeface="Times New Roman" panose="02020603050405020304" pitchFamily="18" charset="0"/>
                <a:cs typeface="Times New Roman" panose="02020603050405020304" pitchFamily="18" charset="0"/>
              </a:rPr>
              <a:t>Che prevede che un importo corrispondente alla parte di danno che si acquisisce immediatamente viene quantificato in un valore compreso fra il 10% ed il 50% in relazione alla entità del danno biologico secondo una determinata tabella )</a:t>
            </a:r>
          </a:p>
          <a:p>
            <a:pPr marL="0" indent="0" algn="just">
              <a:buFont typeface="Wingdings" pitchFamily="2" charset="2"/>
              <a:buNone/>
            </a:pPr>
            <a:endParaRPr lang="it-IT" sz="2000" dirty="0">
              <a:latin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id="{EC3C20F1-B95A-574F-AA38-7B1A659B4276}"/>
              </a:ext>
            </a:extLst>
          </p:cNvPr>
          <p:cNvSpPr txBox="1"/>
          <p:nvPr/>
        </p:nvSpPr>
        <p:spPr>
          <a:xfrm>
            <a:off x="2421883" y="304800"/>
            <a:ext cx="9452066" cy="954107"/>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CORTE DI CASSAZIONE, SEZ. III,</a:t>
            </a:r>
          </a:p>
          <a:p>
            <a:pPr algn="r"/>
            <a:r>
              <a:rPr lang="it-IT" sz="2800" b="1" dirty="0">
                <a:solidFill>
                  <a:schemeClr val="bg1"/>
                </a:solidFill>
                <a:latin typeface="Times New Roman" panose="02020603050405020304" pitchFamily="18" charset="0"/>
                <a:ea typeface="+mj-ea"/>
                <a:cs typeface="Times New Roman" panose="02020603050405020304" pitchFamily="18" charset="0"/>
              </a:rPr>
              <a:t>SENTENZA DEL 29 DICEMBRE 2021 N. 41933</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6767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984989B0-7C21-B316-0BDA-FB3600D56FBA}"/>
              </a:ext>
            </a:extLst>
          </p:cNvPr>
          <p:cNvSpPr txBox="1">
            <a:spLocks/>
          </p:cNvSpPr>
          <p:nvPr/>
        </p:nvSpPr>
        <p:spPr>
          <a:xfrm>
            <a:off x="1124125" y="2332138"/>
            <a:ext cx="9865453" cy="257542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378">
              <a:lnSpc>
                <a:spcPct val="110000"/>
              </a:lnSpc>
              <a:spcAft>
                <a:spcPts val="338"/>
              </a:spcAft>
              <a:buNone/>
            </a:pPr>
            <a:r>
              <a:rPr lang="it-IT" altLang="it-IT" sz="2400" b="1" dirty="0">
                <a:latin typeface="Times New Roman" panose="02020603050405020304" pitchFamily="18" charset="0"/>
                <a:cs typeface="Times New Roman" panose="02020603050405020304" pitchFamily="18" charset="0"/>
              </a:rPr>
              <a:t>QUINDI DAL 2022 </a:t>
            </a:r>
          </a:p>
          <a:p>
            <a:pPr marL="0" indent="0" algn="ctr" defTabSz="914378">
              <a:lnSpc>
                <a:spcPct val="110000"/>
              </a:lnSpc>
              <a:spcAft>
                <a:spcPts val="338"/>
              </a:spcAft>
              <a:buNone/>
            </a:pPr>
            <a:r>
              <a:rPr lang="it-IT" altLang="it-IT" sz="2400" b="1" dirty="0">
                <a:latin typeface="Times New Roman" panose="02020603050405020304" pitchFamily="18" charset="0"/>
                <a:cs typeface="Times New Roman" panose="02020603050405020304" pitchFamily="18" charset="0"/>
              </a:rPr>
              <a:t>O CRITERIO PROPORZIONALE PURO </a:t>
            </a:r>
          </a:p>
          <a:p>
            <a:pPr marL="0" indent="0" algn="ctr" defTabSz="914378">
              <a:lnSpc>
                <a:spcPct val="110000"/>
              </a:lnSpc>
              <a:spcAft>
                <a:spcPts val="338"/>
              </a:spcAft>
              <a:buNone/>
            </a:pPr>
            <a:r>
              <a:rPr lang="it-IT" altLang="it-IT" sz="2400" b="1" dirty="0">
                <a:latin typeface="Times New Roman" panose="02020603050405020304" pitchFamily="18" charset="0"/>
                <a:cs typeface="Times New Roman" panose="02020603050405020304" pitchFamily="18" charset="0"/>
              </a:rPr>
              <a:t>O</a:t>
            </a:r>
          </a:p>
          <a:p>
            <a:pPr marL="0" indent="0" algn="ctr" defTabSz="914378">
              <a:lnSpc>
                <a:spcPct val="110000"/>
              </a:lnSpc>
              <a:spcAft>
                <a:spcPts val="338"/>
              </a:spcAft>
              <a:buNone/>
            </a:pPr>
            <a:r>
              <a:rPr lang="it-IT" altLang="it-IT" sz="2400" b="1" dirty="0">
                <a:latin typeface="Times New Roman" panose="02020603050405020304" pitchFamily="18" charset="0"/>
                <a:cs typeface="Times New Roman" panose="02020603050405020304" pitchFamily="18" charset="0"/>
              </a:rPr>
              <a:t>TABELLA DI ROMA </a:t>
            </a:r>
          </a:p>
          <a:p>
            <a:pPr marL="0" indent="0" algn="ctr" defTabSz="914378">
              <a:lnSpc>
                <a:spcPct val="110000"/>
              </a:lnSpc>
              <a:spcAft>
                <a:spcPts val="338"/>
              </a:spcAft>
              <a:buNone/>
            </a:pPr>
            <a:r>
              <a:rPr lang="it-IT" altLang="it-IT" sz="2400" b="1" dirty="0">
                <a:latin typeface="Times New Roman" panose="02020603050405020304" pitchFamily="18" charset="0"/>
                <a:cs typeface="Times New Roman" panose="02020603050405020304" pitchFamily="18" charset="0"/>
              </a:rPr>
              <a:t>ANCHE SU PREMORIENZA ?</a:t>
            </a:r>
            <a:endParaRPr lang="it-IT" alt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014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arcimento danno da prodotto difettoso a Mestre, Venezia">
            <a:extLst>
              <a:ext uri="{FF2B5EF4-FFF2-40B4-BE49-F238E27FC236}">
                <a16:creationId xmlns:a16="http://schemas.microsoft.com/office/drawing/2014/main" id="{E88C2232-1B31-E749-9908-FB8E7954EA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 t="7765" r="-65" b="7765"/>
          <a:stretch/>
        </p:blipFill>
        <p:spPr bwMode="auto">
          <a:xfrm>
            <a:off x="6311" y="0"/>
            <a:ext cx="12187265" cy="685799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o 1">
            <a:extLst>
              <a:ext uri="{FF2B5EF4-FFF2-40B4-BE49-F238E27FC236}">
                <a16:creationId xmlns:a16="http://schemas.microsoft.com/office/drawing/2014/main" id="{CA2FBC4D-C222-2048-8ECA-3F8FF38AFB36}"/>
              </a:ext>
            </a:extLst>
          </p:cNvPr>
          <p:cNvGrpSpPr/>
          <p:nvPr/>
        </p:nvGrpSpPr>
        <p:grpSpPr>
          <a:xfrm>
            <a:off x="0" y="1"/>
            <a:ext cx="12193577" cy="6857999"/>
            <a:chOff x="1519264" y="857252"/>
            <a:chExt cx="9149919" cy="5160029"/>
          </a:xfrm>
        </p:grpSpPr>
        <p:grpSp>
          <p:nvGrpSpPr>
            <p:cNvPr id="12" name="Gruppo 11">
              <a:extLst>
                <a:ext uri="{FF2B5EF4-FFF2-40B4-BE49-F238E27FC236}">
                  <a16:creationId xmlns:a16="http://schemas.microsoft.com/office/drawing/2014/main" id="{174EA340-E413-5344-BD0C-297248295AA8}"/>
                </a:ext>
              </a:extLst>
            </p:cNvPr>
            <p:cNvGrpSpPr/>
            <p:nvPr/>
          </p:nvGrpSpPr>
          <p:grpSpPr>
            <a:xfrm>
              <a:off x="1519264" y="857252"/>
              <a:ext cx="9149919" cy="5160029"/>
              <a:chOff x="-1579" y="0"/>
              <a:chExt cx="12199892" cy="6880039"/>
            </a:xfrm>
          </p:grpSpPr>
          <p:pic>
            <p:nvPicPr>
              <p:cNvPr id="6" name="Immagine 5">
                <a:extLst>
                  <a:ext uri="{FF2B5EF4-FFF2-40B4-BE49-F238E27FC236}">
                    <a16:creationId xmlns:a16="http://schemas.microsoft.com/office/drawing/2014/main" id="{B8B27CA6-C75E-CC42-9AEB-BE6A597A7F22}"/>
                  </a:ext>
                </a:extLst>
              </p:cNvPr>
              <p:cNvPicPr>
                <a:picLocks noChangeAspect="1"/>
              </p:cNvPicPr>
              <p:nvPr/>
            </p:nvPicPr>
            <p:blipFill>
              <a:blip r:embed="rId3"/>
              <a:stretch>
                <a:fillRect/>
              </a:stretch>
            </p:blipFill>
            <p:spPr>
              <a:xfrm>
                <a:off x="-1579" y="6556918"/>
                <a:ext cx="12192000" cy="323121"/>
              </a:xfrm>
              <a:prstGeom prst="rect">
                <a:avLst/>
              </a:prstGeom>
            </p:spPr>
          </p:pic>
          <p:sp>
            <p:nvSpPr>
              <p:cNvPr id="8" name="Rettangolo 7">
                <a:extLst>
                  <a:ext uri="{FF2B5EF4-FFF2-40B4-BE49-F238E27FC236}">
                    <a16:creationId xmlns:a16="http://schemas.microsoft.com/office/drawing/2014/main" id="{3B343C49-59AB-5B46-AF48-748E8E52A4BA}"/>
                  </a:ext>
                </a:extLst>
              </p:cNvPr>
              <p:cNvSpPr/>
              <p:nvPr/>
            </p:nvSpPr>
            <p:spPr>
              <a:xfrm>
                <a:off x="7508622" y="984149"/>
                <a:ext cx="4689691" cy="2014331"/>
              </a:xfrm>
              <a:prstGeom prst="rect">
                <a:avLst/>
              </a:prstGeom>
              <a:solidFill>
                <a:srgbClr val="6D00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9" name="Gruppo 8">
                <a:extLst>
                  <a:ext uri="{FF2B5EF4-FFF2-40B4-BE49-F238E27FC236}">
                    <a16:creationId xmlns:a16="http://schemas.microsoft.com/office/drawing/2014/main" id="{8F733A04-F0CB-5746-B169-930054B9205A}"/>
                  </a:ext>
                </a:extLst>
              </p:cNvPr>
              <p:cNvGrpSpPr/>
              <p:nvPr/>
            </p:nvGrpSpPr>
            <p:grpSpPr>
              <a:xfrm>
                <a:off x="3158" y="0"/>
                <a:ext cx="12193578" cy="984149"/>
                <a:chOff x="318052" y="304800"/>
                <a:chExt cx="11555896" cy="984149"/>
              </a:xfrm>
            </p:grpSpPr>
            <p:sp>
              <p:nvSpPr>
                <p:cNvPr id="10" name="Rettangolo 9">
                  <a:extLst>
                    <a:ext uri="{FF2B5EF4-FFF2-40B4-BE49-F238E27FC236}">
                      <a16:creationId xmlns:a16="http://schemas.microsoft.com/office/drawing/2014/main" id="{05767F61-13E1-5D49-8893-C942301658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Immagine 10">
                  <a:extLst>
                    <a:ext uri="{FF2B5EF4-FFF2-40B4-BE49-F238E27FC236}">
                      <a16:creationId xmlns:a16="http://schemas.microsoft.com/office/drawing/2014/main" id="{07C6073B-0C83-0A4D-BD79-B7816E5F9929}"/>
                    </a:ext>
                  </a:extLst>
                </p:cNvPr>
                <p:cNvPicPr>
                  <a:picLocks noChangeAspect="1"/>
                </p:cNvPicPr>
                <p:nvPr/>
              </p:nvPicPr>
              <p:blipFill>
                <a:blip r:embed="rId4"/>
                <a:stretch>
                  <a:fillRect/>
                </a:stretch>
              </p:blipFill>
              <p:spPr>
                <a:xfrm>
                  <a:off x="318052" y="453044"/>
                  <a:ext cx="2147873" cy="687659"/>
                </a:xfrm>
                <a:prstGeom prst="rect">
                  <a:avLst/>
                </a:prstGeom>
              </p:spPr>
            </p:pic>
          </p:grpSp>
        </p:grpSp>
        <p:sp>
          <p:nvSpPr>
            <p:cNvPr id="13" name="CasellaDiTesto 12">
              <a:extLst>
                <a:ext uri="{FF2B5EF4-FFF2-40B4-BE49-F238E27FC236}">
                  <a16:creationId xmlns:a16="http://schemas.microsoft.com/office/drawing/2014/main" id="{6F1B180D-F4D6-CD4B-A4C1-5652543977A2}"/>
                </a:ext>
              </a:extLst>
            </p:cNvPr>
            <p:cNvSpPr txBox="1"/>
            <p:nvPr/>
          </p:nvSpPr>
          <p:spPr>
            <a:xfrm>
              <a:off x="7350772" y="2159795"/>
              <a:ext cx="3119554" cy="34736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DANNO TERMINALE</a:t>
              </a:r>
            </a:p>
          </p:txBody>
        </p:sp>
      </p:grpSp>
    </p:spTree>
    <p:extLst>
      <p:ext uri="{BB962C8B-B14F-4D97-AF65-F5344CB8AC3E}">
        <p14:creationId xmlns:p14="http://schemas.microsoft.com/office/powerpoint/2010/main" val="28993269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5" name="Segnaposto contenuto 8">
            <a:extLst>
              <a:ext uri="{FF2B5EF4-FFF2-40B4-BE49-F238E27FC236}">
                <a16:creationId xmlns:a16="http://schemas.microsoft.com/office/drawing/2014/main" id="{EE937440-EC06-727F-D2FB-37DCE263B653}"/>
              </a:ext>
            </a:extLst>
          </p:cNvPr>
          <p:cNvSpPr txBox="1">
            <a:spLocks/>
          </p:cNvSpPr>
          <p:nvPr/>
        </p:nvSpPr>
        <p:spPr>
          <a:xfrm>
            <a:off x="311425" y="1437095"/>
            <a:ext cx="11569149" cy="4699893"/>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750"/>
              </a:spcBef>
              <a:spcAft>
                <a:spcPts val="0"/>
              </a:spcAft>
              <a:buClr>
                <a:srgbClr val="00A3DD"/>
              </a:buClr>
              <a:buSzPct val="60000"/>
              <a:buFont typeface="Wingdings" pitchFamily="2" charset="2"/>
              <a:buNone/>
              <a:tabLst/>
              <a:defRPr/>
            </a:pP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685800" rtl="0" eaLnBrk="1" fontAlgn="auto" latinLnBrk="0" hangingPunct="1">
              <a:lnSpc>
                <a:spcPct val="100000"/>
              </a:lnSpc>
              <a:spcBef>
                <a:spcPts val="750"/>
              </a:spcBef>
              <a:spcAft>
                <a:spcPts val="0"/>
              </a:spcAft>
              <a:buClr>
                <a:srgbClr val="000000"/>
              </a:buClr>
              <a:buSzPct val="100000"/>
              <a:buFont typeface="+mj-lt"/>
              <a:buAutoNum type="arabicPeriod"/>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CasellaDiTesto 6">
            <a:extLst>
              <a:ext uri="{FF2B5EF4-FFF2-40B4-BE49-F238E27FC236}">
                <a16:creationId xmlns:a16="http://schemas.microsoft.com/office/drawing/2014/main" id="{BFE39325-9BB6-1721-3024-7B74F0442832}"/>
              </a:ext>
            </a:extLst>
          </p:cNvPr>
          <p:cNvSpPr txBox="1"/>
          <p:nvPr/>
        </p:nvSpPr>
        <p:spPr>
          <a:xfrm>
            <a:off x="1992820" y="2287544"/>
            <a:ext cx="8021758" cy="35394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LA NOVITÀ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2800" b="1"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CONFERMA DA PARTE DELLA SUPREMA CORTE DELLA VALIDITA’ DELLA TABELLA DI MILANO SUL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DANNO NON PATRIMONIALE TERMINALE</a:t>
            </a:r>
            <a:b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b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TABELLA MILANO 2018/2021/2024</a:t>
            </a:r>
            <a:endParaRPr kumimoji="0" lang="it-IT"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876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44764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CORTE DI CASSAZIONE, SENTENZA DEL </a:t>
            </a:r>
            <a:r>
              <a:rPr lang="it-IT" sz="2000" b="1" u="sng" dirty="0">
                <a:solidFill>
                  <a:srgbClr val="000000"/>
                </a:solidFill>
                <a:latin typeface="Times New Roman" panose="02020603050405020304" pitchFamily="18" charset="0"/>
                <a:cs typeface="Times New Roman" panose="02020603050405020304" pitchFamily="18" charset="0"/>
              </a:rPr>
              <a:t>1</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6 LUGLIO 2024 n. 19506</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457189" rtl="0" eaLnBrk="1" fontAlgn="auto" latinLnBrk="0" hangingPunct="0">
              <a:lnSpc>
                <a:spcPct val="100000"/>
              </a:lnSpc>
              <a:spcBef>
                <a:spcPts val="0"/>
              </a:spcBef>
              <a:spcAft>
                <a:spcPts val="0"/>
              </a:spcAft>
              <a:buClrTx/>
              <a:buSzTx/>
              <a:buFontTx/>
              <a:buNone/>
              <a:tabLst/>
              <a:defRPr/>
            </a:pPr>
            <a:r>
              <a:rPr lang="it-IT" sz="1800" dirty="0">
                <a:latin typeface="Times New Roman" panose="02020603050405020304" pitchFamily="18" charset="0"/>
                <a:cs typeface="Times New Roman" panose="02020603050405020304" pitchFamily="18" charset="0"/>
              </a:rPr>
              <a:t>I motivi n. 2 e n. 2-bis sono qui trattati congiuntamente, in quanto censurano entrambi la statuizione con cui </a:t>
            </a:r>
            <a:r>
              <a:rPr lang="it-IT" sz="1800" b="1" u="sng" dirty="0">
                <a:latin typeface="Times New Roman" panose="02020603050405020304" pitchFamily="18" charset="0"/>
                <a:cs typeface="Times New Roman" panose="02020603050405020304" pitchFamily="18" charset="0"/>
              </a:rPr>
              <a:t>la corte territoriale ha liquidato il danno cd. terminale, in tesi difensiva, "al di fuori di ogni criteriologia liquidatoria come prevista dalle tabelle di Milano 2018 nella relativa sezione". </a:t>
            </a:r>
          </a:p>
          <a:p>
            <a:pPr algn="just"/>
            <a:r>
              <a:rPr lang="it-IT" sz="1800" b="1" u="sng" dirty="0">
                <a:latin typeface="Times New Roman" panose="02020603050405020304" pitchFamily="18" charset="0"/>
                <a:cs typeface="Times New Roman" panose="02020603050405020304" pitchFamily="18" charset="0"/>
              </a:rPr>
              <a:t>I MOTIVI SONO FONDATI</a:t>
            </a:r>
            <a:r>
              <a:rPr lang="it-IT" sz="1800" dirty="0">
                <a:latin typeface="Times New Roman" panose="02020603050405020304" pitchFamily="18" charset="0"/>
                <a:cs typeface="Times New Roman" panose="02020603050405020304" pitchFamily="18" charset="0"/>
              </a:rPr>
              <a:t>.</a:t>
            </a:r>
          </a:p>
          <a:p>
            <a:pPr algn="just"/>
            <a:r>
              <a:rPr lang="it-IT" sz="1800" dirty="0">
                <a:latin typeface="Times New Roman" panose="02020603050405020304" pitchFamily="18" charset="0"/>
                <a:cs typeface="Times New Roman" panose="02020603050405020304" pitchFamily="18" charset="0"/>
              </a:rPr>
              <a:t>a) nella liquidazione del danno biologico, quando manchino criteri stabiliti dalla legge, </a:t>
            </a:r>
            <a:r>
              <a:rPr lang="it-IT" sz="1800" b="1" u="sng" dirty="0">
                <a:latin typeface="Times New Roman" panose="02020603050405020304" pitchFamily="18" charset="0"/>
                <a:cs typeface="Times New Roman" panose="02020603050405020304" pitchFamily="18" charset="0"/>
              </a:rPr>
              <a:t>l'adozione della regola equitativa di cui all'art. 1226 c.c., deve garantire non solo una adeguata valutazione delle circostanze del caso concreto</a:t>
            </a:r>
            <a:r>
              <a:rPr lang="it-IT" sz="1800" dirty="0">
                <a:latin typeface="Times New Roman" panose="02020603050405020304" pitchFamily="18" charset="0"/>
                <a:cs typeface="Times New Roman" panose="02020603050405020304" pitchFamily="18" charset="0"/>
              </a:rPr>
              <a:t>, </a:t>
            </a:r>
            <a:r>
              <a:rPr lang="it-IT" sz="1800" b="1" u="sng" dirty="0">
                <a:latin typeface="Times New Roman" panose="02020603050405020304" pitchFamily="18" charset="0"/>
                <a:cs typeface="Times New Roman" panose="02020603050405020304" pitchFamily="18" charset="0"/>
              </a:rPr>
              <a:t>ma anche l'uniformità di giudizio a fronte di casi analoghi</a:t>
            </a:r>
            <a:r>
              <a:rPr lang="it-IT" sz="1800" dirty="0">
                <a:latin typeface="Times New Roman" panose="02020603050405020304" pitchFamily="18" charset="0"/>
                <a:cs typeface="Times New Roman" panose="02020603050405020304" pitchFamily="18" charset="0"/>
              </a:rPr>
              <a:t>, non essendo rispondente ad equità che danni identici possano essere liquidati in misura diversa sol perché esaminati da differenti Uffici giudiziali (Cass. n. 12408/2011); </a:t>
            </a:r>
          </a:p>
          <a:p>
            <a:pPr algn="just"/>
            <a:r>
              <a:rPr lang="it-IT" sz="1800" dirty="0">
                <a:latin typeface="Times New Roman" panose="02020603050405020304" pitchFamily="18" charset="0"/>
                <a:cs typeface="Times New Roman" panose="02020603050405020304" pitchFamily="18" charset="0"/>
              </a:rPr>
              <a:t>b) </a:t>
            </a:r>
            <a:r>
              <a:rPr lang="it-IT" sz="1800" b="1" u="sng" dirty="0">
                <a:latin typeface="Times New Roman" panose="02020603050405020304" pitchFamily="18" charset="0"/>
                <a:cs typeface="Times New Roman" panose="02020603050405020304" pitchFamily="18" charset="0"/>
              </a:rPr>
              <a:t>il riferimento al criterio di liquidazione, predisposto dal Tribunale di Milano ed ampiamente diffuso sul territorio nazionale, garantisce tale uniformità di trattamento</a:t>
            </a:r>
            <a:r>
              <a:rPr lang="it-IT" sz="1800" dirty="0">
                <a:latin typeface="Times New Roman" panose="02020603050405020304" pitchFamily="18" charset="0"/>
                <a:cs typeface="Times New Roman" panose="02020603050405020304" pitchFamily="18" charset="0"/>
              </a:rPr>
              <a:t>, in quanto questa Corte, in applicazione dell'art. 3 </a:t>
            </a:r>
            <a:r>
              <a:rPr lang="it-IT" sz="1800" dirty="0" err="1">
                <a:latin typeface="Times New Roman" panose="02020603050405020304" pitchFamily="18" charset="0"/>
                <a:cs typeface="Times New Roman" panose="02020603050405020304" pitchFamily="18" charset="0"/>
              </a:rPr>
              <a:t>Cost</a:t>
            </a:r>
            <a:r>
              <a:rPr lang="it-IT" sz="1800" dirty="0">
                <a:latin typeface="Times New Roman" panose="02020603050405020304" pitchFamily="18" charset="0"/>
                <a:cs typeface="Times New Roman" panose="02020603050405020304" pitchFamily="18" charset="0"/>
              </a:rPr>
              <a:t>., riconosce ad esso la valenza, in linea generale, di parametro di conformità della valutazione equitativa del danno biologico alle disposizioni di cui agli artt. 1226 e 2056 c.c., salvo che non sussistano in concreto circostanze idonee a giustificarne l'abbandono (Cass. n. 28290/2011); </a:t>
            </a:r>
          </a:p>
          <a:p>
            <a:pPr algn="just"/>
            <a:r>
              <a:rPr lang="it-IT" sz="1800" dirty="0">
                <a:latin typeface="Times New Roman" panose="02020603050405020304" pitchFamily="18" charset="0"/>
                <a:cs typeface="Times New Roman" panose="02020603050405020304" pitchFamily="18" charset="0"/>
              </a:rPr>
              <a:t>c) </a:t>
            </a:r>
            <a:r>
              <a:rPr lang="it-IT" sz="1800" b="1" u="sng" dirty="0">
                <a:latin typeface="Times New Roman" panose="02020603050405020304" pitchFamily="18" charset="0"/>
                <a:cs typeface="Times New Roman" panose="02020603050405020304" pitchFamily="18" charset="0"/>
              </a:rPr>
              <a:t>il valore delle tabelle milanesi va inteso non già nel senso che le dette tabelle ed i loro adeguamenti siano divenute esse stesse in via diretta una normativa di diritto, bensì nel senso che esse forniscono gli elementi per concretare il concetto elastico previsto nella norma dell'art. 1226 c.c.</a:t>
            </a:r>
            <a:r>
              <a:rPr lang="it-IT" sz="1800" dirty="0">
                <a:latin typeface="Times New Roman" panose="02020603050405020304" pitchFamily="18" charset="0"/>
                <a:cs typeface="Times New Roman" panose="02020603050405020304" pitchFamily="18" charset="0"/>
              </a:rPr>
              <a:t>.</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IL DANNO TERMINALE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0260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44764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CORTE DI CASSAZIONE, SENTENZA DEL </a:t>
            </a:r>
            <a:r>
              <a:rPr lang="it-IT" sz="2000" b="1" u="sng" dirty="0">
                <a:solidFill>
                  <a:srgbClr val="000000"/>
                </a:solidFill>
                <a:latin typeface="Times New Roman" panose="02020603050405020304" pitchFamily="18" charset="0"/>
                <a:cs typeface="Times New Roman" panose="02020603050405020304" pitchFamily="18" charset="0"/>
              </a:rPr>
              <a:t>1</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6 LUGLIO 2024 n. 19506</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In definitiva, poiché dette Tabelle rilevano come parametri per la valutazione equitativa del danno non patrimoniale alla persona e, dunque, per l'individuazione di un elemento di una norma giuridica, qual è quella dell'art. 1226 c.c., il motivo si può ritenere correttamente dedotto in iure ai sensi dell'art. 360 </a:t>
            </a:r>
            <a:r>
              <a:rPr lang="it-IT" sz="1800" dirty="0" err="1">
                <a:latin typeface="Times New Roman" panose="02020603050405020304" pitchFamily="18" charset="0"/>
                <a:cs typeface="Times New Roman" panose="02020603050405020304" pitchFamily="18" charset="0"/>
              </a:rPr>
              <a:t>c.p.c.</a:t>
            </a:r>
            <a:r>
              <a:rPr lang="it-IT" sz="1800" dirty="0">
                <a:latin typeface="Times New Roman" panose="02020603050405020304" pitchFamily="18" charset="0"/>
                <a:cs typeface="Times New Roman" panose="02020603050405020304" pitchFamily="18" charset="0"/>
              </a:rPr>
              <a:t> n. 3, là dove prospetta in buona sostanza che la Corte territoriale avrebbe male applicato le Tabelle, perché così facendo denuncia un errore di violazione dell'art. 1226 c.c.</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Tanto premesso e ribadito, occorre aggiungere che: </a:t>
            </a:r>
          </a:p>
          <a:p>
            <a:pPr algn="just"/>
            <a:r>
              <a:rPr lang="it-IT" sz="1800" dirty="0">
                <a:latin typeface="Times New Roman" panose="02020603050405020304" pitchFamily="18" charset="0"/>
                <a:cs typeface="Times New Roman" panose="02020603050405020304" pitchFamily="18" charset="0"/>
              </a:rPr>
              <a:t>a) </a:t>
            </a:r>
            <a:r>
              <a:rPr lang="it-IT" sz="1800" b="1" u="sng" dirty="0">
                <a:latin typeface="Times New Roman" panose="02020603050405020304" pitchFamily="18" charset="0"/>
                <a:cs typeface="Times New Roman" panose="02020603050405020304" pitchFamily="18" charset="0"/>
              </a:rPr>
              <a:t>ai fini della liquidazione del danno non patrimoniale mediante l'applicazione del criterio tabellare, il danneggiato ha l'onere di chiedere che la liquidazione avvenga in base alle tabelle, ma non anche quello di produrle in giudizio</a:t>
            </a:r>
            <a:r>
              <a:rPr lang="it-IT" sz="1800" dirty="0">
                <a:latin typeface="Times New Roman" panose="02020603050405020304" pitchFamily="18" charset="0"/>
                <a:cs typeface="Times New Roman" panose="02020603050405020304" pitchFamily="18" charset="0"/>
              </a:rPr>
              <a:t>, in quanto esse, pur non costituendo fonte del diritto, integrano il diritto vivente nella determinazione del danno non patrimoniale conforme a diritto (Cass. n. 33005/2021); </a:t>
            </a:r>
          </a:p>
          <a:p>
            <a:pPr algn="just"/>
            <a:r>
              <a:rPr lang="it-IT" sz="1800" dirty="0">
                <a:latin typeface="Times New Roman" panose="02020603050405020304" pitchFamily="18" charset="0"/>
                <a:cs typeface="Times New Roman" panose="02020603050405020304" pitchFamily="18" charset="0"/>
              </a:rPr>
              <a:t>b) in assenza di diverse disposizioni di legge, il danno alla persona dev'essere liquidato sulla base delle regole vigenti al momento della liquidazione, e non già al momento del fatto illecito (Cass. n. 19229/2022).</a:t>
            </a:r>
          </a:p>
          <a:p>
            <a:pPr algn="just"/>
            <a:endParaRPr lang="it-IT" sz="1800" dirty="0">
              <a:latin typeface="Times New Roman" panose="02020603050405020304" pitchFamily="18" charset="0"/>
              <a:cs typeface="Times New Roman" panose="02020603050405020304" pitchFamily="18" charset="0"/>
            </a:endParaRPr>
          </a:p>
          <a:p>
            <a:pPr algn="just"/>
            <a:r>
              <a:rPr lang="it-IT" sz="1800" b="1" u="sng" dirty="0">
                <a:latin typeface="Times New Roman" panose="02020603050405020304" pitchFamily="18" charset="0"/>
                <a:cs typeface="Times New Roman" panose="02020603050405020304" pitchFamily="18" charset="0"/>
              </a:rPr>
              <a:t>Di tali principi di diritto non ha tenuto conto la corte territoriale che, nel liquidare il danno terminale (tanatologico) ha applicato le Tabelle di Milano del 2014, mentre avrebbe dovuto applicare quelle pubblicate nel 2018, anteriori di oltre due anni rispetto alla data di deliberazione della sentenza qui impugnata</a:t>
            </a:r>
            <a:r>
              <a:rPr lang="it-IT" sz="1800" dirty="0">
                <a:latin typeface="Times New Roman" panose="02020603050405020304" pitchFamily="18" charset="0"/>
                <a:cs typeface="Times New Roman" panose="02020603050405020304" pitchFamily="18" charset="0"/>
              </a:rPr>
              <a:t>.</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IL DANNO TERMINALE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5289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FA0F493-CD86-8666-1708-759CF41382D8}"/>
              </a:ext>
            </a:extLst>
          </p:cNvPr>
          <p:cNvSpPr>
            <a:spLocks noGrp="1"/>
          </p:cNvSpPr>
          <p:nvPr>
            <p:ph idx="1"/>
          </p:nvPr>
        </p:nvSpPr>
        <p:spPr>
          <a:xfrm>
            <a:off x="387457" y="1299411"/>
            <a:ext cx="11522989" cy="5253789"/>
          </a:xfrm>
        </p:spPr>
        <p:txBody>
          <a:bodyPr>
            <a:normAutofit/>
          </a:bodyPr>
          <a:lstStyle/>
          <a:p>
            <a:pPr marL="0" indent="0" algn="ctr">
              <a:buNone/>
            </a:pPr>
            <a:endParaRPr lang="it-IT" sz="3000" dirty="0"/>
          </a:p>
          <a:p>
            <a:pPr marL="0" indent="0" algn="ctr">
              <a:buNone/>
            </a:pPr>
            <a:r>
              <a:rPr lang="it-IT" sz="3000" dirty="0">
                <a:latin typeface="Times New Roman" panose="02020603050405020304" pitchFamily="18" charset="0"/>
                <a:cs typeface="Times New Roman" panose="02020603050405020304" pitchFamily="18" charset="0"/>
              </a:rPr>
              <a:t>E comunque </a:t>
            </a:r>
          </a:p>
          <a:p>
            <a:pPr marL="0" indent="0" algn="ctr">
              <a:buNone/>
            </a:pPr>
            <a:endParaRPr lang="it-IT" sz="3000" dirty="0">
              <a:latin typeface="Times New Roman" panose="02020603050405020304" pitchFamily="18" charset="0"/>
              <a:cs typeface="Times New Roman" panose="02020603050405020304" pitchFamily="18" charset="0"/>
            </a:endParaRPr>
          </a:p>
          <a:p>
            <a:pPr marL="0" indent="0" algn="ctr">
              <a:buNone/>
            </a:pPr>
            <a:r>
              <a:rPr lang="it-IT" sz="3000" dirty="0">
                <a:latin typeface="Times New Roman" panose="02020603050405020304" pitchFamily="18" charset="0"/>
                <a:cs typeface="Times New Roman" panose="02020603050405020304" pitchFamily="18" charset="0"/>
              </a:rPr>
              <a:t>Osservatorio per la Giustizia Civile Gruppo 4 </a:t>
            </a:r>
          </a:p>
          <a:p>
            <a:pPr marL="0" indent="0" algn="ctr">
              <a:buNone/>
            </a:pPr>
            <a:endParaRPr lang="it-IT" sz="3000" dirty="0">
              <a:latin typeface="Times New Roman" panose="02020603050405020304" pitchFamily="18" charset="0"/>
              <a:cs typeface="Times New Roman" panose="02020603050405020304" pitchFamily="18" charset="0"/>
            </a:endParaRPr>
          </a:p>
          <a:p>
            <a:pPr marL="0" indent="0" algn="ctr">
              <a:buNone/>
            </a:pPr>
            <a:r>
              <a:rPr lang="it-IT" sz="3000" dirty="0">
                <a:latin typeface="Times New Roman" panose="02020603050405020304" pitchFamily="18" charset="0"/>
                <a:cs typeface="Times New Roman" panose="02020603050405020304" pitchFamily="18" charset="0"/>
              </a:rPr>
              <a:t>Proposta di «adeguare» tabelle di Milano sul danno terminale</a:t>
            </a:r>
          </a:p>
          <a:p>
            <a:pPr marL="0" indent="0" algn="ctr">
              <a:buNone/>
            </a:pPr>
            <a:endParaRPr lang="it-IT" sz="3000" dirty="0">
              <a:latin typeface="Times New Roman" panose="02020603050405020304" pitchFamily="18" charset="0"/>
              <a:cs typeface="Times New Roman" panose="02020603050405020304" pitchFamily="18" charset="0"/>
            </a:endParaRPr>
          </a:p>
          <a:p>
            <a:pPr marL="0" indent="0" algn="ctr">
              <a:buNone/>
            </a:pPr>
            <a:r>
              <a:rPr lang="it-IT" sz="3000" dirty="0">
                <a:latin typeface="Times New Roman" panose="02020603050405020304" pitchFamily="18" charset="0"/>
                <a:cs typeface="Times New Roman" panose="02020603050405020304" pitchFamily="18" charset="0"/>
              </a:rPr>
              <a:t>Prossima riunione al 6 novembre 2024</a:t>
            </a:r>
          </a:p>
        </p:txBody>
      </p:sp>
      <p:pic>
        <p:nvPicPr>
          <p:cNvPr id="2" name="Immagine 1">
            <a:extLst>
              <a:ext uri="{FF2B5EF4-FFF2-40B4-BE49-F238E27FC236}">
                <a16:creationId xmlns:a16="http://schemas.microsoft.com/office/drawing/2014/main" id="{B4591692-75B7-BCC0-9AF6-C55D214B6AF4}"/>
              </a:ext>
            </a:extLst>
          </p:cNvPr>
          <p:cNvPicPr>
            <a:picLocks noChangeAspect="1"/>
          </p:cNvPicPr>
          <p:nvPr/>
        </p:nvPicPr>
        <p:blipFill>
          <a:blip r:embed="rId2"/>
          <a:stretch>
            <a:fillRect/>
          </a:stretch>
        </p:blipFill>
        <p:spPr>
          <a:xfrm>
            <a:off x="318051" y="304800"/>
            <a:ext cx="1542422" cy="493819"/>
          </a:xfrm>
          <a:prstGeom prst="rect">
            <a:avLst/>
          </a:prstGeom>
        </p:spPr>
      </p:pic>
      <p:sp>
        <p:nvSpPr>
          <p:cNvPr id="6" name="CasellaDiTesto 5">
            <a:extLst>
              <a:ext uri="{FF2B5EF4-FFF2-40B4-BE49-F238E27FC236}">
                <a16:creationId xmlns:a16="http://schemas.microsoft.com/office/drawing/2014/main" id="{450BD76A-C964-8C45-9799-BB591D3B16AE}"/>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IL DANNO TERMINALE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1363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984989B0-7C21-B316-0BDA-FB3600D56FBA}"/>
              </a:ext>
            </a:extLst>
          </p:cNvPr>
          <p:cNvSpPr txBox="1">
            <a:spLocks/>
          </p:cNvSpPr>
          <p:nvPr/>
        </p:nvSpPr>
        <p:spPr>
          <a:xfrm>
            <a:off x="1163273" y="1738372"/>
            <a:ext cx="9865453" cy="38074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378">
              <a:lnSpc>
                <a:spcPct val="110000"/>
              </a:lnSpc>
              <a:spcAft>
                <a:spcPts val="338"/>
              </a:spcAft>
              <a:buNone/>
            </a:pPr>
            <a:r>
              <a:rPr lang="it-IT" altLang="it-IT" sz="2800" b="1" dirty="0">
                <a:latin typeface="Times New Roman" panose="02020603050405020304" pitchFamily="18" charset="0"/>
                <a:cs typeface="Times New Roman" panose="02020603050405020304" pitchFamily="18" charset="0"/>
              </a:rPr>
              <a:t>IN DEFINITIVA</a:t>
            </a:r>
          </a:p>
          <a:p>
            <a:pPr marL="0" indent="0" algn="ctr" defTabSz="914378">
              <a:lnSpc>
                <a:spcPct val="110000"/>
              </a:lnSpc>
              <a:spcAft>
                <a:spcPts val="338"/>
              </a:spcAft>
              <a:buNone/>
            </a:pPr>
            <a:r>
              <a:rPr lang="it-IT" altLang="it-IT" sz="2800" b="1" dirty="0">
                <a:latin typeface="Times New Roman" panose="02020603050405020304" pitchFamily="18" charset="0"/>
                <a:cs typeface="Times New Roman" panose="02020603050405020304" pitchFamily="18" charset="0"/>
              </a:rPr>
              <a:t>STAY TUNED</a:t>
            </a:r>
          </a:p>
          <a:p>
            <a:pPr marL="0" indent="0" algn="ctr" defTabSz="914378">
              <a:lnSpc>
                <a:spcPct val="110000"/>
              </a:lnSpc>
              <a:spcAft>
                <a:spcPts val="338"/>
              </a:spcAft>
              <a:buNone/>
            </a:pPr>
            <a:r>
              <a:rPr lang="it-IT" altLang="it-IT" sz="2800" b="1" dirty="0">
                <a:latin typeface="Times New Roman" panose="02020603050405020304" pitchFamily="18" charset="0"/>
                <a:cs typeface="Times New Roman" panose="02020603050405020304" pitchFamily="18" charset="0"/>
              </a:rPr>
              <a:t> PERCHÉ SUI DANNI NON PATRIMONIALI </a:t>
            </a:r>
          </a:p>
          <a:p>
            <a:pPr marL="0" indent="0" algn="ctr" defTabSz="914378">
              <a:lnSpc>
                <a:spcPct val="110000"/>
              </a:lnSpc>
              <a:spcAft>
                <a:spcPts val="338"/>
              </a:spcAft>
              <a:buNone/>
            </a:pPr>
            <a:r>
              <a:rPr lang="it-IT" altLang="it-IT" sz="2800" b="1" dirty="0">
                <a:latin typeface="Times New Roman" panose="02020603050405020304" pitchFamily="18" charset="0"/>
                <a:cs typeface="Times New Roman" panose="02020603050405020304" pitchFamily="18" charset="0"/>
              </a:rPr>
              <a:t>LA DISCUSSIONE CONTINUA </a:t>
            </a:r>
          </a:p>
          <a:p>
            <a:pPr marL="0" indent="0" algn="ctr" defTabSz="914378">
              <a:lnSpc>
                <a:spcPct val="110000"/>
              </a:lnSpc>
              <a:spcAft>
                <a:spcPts val="338"/>
              </a:spcAft>
              <a:buNone/>
            </a:pPr>
            <a:r>
              <a:rPr lang="it-IT" altLang="it-IT" sz="2800" b="1" dirty="0">
                <a:latin typeface="Times New Roman" panose="02020603050405020304" pitchFamily="18" charset="0"/>
                <a:cs typeface="Times New Roman" panose="02020603050405020304" pitchFamily="18" charset="0"/>
              </a:rPr>
              <a:t>E OLTRE CHE DI UNA TUN PER LE MACRO</a:t>
            </a:r>
          </a:p>
          <a:p>
            <a:pPr marL="0" indent="0" algn="ctr" defTabSz="914378">
              <a:lnSpc>
                <a:spcPct val="110000"/>
              </a:lnSpc>
              <a:spcAft>
                <a:spcPts val="338"/>
              </a:spcAft>
              <a:buNone/>
            </a:pPr>
            <a:r>
              <a:rPr lang="it-IT" altLang="it-IT" sz="2800" b="1" dirty="0">
                <a:latin typeface="Times New Roman" panose="02020603050405020304" pitchFamily="18" charset="0"/>
                <a:cs typeface="Times New Roman" panose="02020603050405020304" pitchFamily="18" charset="0"/>
              </a:rPr>
              <a:t>VI SAREBBE ANCORA MAGGIOR BISOGNO DI UN INTERVENTO SU TUTTI GLI ALTRI DANNI NON PATRIMONIALI</a:t>
            </a:r>
            <a:endParaRPr lang="it-IT" alt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8795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 danno differenziale un aumento risarcitorio per lavoratore che si  infortuna">
            <a:extLst>
              <a:ext uri="{FF2B5EF4-FFF2-40B4-BE49-F238E27FC236}">
                <a16:creationId xmlns:a16="http://schemas.microsoft.com/office/drawing/2014/main" id="{9CAF9F9B-745B-1044-AB35-173523820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45" t="10858" r="13079" b="25176"/>
          <a:stretch/>
        </p:blipFill>
        <p:spPr bwMode="auto">
          <a:xfrm>
            <a:off x="0" y="980994"/>
            <a:ext cx="12185689" cy="587700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o 1">
            <a:extLst>
              <a:ext uri="{FF2B5EF4-FFF2-40B4-BE49-F238E27FC236}">
                <a16:creationId xmlns:a16="http://schemas.microsoft.com/office/drawing/2014/main" id="{CA2FBC4D-C222-2048-8ECA-3F8FF38AFB36}"/>
              </a:ext>
            </a:extLst>
          </p:cNvPr>
          <p:cNvGrpSpPr/>
          <p:nvPr/>
        </p:nvGrpSpPr>
        <p:grpSpPr>
          <a:xfrm>
            <a:off x="0" y="1"/>
            <a:ext cx="12192000" cy="6857999"/>
            <a:chOff x="1519264" y="857252"/>
            <a:chExt cx="9148736" cy="5160029"/>
          </a:xfrm>
        </p:grpSpPr>
        <p:grpSp>
          <p:nvGrpSpPr>
            <p:cNvPr id="12" name="Gruppo 11">
              <a:extLst>
                <a:ext uri="{FF2B5EF4-FFF2-40B4-BE49-F238E27FC236}">
                  <a16:creationId xmlns:a16="http://schemas.microsoft.com/office/drawing/2014/main" id="{174EA340-E413-5344-BD0C-297248295AA8}"/>
                </a:ext>
              </a:extLst>
            </p:cNvPr>
            <p:cNvGrpSpPr/>
            <p:nvPr/>
          </p:nvGrpSpPr>
          <p:grpSpPr>
            <a:xfrm>
              <a:off x="1519264" y="857252"/>
              <a:ext cx="9148736" cy="5160029"/>
              <a:chOff x="-1579" y="0"/>
              <a:chExt cx="12198315" cy="6880039"/>
            </a:xfrm>
          </p:grpSpPr>
          <p:pic>
            <p:nvPicPr>
              <p:cNvPr id="6" name="Immagine 5">
                <a:extLst>
                  <a:ext uri="{FF2B5EF4-FFF2-40B4-BE49-F238E27FC236}">
                    <a16:creationId xmlns:a16="http://schemas.microsoft.com/office/drawing/2014/main" id="{B8B27CA6-C75E-CC42-9AEB-BE6A597A7F22}"/>
                  </a:ext>
                </a:extLst>
              </p:cNvPr>
              <p:cNvPicPr>
                <a:picLocks noChangeAspect="1"/>
              </p:cNvPicPr>
              <p:nvPr/>
            </p:nvPicPr>
            <p:blipFill>
              <a:blip r:embed="rId3"/>
              <a:stretch>
                <a:fillRect/>
              </a:stretch>
            </p:blipFill>
            <p:spPr>
              <a:xfrm>
                <a:off x="-1579" y="6556918"/>
                <a:ext cx="12192000" cy="323121"/>
              </a:xfrm>
              <a:prstGeom prst="rect">
                <a:avLst/>
              </a:prstGeom>
            </p:spPr>
          </p:pic>
          <p:sp>
            <p:nvSpPr>
              <p:cNvPr id="8" name="Rettangolo 7">
                <a:extLst>
                  <a:ext uri="{FF2B5EF4-FFF2-40B4-BE49-F238E27FC236}">
                    <a16:creationId xmlns:a16="http://schemas.microsoft.com/office/drawing/2014/main" id="{3B343C49-59AB-5B46-AF48-748E8E52A4BA}"/>
                  </a:ext>
                </a:extLst>
              </p:cNvPr>
              <p:cNvSpPr/>
              <p:nvPr/>
            </p:nvSpPr>
            <p:spPr>
              <a:xfrm>
                <a:off x="7500730" y="4542586"/>
                <a:ext cx="4689691" cy="2014331"/>
              </a:xfrm>
              <a:prstGeom prst="rect">
                <a:avLst/>
              </a:prstGeom>
              <a:solidFill>
                <a:srgbClr val="6D00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9" name="Gruppo 8">
                <a:extLst>
                  <a:ext uri="{FF2B5EF4-FFF2-40B4-BE49-F238E27FC236}">
                    <a16:creationId xmlns:a16="http://schemas.microsoft.com/office/drawing/2014/main" id="{8F733A04-F0CB-5746-B169-930054B9205A}"/>
                  </a:ext>
                </a:extLst>
              </p:cNvPr>
              <p:cNvGrpSpPr/>
              <p:nvPr/>
            </p:nvGrpSpPr>
            <p:grpSpPr>
              <a:xfrm>
                <a:off x="3158" y="0"/>
                <a:ext cx="12193578" cy="984149"/>
                <a:chOff x="318052" y="304800"/>
                <a:chExt cx="11555896" cy="984149"/>
              </a:xfrm>
            </p:grpSpPr>
            <p:sp>
              <p:nvSpPr>
                <p:cNvPr id="10" name="Rettangolo 9">
                  <a:extLst>
                    <a:ext uri="{FF2B5EF4-FFF2-40B4-BE49-F238E27FC236}">
                      <a16:creationId xmlns:a16="http://schemas.microsoft.com/office/drawing/2014/main" id="{05767F61-13E1-5D49-8893-C9423016580A}"/>
                    </a:ext>
                  </a:extLst>
                </p:cNvPr>
                <p:cNvSpPr/>
                <p:nvPr/>
              </p:nvSpPr>
              <p:spPr>
                <a:xfrm>
                  <a:off x="318052" y="304800"/>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Immagine 10">
                  <a:extLst>
                    <a:ext uri="{FF2B5EF4-FFF2-40B4-BE49-F238E27FC236}">
                      <a16:creationId xmlns:a16="http://schemas.microsoft.com/office/drawing/2014/main" id="{07C6073B-0C83-0A4D-BD79-B7816E5F9929}"/>
                    </a:ext>
                  </a:extLst>
                </p:cNvPr>
                <p:cNvPicPr>
                  <a:picLocks noChangeAspect="1"/>
                </p:cNvPicPr>
                <p:nvPr/>
              </p:nvPicPr>
              <p:blipFill>
                <a:blip r:embed="rId4"/>
                <a:stretch>
                  <a:fillRect/>
                </a:stretch>
              </p:blipFill>
              <p:spPr>
                <a:xfrm>
                  <a:off x="318052" y="453044"/>
                  <a:ext cx="2147873" cy="687659"/>
                </a:xfrm>
                <a:prstGeom prst="rect">
                  <a:avLst/>
                </a:prstGeom>
              </p:spPr>
            </p:pic>
          </p:grpSp>
        </p:grpSp>
        <p:sp>
          <p:nvSpPr>
            <p:cNvPr id="13" name="CasellaDiTesto 12">
              <a:extLst>
                <a:ext uri="{FF2B5EF4-FFF2-40B4-BE49-F238E27FC236}">
                  <a16:creationId xmlns:a16="http://schemas.microsoft.com/office/drawing/2014/main" id="{6F1B180D-F4D6-CD4B-A4C1-5652543977A2}"/>
                </a:ext>
              </a:extLst>
            </p:cNvPr>
            <p:cNvSpPr txBox="1"/>
            <p:nvPr/>
          </p:nvSpPr>
          <p:spPr>
            <a:xfrm>
              <a:off x="7344852" y="4845885"/>
              <a:ext cx="3119554" cy="34736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DANNO DIFFERENZIALE</a:t>
              </a:r>
            </a:p>
          </p:txBody>
        </p:sp>
      </p:grpSp>
    </p:spTree>
    <p:extLst>
      <p:ext uri="{BB962C8B-B14F-4D97-AF65-F5344CB8AC3E}">
        <p14:creationId xmlns:p14="http://schemas.microsoft.com/office/powerpoint/2010/main" val="40910837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3785652"/>
          </a:xfrm>
          <a:prstGeom prst="rect">
            <a:avLst/>
          </a:prstGeom>
          <a:noFill/>
        </p:spPr>
        <p:txBody>
          <a:bodyPr wrap="square" rtlCol="0">
            <a:spAutoFit/>
          </a:bodyPr>
          <a:lstStyle/>
          <a:p>
            <a:pPr algn="just"/>
            <a:r>
              <a:rPr lang="it-IT" sz="2000" dirty="0">
                <a:latin typeface="Times New Roman" panose="02020603050405020304" pitchFamily="18" charset="0"/>
                <a:cs typeface="Times New Roman" panose="02020603050405020304" pitchFamily="18" charset="0"/>
              </a:rPr>
              <a:t>Sulla scorta delle disposizioni degli artt. 13 D. </a:t>
            </a:r>
            <a:r>
              <a:rPr lang="it-IT" sz="2000" dirty="0" err="1">
                <a:latin typeface="Times New Roman" panose="02020603050405020304" pitchFamily="18" charset="0"/>
                <a:cs typeface="Times New Roman" panose="02020603050405020304" pitchFamily="18" charset="0"/>
              </a:rPr>
              <a:t>Lgsl</a:t>
            </a:r>
            <a:r>
              <a:rPr lang="it-IT" sz="2000" dirty="0">
                <a:latin typeface="Times New Roman" panose="02020603050405020304" pitchFamily="18" charset="0"/>
                <a:cs typeface="Times New Roman" panose="02020603050405020304" pitchFamily="18" charset="0"/>
              </a:rPr>
              <a:t> 23.2.2000 n. 38 e D.M. 12.07.00, </a:t>
            </a:r>
            <a:r>
              <a:rPr lang="it-IT" sz="2000" b="1" u="sng" dirty="0">
                <a:latin typeface="Times New Roman" panose="02020603050405020304" pitchFamily="18" charset="0"/>
                <a:cs typeface="Times New Roman" panose="02020603050405020304" pitchFamily="18" charset="0"/>
              </a:rPr>
              <a:t>l’INAIL fornisce la propria copertura assicurativa al danno biologico e al danno patrimoniale del lavoratore infortunato</a:t>
            </a:r>
            <a:r>
              <a:rPr lang="it-IT" sz="2000" dirty="0">
                <a:latin typeface="Times New Roman" panose="02020603050405020304" pitchFamily="18" charset="0"/>
                <a:cs typeface="Times New Roman" panose="02020603050405020304" pitchFamily="18" charset="0"/>
              </a:rPr>
              <a:t>.</a:t>
            </a: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Peraltro, per le invalidità riconosciute al lavoratore infortunato:</a:t>
            </a:r>
          </a:p>
          <a:p>
            <a:pPr algn="just"/>
            <a:endParaRPr lang="it-IT" sz="2000" b="1" u="sng"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000" b="1" u="sng" dirty="0">
                <a:latin typeface="Times New Roman" panose="02020603050405020304" pitchFamily="18" charset="0"/>
                <a:cs typeface="Times New Roman" panose="02020603050405020304" pitchFamily="18" charset="0"/>
              </a:rPr>
              <a:t>dall’1% al 5%</a:t>
            </a:r>
            <a:r>
              <a:rPr lang="it-IT" sz="2000" dirty="0">
                <a:latin typeface="Times New Roman" panose="02020603050405020304" pitchFamily="18" charset="0"/>
                <a:cs typeface="Times New Roman" panose="02020603050405020304" pitchFamily="18" charset="0"/>
              </a:rPr>
              <a:t> l’assicuratore sociale non eroga prestazioni (vi è in pratica una franchigia);</a:t>
            </a:r>
          </a:p>
          <a:p>
            <a:pPr algn="just"/>
            <a:endParaRPr lang="it-IT"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000" b="1" u="sng" dirty="0">
                <a:latin typeface="Times New Roman" panose="02020603050405020304" pitchFamily="18" charset="0"/>
                <a:cs typeface="Times New Roman" panose="02020603050405020304" pitchFamily="18" charset="0"/>
              </a:rPr>
              <a:t>dal 6% al 15%</a:t>
            </a:r>
            <a:r>
              <a:rPr lang="it-IT" sz="2000" dirty="0">
                <a:latin typeface="Times New Roman" panose="02020603050405020304" pitchFamily="18" charset="0"/>
                <a:cs typeface="Times New Roman" panose="02020603050405020304" pitchFamily="18" charset="0"/>
              </a:rPr>
              <a:t> di invalidità, invece, eroga somme solo a titolo di danno biologico (sotto forma di capitale);</a:t>
            </a:r>
          </a:p>
          <a:p>
            <a:pPr algn="just"/>
            <a:endParaRPr lang="it-IT"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000" b="1" u="sng" dirty="0">
                <a:latin typeface="Times New Roman" panose="02020603050405020304" pitchFamily="18" charset="0"/>
                <a:cs typeface="Times New Roman" panose="02020603050405020304" pitchFamily="18" charset="0"/>
              </a:rPr>
              <a:t>dal 16% al 100%</a:t>
            </a:r>
            <a:r>
              <a:rPr lang="it-IT" sz="2000" dirty="0">
                <a:latin typeface="Times New Roman" panose="02020603050405020304" pitchFamily="18" charset="0"/>
                <a:cs typeface="Times New Roman" panose="02020603050405020304" pitchFamily="18" charset="0"/>
              </a:rPr>
              <a:t> eroga somme (sotto forma di rendita) sia a titolo di danno biologico che di danno patrimoniale (che viene presunto superata tale soglia di invalidità).</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35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318051" y="1288949"/>
            <a:ext cx="11555896" cy="461664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NEL 2022</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L’articolo 3 ter, comma 1, lettera a) del D.L. 30.12.2021 n. 228 (convertito nella legge 25.02.2022 n. 15: c.d. «</a:t>
            </a:r>
            <a:r>
              <a:rPr kumimoji="0" lang="it-IT" sz="20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milleproroghe</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ha modificato l’art. 138 disponendo che invece che un decreto, vi saranno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due  distinti  decreti</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da emanarsi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entro  il  1°  maggio 2022</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 primo</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di cui alla lettera a), su proposta del Ministro della salute, di concerto con il Ministro dello  sviluppo  economico, con il Ministro del  lavoro  e  delle  politiche  sociali  e  con  il Ministro della giustizia, e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 secondo</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di cui alla  lettera  b),  su proposta del Ministro dello sviluppo economico, di  concerto  con  il Ministro  della  giustizia,  sentito  l'IVASS"  che dovranno adottare </a:t>
            </a:r>
            <a:r>
              <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non più una «specifica  tabella  unica" ma due «tabelle uniche nazionali»</a:t>
            </a: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una relativa alle menomazioni dell’integrità psicofisica comprese tra 10 e 100 punti (valutazione medico-legale), l’altra al valore pecuniario per ogni punto di invalidità.</a:t>
            </a:r>
            <a:endPar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678677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4093428"/>
          </a:xfrm>
          <a:prstGeom prst="rect">
            <a:avLst/>
          </a:prstGeom>
          <a:noFill/>
        </p:spPr>
        <p:txBody>
          <a:bodyPr wrap="square" rtlCol="0">
            <a:spAutoFit/>
          </a:bodyPr>
          <a:lstStyle/>
          <a:p>
            <a:pPr algn="just"/>
            <a:r>
              <a:rPr lang="it-IT" sz="2000" dirty="0">
                <a:latin typeface="Times New Roman" panose="02020603050405020304" pitchFamily="18" charset="0"/>
                <a:cs typeface="Times New Roman" panose="02020603050405020304" pitchFamily="18" charset="0"/>
              </a:rPr>
              <a:t>Vi sono quindi </a:t>
            </a:r>
            <a:r>
              <a:rPr lang="it-IT" sz="2000" b="1" u="sng" dirty="0">
                <a:latin typeface="Times New Roman" panose="02020603050405020304" pitchFamily="18" charset="0"/>
                <a:cs typeface="Times New Roman" panose="02020603050405020304" pitchFamily="18" charset="0"/>
              </a:rPr>
              <a:t>una serie di danni rimasti fuori dalla copertura INAIL</a:t>
            </a:r>
            <a:r>
              <a:rPr lang="it-IT" sz="2000" dirty="0">
                <a:latin typeface="Times New Roman" panose="02020603050405020304" pitchFamily="18" charset="0"/>
                <a:cs typeface="Times New Roman" panose="02020603050405020304" pitchFamily="18" charset="0"/>
              </a:rPr>
              <a:t>.</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 particolare: il danno morale, il danno “esistenziale” o la c.d. personalizzazione, il danno biologico temporaneo (non previsto </a:t>
            </a:r>
            <a:r>
              <a:rPr lang="it-IT" sz="2000" dirty="0" err="1">
                <a:latin typeface="Times New Roman" panose="02020603050405020304" pitchFamily="18" charset="0"/>
                <a:cs typeface="Times New Roman" panose="02020603050405020304" pitchFamily="18" charset="0"/>
              </a:rPr>
              <a:t>dall’Inail</a:t>
            </a:r>
            <a:r>
              <a:rPr lang="it-IT" sz="2000" dirty="0">
                <a:latin typeface="Times New Roman" panose="02020603050405020304" pitchFamily="18" charset="0"/>
                <a:cs typeface="Times New Roman" panose="02020603050405020304" pitchFamily="18" charset="0"/>
              </a:rPr>
              <a:t> che liquida un danno “patrimoniale” da invalidità temporanea), il danno biologico per le </a:t>
            </a:r>
            <a:r>
              <a:rPr lang="it-IT" sz="2000" dirty="0" err="1">
                <a:latin typeface="Times New Roman" panose="02020603050405020304" pitchFamily="18" charset="0"/>
                <a:cs typeface="Times New Roman" panose="02020603050405020304" pitchFamily="18" charset="0"/>
              </a:rPr>
              <a:t>micropermanenti</a:t>
            </a:r>
            <a:r>
              <a:rPr lang="it-IT" sz="2000" dirty="0">
                <a:latin typeface="Times New Roman" panose="02020603050405020304" pitchFamily="18" charset="0"/>
                <a:cs typeface="Times New Roman" panose="02020603050405020304" pitchFamily="18" charset="0"/>
              </a:rPr>
              <a:t> (quando i postumi permanenti sono sotto il 6%), le spese mediche non rimborsate dall’ente; il danno alle cose (</a:t>
            </a:r>
            <a:r>
              <a:rPr lang="it-IT" sz="2000" b="1" u="sng" dirty="0">
                <a:latin typeface="Times New Roman" panose="02020603050405020304" pitchFamily="18" charset="0"/>
                <a:cs typeface="Times New Roman" panose="02020603050405020304" pitchFamily="18" charset="0"/>
              </a:rPr>
              <a:t>c.d. danni “complementari” o danni differenziali di tipo “qualitativo”</a:t>
            </a:r>
            <a:r>
              <a:rPr lang="it-IT" sz="2000" dirty="0">
                <a:latin typeface="Times New Roman" panose="02020603050405020304" pitchFamily="18" charset="0"/>
                <a:cs typeface="Times New Roman" panose="02020603050405020304" pitchFamily="18" charset="0"/>
              </a:rPr>
              <a:t>).</a:t>
            </a:r>
          </a:p>
          <a:p>
            <a:pPr algn="just"/>
            <a:endParaRPr lang="it-IT" sz="2000" dirty="0">
              <a:latin typeface="Times New Roman" panose="02020603050405020304" pitchFamily="18" charset="0"/>
              <a:cs typeface="Times New Roman" panose="02020603050405020304" pitchFamily="18" charset="0"/>
            </a:endParaRP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Vi è poi </a:t>
            </a:r>
            <a:r>
              <a:rPr lang="it-IT" sz="2000" b="1" u="sng" dirty="0">
                <a:latin typeface="Times New Roman" panose="02020603050405020304" pitchFamily="18" charset="0"/>
                <a:cs typeface="Times New Roman" panose="02020603050405020304" pitchFamily="18" charset="0"/>
              </a:rPr>
              <a:t>il c.d. danno biologico da postumi permanenti differenziale e quello patrimoniale differenziale per cui si parla di danno differenziale di tipo “quantitativo”</a:t>
            </a:r>
            <a:r>
              <a:rPr lang="it-IT" sz="2000" dirty="0">
                <a:latin typeface="Times New Roman" panose="02020603050405020304" pitchFamily="18" charset="0"/>
                <a:cs typeface="Times New Roman" panose="02020603050405020304" pitchFamily="18" charset="0"/>
              </a:rPr>
              <a:t> (che viene presunto superata tale soglia di invalidità).</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2416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4093428"/>
          </a:xfrm>
          <a:prstGeom prst="rect">
            <a:avLst/>
          </a:prstGeom>
          <a:noFill/>
        </p:spPr>
        <p:txBody>
          <a:bodyPr wrap="square" rtlCol="0">
            <a:spAutoFit/>
          </a:bodyPr>
          <a:lstStyle/>
          <a:p>
            <a:pPr algn="just"/>
            <a:r>
              <a:rPr lang="it-IT" sz="2000" b="1" u="sng" dirty="0">
                <a:latin typeface="Times New Roman" panose="02020603050405020304" pitchFamily="18" charset="0"/>
                <a:cs typeface="Times New Roman" panose="02020603050405020304" pitchFamily="18" charset="0"/>
              </a:rPr>
              <a:t>UNA VOLTA STABILITO CHE IL DANNO DIFFERENZIALE VIENE RICONOSCIUTO, COME LIQUIDARLO?</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Premesso che il problema si pone essenzialmente per le invalidità dal 16% in poi, per cui </a:t>
            </a:r>
            <a:r>
              <a:rPr lang="it-IT" sz="2000" dirty="0" err="1">
                <a:latin typeface="Times New Roman" panose="02020603050405020304" pitchFamily="18" charset="0"/>
                <a:cs typeface="Times New Roman" panose="02020603050405020304" pitchFamily="18" charset="0"/>
              </a:rPr>
              <a:t>l’Inail</a:t>
            </a:r>
            <a:r>
              <a:rPr lang="it-IT" sz="2000" dirty="0">
                <a:latin typeface="Times New Roman" panose="02020603050405020304" pitchFamily="18" charset="0"/>
                <a:cs typeface="Times New Roman" panose="02020603050405020304" pitchFamily="18" charset="0"/>
              </a:rPr>
              <a:t> eroga </a:t>
            </a:r>
            <a:r>
              <a:rPr lang="it-IT" sz="2000" b="1" u="sng" dirty="0">
                <a:latin typeface="Times New Roman" panose="02020603050405020304" pitchFamily="18" charset="0"/>
                <a:cs typeface="Times New Roman" panose="02020603050405020304" pitchFamily="18" charset="0"/>
              </a:rPr>
              <a:t>una rendita sia a titolo di danno biologico che di danno patrimoniale</a:t>
            </a:r>
            <a:r>
              <a:rPr lang="it-IT" sz="2000" dirty="0">
                <a:latin typeface="Times New Roman" panose="02020603050405020304" pitchFamily="18" charset="0"/>
                <a:cs typeface="Times New Roman" panose="02020603050405020304" pitchFamily="18" charset="0"/>
              </a:rPr>
              <a:t>, la questione è sempre stata la seguente: si deve procedere, in tali ipotesi.</a:t>
            </a:r>
          </a:p>
          <a:p>
            <a:pPr algn="just"/>
            <a:endParaRPr lang="it-IT"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000" b="1" u="sng" dirty="0">
                <a:latin typeface="Times New Roman" panose="02020603050405020304" pitchFamily="18" charset="0"/>
                <a:cs typeface="Times New Roman" panose="02020603050405020304" pitchFamily="18" charset="0"/>
              </a:rPr>
              <a:t>ad un confronto posta per posta di danno </a:t>
            </a:r>
          </a:p>
          <a:p>
            <a:pPr algn="just"/>
            <a:endParaRPr lang="it-IT"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000" b="1" u="sng" dirty="0">
                <a:latin typeface="Times New Roman" panose="02020603050405020304" pitchFamily="18" charset="0"/>
                <a:cs typeface="Times New Roman" panose="02020603050405020304" pitchFamily="18" charset="0"/>
              </a:rPr>
              <a:t>oppure si deve procedere ad un calcolo unico?</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La Giurisprudenza di merito era divisa fino a quando …..</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941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3477875"/>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SEZ. VI, ORDINANZA 30 AGOSTO 2016 N. 17407</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b="1" u="sng" dirty="0">
                <a:latin typeface="Times New Roman" panose="02020603050405020304" pitchFamily="18" charset="0"/>
                <a:cs typeface="Times New Roman" panose="02020603050405020304" pitchFamily="18" charset="0"/>
              </a:rPr>
              <a:t>La Suprema Corte sceglie la prima ipotesi («posta per posta di danno») </a:t>
            </a:r>
            <a:r>
              <a:rPr lang="it-IT" sz="2000" dirty="0">
                <a:latin typeface="Times New Roman" panose="02020603050405020304" pitchFamily="18" charset="0"/>
                <a:cs typeface="Times New Roman" panose="02020603050405020304" pitchFamily="18" charset="0"/>
              </a:rPr>
              <a:t>e dunque: «per il calcolo del c.d. danno differenziale, ne discende che, </a:t>
            </a:r>
            <a:r>
              <a:rPr lang="it-IT" sz="2000" b="1" u="sng" dirty="0">
                <a:latin typeface="Times New Roman" panose="02020603050405020304" pitchFamily="18" charset="0"/>
                <a:cs typeface="Times New Roman" panose="02020603050405020304" pitchFamily="18" charset="0"/>
              </a:rPr>
              <a:t>per quanto riguarda il danno biologico permanente</a:t>
            </a:r>
            <a:r>
              <a:rPr lang="it-IT" sz="2000" dirty="0">
                <a:latin typeface="Times New Roman" panose="02020603050405020304" pitchFamily="18" charset="0"/>
                <a:cs typeface="Times New Roman" panose="02020603050405020304" pitchFamily="18" charset="0"/>
              </a:rPr>
              <a:t>, non v‘è dubbio che la nozione civilistica di tale pregiudizio (desumibile dall'articolo 138 cod. </a:t>
            </a:r>
            <a:r>
              <a:rPr lang="it-IT" sz="2000" dirty="0" err="1">
                <a:latin typeface="Times New Roman" panose="02020603050405020304" pitchFamily="18" charset="0"/>
                <a:cs typeface="Times New Roman" panose="02020603050405020304" pitchFamily="18" charset="0"/>
              </a:rPr>
              <a:t>ass</a:t>
            </a:r>
            <a:r>
              <a:rPr lang="it-IT" sz="2000" dirty="0">
                <a:latin typeface="Times New Roman" panose="02020603050405020304" pitchFamily="18" charset="0"/>
                <a:cs typeface="Times New Roman" panose="02020603050405020304" pitchFamily="18" charset="0"/>
              </a:rPr>
              <a:t>., che secondo questa Corte è espressione d'un principio generale) coincida con la nozione assicurativa (Decreto Legislativo 23 febbraio 2000, n. 38, articolo 13)».</a:t>
            </a: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b="1" u="sng" dirty="0">
                <a:latin typeface="Times New Roman" panose="02020603050405020304" pitchFamily="18" charset="0"/>
                <a:cs typeface="Times New Roman" panose="02020603050405020304" pitchFamily="18" charset="0"/>
              </a:rPr>
              <a:t>Il calcolo differenziale andrà dunque effettuato sottraendo dal credito risarcitorio civilistico l'importo pagato </a:t>
            </a:r>
            <a:r>
              <a:rPr lang="it-IT" sz="2000" b="1" u="sng" dirty="0" err="1">
                <a:latin typeface="Times New Roman" panose="02020603050405020304" pitchFamily="18" charset="0"/>
                <a:cs typeface="Times New Roman" panose="02020603050405020304" pitchFamily="18" charset="0"/>
              </a:rPr>
              <a:t>dall'Inail</a:t>
            </a:r>
            <a:r>
              <a:rPr lang="it-IT" sz="2000" b="1" u="sng" dirty="0">
                <a:latin typeface="Times New Roman" panose="02020603050405020304" pitchFamily="18" charset="0"/>
                <a:cs typeface="Times New Roman" panose="02020603050405020304" pitchFamily="18" charset="0"/>
              </a:rPr>
              <a:t> per la stessa voce».</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8438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3170099"/>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SEZ. VI, ORDINANZA 30 AGOSTO 2016 N. 17407</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b="1" u="sng" dirty="0">
                <a:latin typeface="Times New Roman" panose="02020603050405020304" pitchFamily="18" charset="0"/>
                <a:cs typeface="Times New Roman" panose="02020603050405020304" pitchFamily="18" charset="0"/>
              </a:rPr>
              <a:t>Se </a:t>
            </a:r>
            <a:r>
              <a:rPr lang="it-IT" sz="2000" b="1" u="sng" dirty="0" err="1">
                <a:latin typeface="Times New Roman" panose="02020603050405020304" pitchFamily="18" charset="0"/>
                <a:cs typeface="Times New Roman" panose="02020603050405020304" pitchFamily="18" charset="0"/>
              </a:rPr>
              <a:t>l’Inail</a:t>
            </a:r>
            <a:r>
              <a:rPr lang="it-IT" sz="2000" b="1" u="sng" dirty="0">
                <a:latin typeface="Times New Roman" panose="02020603050405020304" pitchFamily="18" charset="0"/>
                <a:cs typeface="Times New Roman" panose="02020603050405020304" pitchFamily="18" charset="0"/>
              </a:rPr>
              <a:t> ha indennizzato il danno patrimoniale da riduzione permanente della capacità di guadagno</a:t>
            </a:r>
            <a:r>
              <a:rPr lang="it-IT" sz="2000" dirty="0">
                <a:latin typeface="Times New Roman" panose="02020603050405020304" pitchFamily="18" charset="0"/>
                <a:cs typeface="Times New Roman" panose="02020603050405020304" pitchFamily="18" charset="0"/>
              </a:rPr>
              <a:t> (presunto da </a:t>
            </a:r>
            <a:r>
              <a:rPr lang="it-IT" sz="2000" dirty="0" err="1">
                <a:latin typeface="Times New Roman" panose="02020603050405020304" pitchFamily="18" charset="0"/>
                <a:cs typeface="Times New Roman" panose="02020603050405020304" pitchFamily="18" charset="0"/>
              </a:rPr>
              <a:t>Inail</a:t>
            </a:r>
            <a:r>
              <a:rPr lang="it-IT" sz="2000" dirty="0">
                <a:latin typeface="Times New Roman" panose="02020603050405020304" pitchFamily="18" charset="0"/>
                <a:cs typeface="Times New Roman" panose="02020603050405020304" pitchFamily="18" charset="0"/>
              </a:rPr>
              <a:t> sopra il 16% di biologico) </a:t>
            </a:r>
            <a:r>
              <a:rPr lang="it-IT" sz="2000" b="1" u="sng" dirty="0">
                <a:latin typeface="Times New Roman" panose="02020603050405020304" pitchFamily="18" charset="0"/>
                <a:cs typeface="Times New Roman" panose="02020603050405020304" pitchFamily="18" charset="0"/>
              </a:rPr>
              <a:t>il relativo indennizzo potrà essere detratto dal risarcimento: «solo se la vittima ha effettivamente patito un pregiudizio di questo tipo</a:t>
            </a:r>
            <a:r>
              <a:rPr lang="it-IT" sz="2000" dirty="0">
                <a:latin typeface="Times New Roman" panose="02020603050405020304" pitchFamily="18" charset="0"/>
                <a:cs typeface="Times New Roman" panose="02020603050405020304" pitchFamily="18" charset="0"/>
              </a:rPr>
              <a:t>. Negli altri casi, l'indennizzo resta acquisito alla vittima, ma né potrà essere defalcato dal credito risarcitorio di quest'ultima per altre voci di danno, né potrà dar luogo a surrogazione: </a:t>
            </a:r>
            <a:r>
              <a:rPr lang="it-IT" sz="2000" b="1" u="sng" dirty="0">
                <a:latin typeface="Times New Roman" panose="02020603050405020304" pitchFamily="18" charset="0"/>
                <a:cs typeface="Times New Roman" panose="02020603050405020304" pitchFamily="18" charset="0"/>
              </a:rPr>
              <a:t>se infatti la vittima non ha patito alcuna riduzione della capacità di guadagno, non vanta il relativo credito verso il responsabile, e se quel diritto non esiste, non può nemmeno trasferirsi </a:t>
            </a:r>
            <a:r>
              <a:rPr lang="it-IT" sz="2000" b="1" u="sng" dirty="0" err="1">
                <a:latin typeface="Times New Roman" panose="02020603050405020304" pitchFamily="18" charset="0"/>
                <a:cs typeface="Times New Roman" panose="02020603050405020304" pitchFamily="18" charset="0"/>
              </a:rPr>
              <a:t>all'Inail</a:t>
            </a:r>
            <a:r>
              <a:rPr lang="it-IT" sz="2000" dirty="0">
                <a:latin typeface="Times New Roman" panose="02020603050405020304" pitchFamily="18" charset="0"/>
                <a:cs typeface="Times New Roman" panose="02020603050405020304" pitchFamily="18" charset="0"/>
              </a:rPr>
              <a:t>».</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9312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4957011" y="2283494"/>
            <a:ext cx="6312569" cy="2862322"/>
          </a:xfrm>
          <a:prstGeom prst="rect">
            <a:avLst/>
          </a:prstGeom>
          <a:noFill/>
        </p:spPr>
        <p:txBody>
          <a:bodyPr wrap="square" rtlCol="0">
            <a:spAutoFit/>
          </a:bodyPr>
          <a:lstStyle/>
          <a:p>
            <a:pPr algn="ctr"/>
            <a:r>
              <a:rPr lang="it-IT" sz="3200" b="1" u="sng" dirty="0">
                <a:latin typeface="Times New Roman" panose="02020603050405020304" pitchFamily="18" charset="0"/>
                <a:cs typeface="Times New Roman" panose="02020603050405020304" pitchFamily="18" charset="0"/>
              </a:rPr>
              <a:t>PRINCIPI CONFERMATI DALLE SEZIONI UNITE, IN PARTICOLARE</a:t>
            </a:r>
          </a:p>
          <a:p>
            <a:pPr algn="ctr"/>
            <a:r>
              <a:rPr lang="it-IT" sz="3200" b="1" u="sng" dirty="0">
                <a:latin typeface="Times New Roman" panose="02020603050405020304" pitchFamily="18" charset="0"/>
                <a:cs typeface="Times New Roman" panose="02020603050405020304" pitchFamily="18" charset="0"/>
              </a:rPr>
              <a:t>Cassazione, Sezioni Unite, sentenza del 22 maggio 2018, n. 12566</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
        <p:nvSpPr>
          <p:cNvPr id="4" name="Freccia destra rientrata 3">
            <a:extLst>
              <a:ext uri="{FF2B5EF4-FFF2-40B4-BE49-F238E27FC236}">
                <a16:creationId xmlns:a16="http://schemas.microsoft.com/office/drawing/2014/main" id="{29A79D48-0FD1-E243-ABD2-EF8B168C8ADA}"/>
              </a:ext>
            </a:extLst>
          </p:cNvPr>
          <p:cNvSpPr/>
          <p:nvPr/>
        </p:nvSpPr>
        <p:spPr>
          <a:xfrm>
            <a:off x="2433914" y="3124528"/>
            <a:ext cx="1529255" cy="608943"/>
          </a:xfrm>
          <a:prstGeom prst="notchedRightArrow">
            <a:avLst/>
          </a:prstGeom>
          <a:solidFill>
            <a:srgbClr val="6D00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13">
              <a:solidFill>
                <a:srgbClr val="6D0004"/>
              </a:solidFill>
            </a:endParaRPr>
          </a:p>
        </p:txBody>
      </p:sp>
    </p:spTree>
    <p:extLst>
      <p:ext uri="{BB962C8B-B14F-4D97-AF65-F5344CB8AC3E}">
        <p14:creationId xmlns:p14="http://schemas.microsoft.com/office/powerpoint/2010/main" val="6347266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3477875"/>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SEZIONI UNITE, SENTENZA 25 MAGGIO 2018 N. 12566</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b="1" u="sng" dirty="0">
                <a:latin typeface="Times New Roman" panose="02020603050405020304" pitchFamily="18" charset="0"/>
                <a:cs typeface="Times New Roman" panose="02020603050405020304" pitchFamily="18" charset="0"/>
              </a:rPr>
              <a:t>In definitiva: "L'importo della rendita per l'inabilità permanente corrisposta dall'INAIL per l'infortunio in itinere occorso al lavoratore va detratto dall'ammontare del risarcimento dovuto, allo stesso titolo, al danneggiato da parte del terzo responsabile del fatto illecito".</a:t>
            </a:r>
          </a:p>
          <a:p>
            <a:pPr algn="just"/>
            <a:endParaRPr lang="it-IT" sz="2000" b="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 senso conforme vedi anche Corte di Cassazione, civ., sez. L, sentenza 2 aprile 2019 n. 9112 e, da ultimo, Corte di Cassazione, civ., sez. L, Ordinanza del 07 febbraio 2023, n. 3694.</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3083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4920917" y="2475999"/>
            <a:ext cx="6312569" cy="2862322"/>
          </a:xfrm>
          <a:prstGeom prst="rect">
            <a:avLst/>
          </a:prstGeom>
          <a:noFill/>
        </p:spPr>
        <p:txBody>
          <a:bodyPr wrap="square" rtlCol="0">
            <a:spAutoFit/>
          </a:bodyPr>
          <a:lstStyle/>
          <a:p>
            <a:pPr algn="ctr"/>
            <a:r>
              <a:rPr lang="it-IT" sz="3200" b="1" dirty="0">
                <a:latin typeface="Times New Roman" panose="02020603050405020304" pitchFamily="18" charset="0"/>
                <a:cs typeface="Times New Roman" panose="02020603050405020304" pitchFamily="18" charset="0"/>
              </a:rPr>
              <a:t>MA ANCORA PIÙ PRECISA DA ULTIMO</a:t>
            </a:r>
          </a:p>
          <a:p>
            <a:pPr algn="ctr"/>
            <a:endParaRPr lang="it-IT" sz="3200" b="1" dirty="0">
              <a:latin typeface="Times New Roman" panose="02020603050405020304" pitchFamily="18" charset="0"/>
              <a:cs typeface="Times New Roman" panose="02020603050405020304" pitchFamily="18" charset="0"/>
            </a:endParaRPr>
          </a:p>
          <a:p>
            <a:pPr algn="ctr"/>
            <a:r>
              <a:rPr lang="it-IT" sz="3200" dirty="0">
                <a:solidFill>
                  <a:schemeClr val="tx1"/>
                </a:solidFill>
                <a:latin typeface="Times New Roman" panose="02020603050405020304" pitchFamily="18" charset="0"/>
                <a:cs typeface="Times New Roman" panose="02020603050405020304" pitchFamily="18" charset="0"/>
              </a:rPr>
              <a:t>Corte di Cassazione sentenza del 31 ottobre 2023 n. 30293</a:t>
            </a:r>
            <a:endParaRPr lang="it-IT" sz="3200" b="1" dirty="0">
              <a:latin typeface="Times New Roman" panose="02020603050405020304" pitchFamily="18" charset="0"/>
              <a:cs typeface="Times New Roman" panose="02020603050405020304" pitchFamily="18" charset="0"/>
            </a:endParaRP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
        <p:nvSpPr>
          <p:cNvPr id="4" name="Freccia destra rientrata 3">
            <a:extLst>
              <a:ext uri="{FF2B5EF4-FFF2-40B4-BE49-F238E27FC236}">
                <a16:creationId xmlns:a16="http://schemas.microsoft.com/office/drawing/2014/main" id="{29A79D48-0FD1-E243-ABD2-EF8B168C8ADA}"/>
              </a:ext>
            </a:extLst>
          </p:cNvPr>
          <p:cNvSpPr/>
          <p:nvPr/>
        </p:nvSpPr>
        <p:spPr>
          <a:xfrm>
            <a:off x="2169219" y="2671519"/>
            <a:ext cx="1529255" cy="608943"/>
          </a:xfrm>
          <a:prstGeom prst="notchedRightArrow">
            <a:avLst/>
          </a:prstGeom>
          <a:solidFill>
            <a:srgbClr val="6D00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13">
              <a:solidFill>
                <a:srgbClr val="6D0004"/>
              </a:solidFill>
            </a:endParaRPr>
          </a:p>
        </p:txBody>
      </p:sp>
    </p:spTree>
    <p:extLst>
      <p:ext uri="{BB962C8B-B14F-4D97-AF65-F5344CB8AC3E}">
        <p14:creationId xmlns:p14="http://schemas.microsoft.com/office/powerpoint/2010/main" val="24572256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632311"/>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SENTENZA 31 OTTOBRE 2023 N. 30293</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Incidente stradale a seguito del quale il Tribunale, espletata </a:t>
            </a:r>
            <a:r>
              <a:rPr lang="it-IT" sz="2000" dirty="0" err="1">
                <a:latin typeface="Times New Roman" panose="02020603050405020304" pitchFamily="18" charset="0"/>
                <a:cs typeface="Times New Roman" panose="02020603050405020304" pitchFamily="18" charset="0"/>
              </a:rPr>
              <a:t>c.t.u</a:t>
            </a:r>
            <a:r>
              <a:rPr lang="it-IT" sz="2000" dirty="0">
                <a:latin typeface="Times New Roman" panose="02020603050405020304" pitchFamily="18" charset="0"/>
                <a:cs typeface="Times New Roman" panose="02020603050405020304" pitchFamily="18" charset="0"/>
              </a:rPr>
              <a:t>. medico-legale (la quale aveva accertato </a:t>
            </a:r>
            <a:r>
              <a:rPr lang="it-IT" sz="2000" b="1" u="sng" dirty="0">
                <a:latin typeface="Times New Roman" panose="02020603050405020304" pitchFamily="18" charset="0"/>
                <a:cs typeface="Times New Roman" panose="02020603050405020304" pitchFamily="18" charset="0"/>
              </a:rPr>
              <a:t>una invalidità permanente valutabile nella misura del 64-65%</a:t>
            </a:r>
            <a:r>
              <a:rPr lang="it-IT" sz="2000" dirty="0">
                <a:latin typeface="Times New Roman" panose="02020603050405020304" pitchFamily="18" charset="0"/>
                <a:cs typeface="Times New Roman" panose="02020603050405020304" pitchFamily="18" charset="0"/>
              </a:rPr>
              <a:t>) pronunciò sentenza con la quale, accertata l'esclusiva responsabilità del C.C., quantificò il danno biologico nella misura complessiva di Euro 566.674,47 utilizzando le Tabelle Milanesi relative all'anno 2018, più precisamente liquidando Euro 525.687,50 per danno da invalidità permanente ed Euro 27.342,00 per danno da invalidità temporanea. </a:t>
            </a:r>
          </a:p>
          <a:p>
            <a:pPr algn="just"/>
            <a:endParaRPr lang="it-IT" sz="2000" dirty="0">
              <a:latin typeface="Times New Roman" panose="02020603050405020304" pitchFamily="18" charset="0"/>
              <a:cs typeface="Times New Roman" panose="02020603050405020304" pitchFamily="18" charset="0"/>
            </a:endParaRPr>
          </a:p>
          <a:p>
            <a:pPr algn="just"/>
            <a:r>
              <a:rPr lang="it-IT" sz="2000" b="1" u="sng" dirty="0">
                <a:latin typeface="Times New Roman" panose="02020603050405020304" pitchFamily="18" charset="0"/>
                <a:cs typeface="Times New Roman" panose="02020603050405020304" pitchFamily="18" charset="0"/>
              </a:rPr>
              <a:t>Da tale importo detrasse: Euro 262.002,32 </a:t>
            </a:r>
            <a:r>
              <a:rPr lang="it-IT" sz="2000" dirty="0">
                <a:latin typeface="Times New Roman" panose="02020603050405020304" pitchFamily="18" charset="0"/>
                <a:cs typeface="Times New Roman" panose="02020603050405020304" pitchFamily="18" charset="0"/>
              </a:rPr>
              <a:t>quale importo corrisposto all'A.A. </a:t>
            </a:r>
            <a:r>
              <a:rPr lang="it-IT" sz="2000" dirty="0" err="1">
                <a:latin typeface="Times New Roman" panose="02020603050405020304" pitchFamily="18" charset="0"/>
                <a:cs typeface="Times New Roman" panose="02020603050405020304" pitchFamily="18" charset="0"/>
              </a:rPr>
              <a:t>dall'Inail</a:t>
            </a:r>
            <a:r>
              <a:rPr lang="it-IT" sz="2000" dirty="0">
                <a:latin typeface="Times New Roman" panose="02020603050405020304" pitchFamily="18" charset="0"/>
                <a:cs typeface="Times New Roman" panose="02020603050405020304" pitchFamily="18" charset="0"/>
              </a:rPr>
              <a:t>, </a:t>
            </a:r>
            <a:r>
              <a:rPr lang="it-IT" sz="2000" b="1" u="sng" dirty="0">
                <a:latin typeface="Times New Roman" panose="02020603050405020304" pitchFamily="18" charset="0"/>
                <a:cs typeface="Times New Roman" panose="02020603050405020304" pitchFamily="18" charset="0"/>
              </a:rPr>
              <a:t>"comprensivo dell'indennità da temporanea, degli acconti e ratei già pagati e del valore capitale della rendita calcolato </a:t>
            </a:r>
            <a:r>
              <a:rPr lang="it-IT" sz="2000" dirty="0">
                <a:latin typeface="Times New Roman" panose="02020603050405020304" pitchFamily="18" charset="0"/>
                <a:cs typeface="Times New Roman" panose="02020603050405020304" pitchFamily="18" charset="0"/>
              </a:rPr>
              <a:t>al (Omissis) in Euro 218.468,08</a:t>
            </a:r>
            <a:r>
              <a:rPr lang="it-IT" sz="2000" b="1" u="sng" dirty="0">
                <a:latin typeface="Times New Roman" panose="02020603050405020304" pitchFamily="18" charset="0"/>
                <a:cs typeface="Times New Roman" panose="02020603050405020304" pitchFamily="18" charset="0"/>
              </a:rPr>
              <a:t>, sulla base di una valutazione del danno da invalidità permanente nella misura del 40% sulla base dei criteri propri dell'Istituto</a:t>
            </a:r>
            <a:r>
              <a:rPr lang="it-IT" sz="2000" dirty="0">
                <a:latin typeface="Times New Roman" panose="02020603050405020304" pitchFamily="18" charset="0"/>
                <a:cs typeface="Times New Roman" panose="02020603050405020304" pitchFamily="18" charset="0"/>
              </a:rPr>
              <a:t>", avendo l'istituto agito in surroga nei diritti dell'attore ai sensi dell'art. 1916 c.c..</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Appello proposto dal danneggiato respinto</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Ricorso in Cassazione</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7991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3477875"/>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SENTENZA 31 OTTOBRE 2023 N. 30293</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Accolto il secondo motivo di ricorso.</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Con il secondo motivo il ricorrente denuncia, con riferimento all'art. 360 </a:t>
            </a:r>
            <a:r>
              <a:rPr lang="it-IT" sz="2000" dirty="0" err="1">
                <a:latin typeface="Times New Roman" panose="02020603050405020304" pitchFamily="18" charset="0"/>
                <a:cs typeface="Times New Roman" panose="02020603050405020304" pitchFamily="18" charset="0"/>
              </a:rPr>
              <a:t>c.p.c.</a:t>
            </a:r>
            <a:r>
              <a:rPr lang="it-IT" sz="2000" dirty="0">
                <a:latin typeface="Times New Roman" panose="02020603050405020304" pitchFamily="18" charset="0"/>
                <a:cs typeface="Times New Roman" panose="02020603050405020304" pitchFamily="18" charset="0"/>
              </a:rPr>
              <a:t>, comma 1, n. 3, violazione e falsa applicazione dell'art. 2059, e del </a:t>
            </a:r>
            <a:r>
              <a:rPr lang="it-IT" sz="2000" dirty="0" err="1">
                <a:latin typeface="Times New Roman" panose="02020603050405020304" pitchFamily="18" charset="0"/>
                <a:cs typeface="Times New Roman" panose="02020603050405020304" pitchFamily="18" charset="0"/>
              </a:rPr>
              <a:t>D.Lgs.</a:t>
            </a:r>
            <a:r>
              <a:rPr lang="it-IT" sz="2000" dirty="0">
                <a:latin typeface="Times New Roman" panose="02020603050405020304" pitchFamily="18" charset="0"/>
                <a:cs typeface="Times New Roman" panose="02020603050405020304" pitchFamily="18" charset="0"/>
              </a:rPr>
              <a:t> 23 febbraio 2000, n. 38, art. 13, in relazione alla confermata detrazione dal risarcimento di tutte le somme indennizzate da INAIL, in quanto operata senza alcuna distinzione tra danno patrimoniale e non patrimoniale (comprendendo addirittura quelle versate alla coniuge del danneggiato) </a:t>
            </a:r>
            <a:r>
              <a:rPr lang="it-IT" sz="2000" b="1" u="sng" dirty="0">
                <a:latin typeface="Times New Roman" panose="02020603050405020304" pitchFamily="18" charset="0"/>
                <a:cs typeface="Times New Roman" panose="02020603050405020304" pitchFamily="18" charset="0"/>
              </a:rPr>
              <a:t>e in spregio al consolidato principio secondo il quale tale sottrazione può avvenire solo tra poste omogenee</a:t>
            </a:r>
            <a:r>
              <a:rPr lang="it-IT" sz="2000" dirty="0">
                <a:latin typeface="Times New Roman" panose="02020603050405020304" pitchFamily="18" charset="0"/>
                <a:cs typeface="Times New Roman" panose="02020603050405020304" pitchFamily="18" charset="0"/>
              </a:rPr>
              <a:t>.</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9175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447645"/>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SENTENZA 31 OTTOBRE 2023 N. 30293</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Per meglio comprendere l'importanza di tale operazione sarà utile ricordare </a:t>
            </a:r>
            <a:r>
              <a:rPr lang="it-IT" sz="1800" b="1" u="sng" dirty="0">
                <a:latin typeface="Times New Roman" panose="02020603050405020304" pitchFamily="18" charset="0"/>
                <a:cs typeface="Times New Roman" panose="02020603050405020304" pitchFamily="18" charset="0"/>
              </a:rPr>
              <a:t>quali pregiudizi sono indennizzati </a:t>
            </a:r>
            <a:r>
              <a:rPr lang="it-IT" sz="1800" b="1" u="sng" dirty="0" err="1">
                <a:latin typeface="Times New Roman" panose="02020603050405020304" pitchFamily="18" charset="0"/>
                <a:cs typeface="Times New Roman" panose="02020603050405020304" pitchFamily="18" charset="0"/>
              </a:rPr>
              <a:t>dall'Inail</a:t>
            </a:r>
            <a:r>
              <a:rPr lang="it-IT" sz="1800" b="1" u="sng" dirty="0">
                <a:latin typeface="Times New Roman" panose="02020603050405020304" pitchFamily="18" charset="0"/>
                <a:cs typeface="Times New Roman" panose="02020603050405020304" pitchFamily="18" charset="0"/>
              </a:rPr>
              <a:t>, per poi esaminare in che conto debbano essere tenuti i relativi indennizzi al momento della liquidazione del danno differenziale</a:t>
            </a:r>
            <a:r>
              <a:rPr lang="it-IT" sz="18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5. </a:t>
            </a:r>
            <a:r>
              <a:rPr lang="it-IT" sz="1800" b="1" u="sng" dirty="0">
                <a:latin typeface="Times New Roman" panose="02020603050405020304" pitchFamily="18" charset="0"/>
                <a:cs typeface="Times New Roman" panose="02020603050405020304" pitchFamily="18" charset="0"/>
              </a:rPr>
              <a:t>Nel caso di infortunio non mortale, </a:t>
            </a:r>
            <a:r>
              <a:rPr lang="it-IT" sz="1800" b="1" u="sng" dirty="0" err="1">
                <a:latin typeface="Times New Roman" panose="02020603050405020304" pitchFamily="18" charset="0"/>
                <a:cs typeface="Times New Roman" panose="02020603050405020304" pitchFamily="18" charset="0"/>
              </a:rPr>
              <a:t>l'Inail</a:t>
            </a:r>
            <a:r>
              <a:rPr lang="it-IT" sz="1800" b="1" u="sng" dirty="0">
                <a:latin typeface="Times New Roman" panose="02020603050405020304" pitchFamily="18" charset="0"/>
                <a:cs typeface="Times New Roman" panose="02020603050405020304" pitchFamily="18" charset="0"/>
              </a:rPr>
              <a:t> esegue in favore della vittima quattro prestazioni principali</a:t>
            </a:r>
            <a:r>
              <a:rPr lang="it-IT" sz="18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a) </a:t>
            </a:r>
            <a:r>
              <a:rPr lang="it-IT" sz="1800" b="1" u="sng" dirty="0">
                <a:latin typeface="Times New Roman" panose="02020603050405020304" pitchFamily="18" charset="0"/>
                <a:cs typeface="Times New Roman" panose="02020603050405020304" pitchFamily="18" charset="0"/>
              </a:rPr>
              <a:t>eroga una somma di denaro a titolo di ristoro del danno biologico permanente</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D.Lgs.</a:t>
            </a:r>
            <a:r>
              <a:rPr lang="it-IT" sz="1800" dirty="0">
                <a:latin typeface="Times New Roman" panose="02020603050405020304" pitchFamily="18" charset="0"/>
                <a:cs typeface="Times New Roman" panose="02020603050405020304" pitchFamily="18" charset="0"/>
              </a:rPr>
              <a:t> 23 febbraio 2000, n. 38, art. 13); tale importo viene liquidato in forma di capitale per le invalidità comprese tra il 6 e il 16%, ed in forma di rendita per le invalidità superiori;</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b) </a:t>
            </a:r>
            <a:r>
              <a:rPr lang="it-IT" sz="1800" b="1" u="sng" dirty="0">
                <a:latin typeface="Times New Roman" panose="02020603050405020304" pitchFamily="18" charset="0"/>
                <a:cs typeface="Times New Roman" panose="02020603050405020304" pitchFamily="18" charset="0"/>
              </a:rPr>
              <a:t>eroga una somma di denaro a titolo di ristoro del danno (patrimoniale) da perdita della capacità di lavoro</a:t>
            </a:r>
            <a:r>
              <a:rPr lang="it-IT" sz="1800" dirty="0">
                <a:latin typeface="Times New Roman" panose="02020603050405020304" pitchFamily="18" charset="0"/>
                <a:cs typeface="Times New Roman" panose="02020603050405020304" pitchFamily="18" charset="0"/>
              </a:rPr>
              <a:t>; tale danno è presunto </a:t>
            </a:r>
            <a:r>
              <a:rPr lang="it-IT" sz="1800" dirty="0" err="1">
                <a:latin typeface="Times New Roman" panose="02020603050405020304" pitchFamily="18" charset="0"/>
                <a:cs typeface="Times New Roman" panose="02020603050405020304" pitchFamily="18" charset="0"/>
              </a:rPr>
              <a:t>juris</a:t>
            </a:r>
            <a:r>
              <a:rPr lang="it-IT" sz="1800" dirty="0">
                <a:latin typeface="Times New Roman" panose="02020603050405020304" pitchFamily="18" charset="0"/>
                <a:cs typeface="Times New Roman" panose="02020603050405020304" pitchFamily="18" charset="0"/>
              </a:rPr>
              <a:t> et de </a:t>
            </a:r>
            <a:r>
              <a:rPr lang="it-IT" sz="1800" dirty="0" err="1">
                <a:latin typeface="Times New Roman" panose="02020603050405020304" pitchFamily="18" charset="0"/>
                <a:cs typeface="Times New Roman" panose="02020603050405020304" pitchFamily="18" charset="0"/>
              </a:rPr>
              <a:t>jure</a:t>
            </a:r>
            <a:r>
              <a:rPr lang="it-IT" sz="1800" dirty="0">
                <a:latin typeface="Times New Roman" panose="02020603050405020304" pitchFamily="18" charset="0"/>
                <a:cs typeface="Times New Roman" panose="02020603050405020304" pitchFamily="18" charset="0"/>
              </a:rPr>
              <a:t> nel caso di invalidità eccedenti il 16% e viene indennizzato attraverso una maggiorazione della rendita dovuta per il danno biologico permanente (art. 13, comma 2, </a:t>
            </a:r>
            <a:r>
              <a:rPr lang="it-IT" sz="1800" dirty="0" err="1">
                <a:latin typeface="Times New Roman" panose="02020603050405020304" pitchFamily="18" charset="0"/>
                <a:cs typeface="Times New Roman" panose="02020603050405020304" pitchFamily="18" charset="0"/>
              </a:rPr>
              <a:t>lett</a:t>
            </a:r>
            <a:r>
              <a:rPr lang="it-IT" sz="1800" dirty="0">
                <a:latin typeface="Times New Roman" panose="02020603050405020304" pitchFamily="18" charset="0"/>
                <a:cs typeface="Times New Roman" panose="02020603050405020304" pitchFamily="18" charset="0"/>
              </a:rPr>
              <a:t>. b), </a:t>
            </a:r>
            <a:r>
              <a:rPr lang="it-IT" sz="1800" dirty="0" err="1">
                <a:latin typeface="Times New Roman" panose="02020603050405020304" pitchFamily="18" charset="0"/>
                <a:cs typeface="Times New Roman" panose="02020603050405020304" pitchFamily="18" charset="0"/>
              </a:rPr>
              <a:t>D.Lgs.</a:t>
            </a:r>
            <a:r>
              <a:rPr lang="it-IT" sz="1800" dirty="0">
                <a:latin typeface="Times New Roman" panose="02020603050405020304" pitchFamily="18" charset="0"/>
                <a:cs typeface="Times New Roman" panose="02020603050405020304" pitchFamily="18" charset="0"/>
              </a:rPr>
              <a:t> cit., a tenore del quale: "le menomazioni di grado pari o superiore al 16 per cento danno diritto all'erogazione di un'ulteriore quota di rendita... commisurata... alla retribuzione dell'assicurato... per l' indennizzo delle conseguenze patrimoniali"); tale maggiorazione è calcolata moltiplicando la retribuzione del danneggiato per un coefficiente stabilito dall'Allegato 6 al D.M. 12 luglio 2000;</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32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2D87400-676B-2EAF-8804-1ABDE0019A0A}"/>
              </a:ext>
            </a:extLst>
          </p:cNvPr>
          <p:cNvSpPr/>
          <p:nvPr/>
        </p:nvSpPr>
        <p:spPr>
          <a:xfrm>
            <a:off x="318052" y="309335"/>
            <a:ext cx="11555896" cy="984149"/>
          </a:xfrm>
          <a:prstGeom prst="rect">
            <a:avLst/>
          </a:prstGeom>
          <a:solidFill>
            <a:srgbClr val="6D0004"/>
          </a:solidFill>
          <a:ln>
            <a:solidFill>
              <a:srgbClr val="6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NUOVO ART. 138 C.D.A.</a:t>
            </a:r>
          </a:p>
        </p:txBody>
      </p:sp>
      <p:pic>
        <p:nvPicPr>
          <p:cNvPr id="2" name="Immagine 1">
            <a:extLst>
              <a:ext uri="{FF2B5EF4-FFF2-40B4-BE49-F238E27FC236}">
                <a16:creationId xmlns:a16="http://schemas.microsoft.com/office/drawing/2014/main" id="{B000FA2D-AFF2-B994-5CF4-15EFA1CD0442}"/>
              </a:ext>
            </a:extLst>
          </p:cNvPr>
          <p:cNvPicPr>
            <a:picLocks noChangeAspect="1"/>
          </p:cNvPicPr>
          <p:nvPr/>
        </p:nvPicPr>
        <p:blipFill>
          <a:blip r:embed="rId2"/>
          <a:stretch>
            <a:fillRect/>
          </a:stretch>
        </p:blipFill>
        <p:spPr>
          <a:xfrm>
            <a:off x="318051" y="304800"/>
            <a:ext cx="1542422" cy="493819"/>
          </a:xfrm>
          <a:prstGeom prst="rect">
            <a:avLst/>
          </a:prstGeom>
        </p:spPr>
      </p:pic>
      <p:sp>
        <p:nvSpPr>
          <p:cNvPr id="3" name="CasellaDiTesto 2">
            <a:extLst>
              <a:ext uri="{FF2B5EF4-FFF2-40B4-BE49-F238E27FC236}">
                <a16:creationId xmlns:a16="http://schemas.microsoft.com/office/drawing/2014/main" id="{F69D3C92-04AB-5121-5DC5-A4D92F69EA95}"/>
              </a:ext>
            </a:extLst>
          </p:cNvPr>
          <p:cNvSpPr txBox="1"/>
          <p:nvPr/>
        </p:nvSpPr>
        <p:spPr>
          <a:xfrm>
            <a:off x="620486" y="2351313"/>
            <a:ext cx="11253460" cy="289310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ANCHE IN QUESTA OCCASIONE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IL NUOVO TERMINE È SCADUTO SENZA CHE SIA STATO</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it-IT" sz="28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RISPETTATO</a:t>
            </a:r>
            <a:endParaRPr kumimoji="0" 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Segnaposto contenuto 8">
            <a:extLst>
              <a:ext uri="{FF2B5EF4-FFF2-40B4-BE49-F238E27FC236}">
                <a16:creationId xmlns:a16="http://schemas.microsoft.com/office/drawing/2014/main" id="{90555914-2082-3042-96D1-CB59AADCC27A}"/>
              </a:ext>
            </a:extLst>
          </p:cNvPr>
          <p:cNvSpPr txBox="1">
            <a:spLocks/>
          </p:cNvSpPr>
          <p:nvPr/>
        </p:nvSpPr>
        <p:spPr>
          <a:xfrm>
            <a:off x="2001253" y="2085839"/>
            <a:ext cx="7886700" cy="1483985"/>
          </a:xfrm>
          <a:prstGeom prst="rect">
            <a:avLst/>
          </a:prstGeom>
        </p:spPr>
        <p:txBody>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ctr" defTabSz="685800" rtl="0" eaLnBrk="1" fontAlgn="auto" latinLnBrk="0" hangingPunct="1">
              <a:lnSpc>
                <a:spcPct val="100000"/>
              </a:lnSpc>
              <a:spcBef>
                <a:spcPts val="750"/>
              </a:spcBef>
              <a:spcAft>
                <a:spcPts val="0"/>
              </a:spcAft>
              <a:buClr>
                <a:srgbClr val="0C3369">
                  <a:lumMod val="60000"/>
                  <a:lumOff val="40000"/>
                </a:srgbClr>
              </a:buClr>
              <a:buSzPct val="80000"/>
              <a:buFont typeface="Wingdings" pitchFamily="2" charset="2"/>
              <a:buChar char="§"/>
              <a:tabLst/>
              <a:defRPr/>
            </a:pPr>
            <a:endParaRPr kumimoji="0" lang="it-IT" sz="2400" b="1" i="0" u="none" strike="noStrike" kern="1200" cap="none" spc="0" normalizeH="0" baseline="0" noProof="0" dirty="0">
              <a:ln>
                <a:noFill/>
              </a:ln>
              <a:solidFill>
                <a:srgbClr val="0C3369"/>
              </a:solidFill>
              <a:effectLst/>
              <a:uLnTx/>
              <a:uFillTx/>
              <a:latin typeface="Calibri"/>
              <a:ea typeface="+mn-ea"/>
              <a:cs typeface="+mn-cs"/>
            </a:endParaRPr>
          </a:p>
        </p:txBody>
      </p:sp>
    </p:spTree>
    <p:extLst>
      <p:ext uri="{BB962C8B-B14F-4D97-AF65-F5344CB8AC3E}">
        <p14:creationId xmlns:p14="http://schemas.microsoft.com/office/powerpoint/2010/main" val="23374997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3785652"/>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SENTENZA 31 OTTOBRE 2023 N. 30293</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c) </a:t>
            </a:r>
            <a:r>
              <a:rPr lang="it-IT" sz="1800" b="1" u="sng" dirty="0">
                <a:latin typeface="Times New Roman" panose="02020603050405020304" pitchFamily="18" charset="0"/>
                <a:cs typeface="Times New Roman" panose="02020603050405020304" pitchFamily="18" charset="0"/>
              </a:rPr>
              <a:t>eroga una indennità giornaliera per il periodo di assenza dal lavoro</a:t>
            </a:r>
            <a:r>
              <a:rPr lang="it-IT" sz="1800" dirty="0">
                <a:latin typeface="Times New Roman" panose="02020603050405020304" pitchFamily="18" charset="0"/>
                <a:cs typeface="Times New Roman" panose="02020603050405020304" pitchFamily="18" charset="0"/>
              </a:rPr>
              <a:t>, commisurata alla retribuzione e decorrente dal quarto giorno di assenza (D.P.R. n. 1124 del 1965, art. 68);</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d) </a:t>
            </a:r>
            <a:r>
              <a:rPr lang="it-IT" sz="1800" b="1" u="sng" dirty="0">
                <a:latin typeface="Times New Roman" panose="02020603050405020304" pitchFamily="18" charset="0"/>
                <a:cs typeface="Times New Roman" panose="02020603050405020304" pitchFamily="18" charset="0"/>
              </a:rPr>
              <a:t>si accolla le spese di cura</a:t>
            </a:r>
            <a:r>
              <a:rPr lang="it-IT" sz="1800" dirty="0">
                <a:latin typeface="Times New Roman" panose="02020603050405020304" pitchFamily="18" charset="0"/>
                <a:cs typeface="Times New Roman" panose="02020603050405020304" pitchFamily="18" charset="0"/>
              </a:rPr>
              <a:t>, di riabilitazione e per gli apparecchi protesici (D.P.R. n. 1124 del 1965, art. 66).</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r>
              <a:rPr lang="it-IT" sz="1800" b="1" u="sng" dirty="0" err="1">
                <a:latin typeface="Times New Roman" panose="02020603050405020304" pitchFamily="18" charset="0"/>
                <a:cs typeface="Times New Roman" panose="02020603050405020304" pitchFamily="18" charset="0"/>
              </a:rPr>
              <a:t>L'Inail</a:t>
            </a:r>
            <a:r>
              <a:rPr lang="it-IT" sz="1800" b="1" u="sng" dirty="0">
                <a:latin typeface="Times New Roman" panose="02020603050405020304" pitchFamily="18" charset="0"/>
                <a:cs typeface="Times New Roman" panose="02020603050405020304" pitchFamily="18" charset="0"/>
              </a:rPr>
              <a:t>, dunque, non indennizza il danno biologico temporaneo, non accorda alcuna "personalizzazione" dell'indennizzo per tenere conto delle specificità del caso concreto, non indennizza i pregiudizi non patrimoniali non aventi fondamento medico-legale (ovvero i pregiudizi morali)</a:t>
            </a:r>
            <a:r>
              <a:rPr lang="it-IT" sz="1800" dirty="0">
                <a:latin typeface="Times New Roman" panose="02020603050405020304" pitchFamily="18" charset="0"/>
                <a:cs typeface="Times New Roman" panose="02020603050405020304" pitchFamily="18" charset="0"/>
              </a:rPr>
              <a:t>.</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5646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4708981"/>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SENTENZA 31 OTTOBRE 2023 N. 30293</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Ne discende che:</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a) </a:t>
            </a:r>
            <a:r>
              <a:rPr lang="it-IT" sz="2000" b="1" u="sng" dirty="0">
                <a:latin typeface="Times New Roman" panose="02020603050405020304" pitchFamily="18" charset="0"/>
                <a:cs typeface="Times New Roman" panose="02020603050405020304" pitchFamily="18" charset="0"/>
              </a:rPr>
              <a:t>se </a:t>
            </a:r>
            <a:r>
              <a:rPr lang="it-IT" sz="2000" b="1" u="sng" dirty="0" err="1">
                <a:latin typeface="Times New Roman" panose="02020603050405020304" pitchFamily="18" charset="0"/>
                <a:cs typeface="Times New Roman" panose="02020603050405020304" pitchFamily="18" charset="0"/>
              </a:rPr>
              <a:t>l'Inail</a:t>
            </a:r>
            <a:r>
              <a:rPr lang="it-IT" sz="2000" b="1" u="sng" dirty="0">
                <a:latin typeface="Times New Roman" panose="02020603050405020304" pitchFamily="18" charset="0"/>
                <a:cs typeface="Times New Roman" panose="02020603050405020304" pitchFamily="18" charset="0"/>
              </a:rPr>
              <a:t> ha pagato al danneggiato un capitale a titolo di indennizzo del danno biologico</a:t>
            </a:r>
            <a:r>
              <a:rPr lang="it-IT" sz="2000" dirty="0">
                <a:latin typeface="Times New Roman" panose="02020603050405020304" pitchFamily="18" charset="0"/>
                <a:cs typeface="Times New Roman" panose="02020603050405020304" pitchFamily="18" charset="0"/>
              </a:rPr>
              <a:t>, il relativo importo va detratto dal credito risarcitorio vantato dalla vittima per danno biologico permanente, al netto della personalizzazione e del danno morale (</a:t>
            </a:r>
            <a:r>
              <a:rPr lang="it-IT" sz="2000" dirty="0" err="1">
                <a:latin typeface="Times New Roman" panose="02020603050405020304" pitchFamily="18" charset="0"/>
                <a:cs typeface="Times New Roman" panose="02020603050405020304" pitchFamily="18" charset="0"/>
              </a:rPr>
              <a:t>Cass</a:t>
            </a:r>
            <a:r>
              <a:rPr lang="it-IT" sz="2000" dirty="0">
                <a:latin typeface="Times New Roman" panose="02020603050405020304" pitchFamily="18" charset="0"/>
                <a:cs typeface="Times New Roman" panose="02020603050405020304" pitchFamily="18" charset="0"/>
              </a:rPr>
              <a:t>. n. 26117 del 2021, cit.; n. 9112 del 02/04/2019; n. 13222 del 26/06/2015);</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b) </a:t>
            </a:r>
            <a:r>
              <a:rPr lang="it-IT" sz="2000" b="1" u="sng" dirty="0">
                <a:latin typeface="Times New Roman" panose="02020603050405020304" pitchFamily="18" charset="0"/>
                <a:cs typeface="Times New Roman" panose="02020603050405020304" pitchFamily="18" charset="0"/>
              </a:rPr>
              <a:t>se </a:t>
            </a:r>
            <a:r>
              <a:rPr lang="it-IT" sz="2000" b="1" u="sng" dirty="0" err="1">
                <a:latin typeface="Times New Roman" panose="02020603050405020304" pitchFamily="18" charset="0"/>
                <a:cs typeface="Times New Roman" panose="02020603050405020304" pitchFamily="18" charset="0"/>
              </a:rPr>
              <a:t>l'Inail</a:t>
            </a:r>
            <a:r>
              <a:rPr lang="it-IT" sz="2000" b="1" u="sng" dirty="0">
                <a:latin typeface="Times New Roman" panose="02020603050405020304" pitchFamily="18" charset="0"/>
                <a:cs typeface="Times New Roman" panose="02020603050405020304" pitchFamily="18" charset="0"/>
              </a:rPr>
              <a:t> ha costituito in favore del danneggiato una rendita</a:t>
            </a:r>
            <a:r>
              <a:rPr lang="it-IT" sz="2000" dirty="0">
                <a:latin typeface="Times New Roman" panose="02020603050405020304" pitchFamily="18" charset="0"/>
                <a:cs typeface="Times New Roman" panose="02020603050405020304" pitchFamily="18" charset="0"/>
              </a:rPr>
              <a:t>, occorrerà innanzitutto determinare la quota di essa destinata al ristoro del danno biologico, separandola da quella destinata al ristoro del danno patrimoniale da incapacità lavorativa; la prima andrà detratta dal credito per danno biologico permanente, al netto della personalizzazione e del danno morale, la seconda dal credito per danno patrimoniale da incapacità di lavoro, se esistente;</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7088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4708981"/>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SENTENZA 31 OTTOBRE 2023 N. 30293</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c) poiché il credito scaturente da una rendita matura </a:t>
            </a:r>
            <a:r>
              <a:rPr lang="it-IT" sz="2000" i="1" dirty="0">
                <a:latin typeface="Times New Roman" panose="02020603050405020304" pitchFamily="18" charset="0"/>
                <a:cs typeface="Times New Roman" panose="02020603050405020304" pitchFamily="18" charset="0"/>
              </a:rPr>
              <a:t>de mense in </a:t>
            </a:r>
            <a:r>
              <a:rPr lang="it-IT" sz="2000" i="1" dirty="0" err="1">
                <a:latin typeface="Times New Roman" panose="02020603050405020304" pitchFamily="18" charset="0"/>
                <a:cs typeface="Times New Roman" panose="02020603050405020304" pitchFamily="18" charset="0"/>
              </a:rPr>
              <a:t>mensem</a:t>
            </a:r>
            <a:r>
              <a:rPr lang="it-IT" sz="2000" dirty="0">
                <a:latin typeface="Times New Roman" panose="02020603050405020304" pitchFamily="18" charset="0"/>
                <a:cs typeface="Times New Roman" panose="02020603050405020304" pitchFamily="18" charset="0"/>
              </a:rPr>
              <a:t>, </a:t>
            </a:r>
            <a:r>
              <a:rPr lang="it-IT" sz="2000" b="1" u="sng" dirty="0">
                <a:latin typeface="Times New Roman" panose="02020603050405020304" pitchFamily="18" charset="0"/>
                <a:cs typeface="Times New Roman" panose="02020603050405020304" pitchFamily="18" charset="0"/>
              </a:rPr>
              <a:t>il diffalco di cui al punto b) che precede dovrà avvenire, con riferimento al danno biologico</a:t>
            </a:r>
            <a:r>
              <a:rPr lang="it-IT" sz="2000" dirty="0">
                <a:latin typeface="Times New Roman" panose="02020603050405020304" pitchFamily="18" charset="0"/>
                <a:cs typeface="Times New Roman" panose="02020603050405020304" pitchFamily="18" charset="0"/>
              </a:rPr>
              <a:t>:</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c') sommando e rivalutando i ratei di rendita già riscossi dalla vittima prima della liquidazione;</a:t>
            </a:r>
          </a:p>
          <a:p>
            <a:pPr algn="just"/>
            <a:r>
              <a:rPr lang="it-IT" sz="2000" dirty="0">
                <a:latin typeface="Times New Roman" panose="02020603050405020304" pitchFamily="18" charset="0"/>
                <a:cs typeface="Times New Roman" panose="02020603050405020304" pitchFamily="18" charset="0"/>
              </a:rPr>
              <a:t>c") capitalizzando il valore della rendita non ancora erogata, in base ai coefficienti per il calcolo dei valori capitali attuali delle rendite </a:t>
            </a:r>
            <a:r>
              <a:rPr lang="it-IT" sz="2000" dirty="0" err="1">
                <a:latin typeface="Times New Roman" panose="02020603050405020304" pitchFamily="18" charset="0"/>
                <a:cs typeface="Times New Roman" panose="02020603050405020304" pitchFamily="18" charset="0"/>
              </a:rPr>
              <a:t>Inail</a:t>
            </a:r>
            <a:r>
              <a:rPr lang="it-IT" sz="2000" dirty="0">
                <a:latin typeface="Times New Roman" panose="02020603050405020304" pitchFamily="18" charset="0"/>
                <a:cs typeface="Times New Roman" panose="02020603050405020304" pitchFamily="18" charset="0"/>
              </a:rPr>
              <a:t>, di cui al D.M. 22 novembre 2016 (in </a:t>
            </a:r>
            <a:r>
              <a:rPr lang="it-IT" sz="2000" dirty="0" err="1">
                <a:latin typeface="Times New Roman" panose="02020603050405020304" pitchFamily="18" charset="0"/>
                <a:cs typeface="Times New Roman" panose="02020603050405020304" pitchFamily="18" charset="0"/>
              </a:rPr>
              <a:t>Gazz</a:t>
            </a:r>
            <a:r>
              <a:rPr lang="it-IT" sz="2000" dirty="0">
                <a:latin typeface="Times New Roman" panose="02020603050405020304" pitchFamily="18" charset="0"/>
                <a:cs typeface="Times New Roman" panose="02020603050405020304" pitchFamily="18" charset="0"/>
              </a:rPr>
              <a:t>. Uff. 19 dicembre 2016, n. 295, </a:t>
            </a:r>
            <a:r>
              <a:rPr lang="it-IT" sz="2000" dirty="0" err="1">
                <a:latin typeface="Times New Roman" panose="02020603050405020304" pitchFamily="18" charset="0"/>
                <a:cs typeface="Times New Roman" panose="02020603050405020304" pitchFamily="18" charset="0"/>
              </a:rPr>
              <a:t>Suppl</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Ord</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Cass</a:t>
            </a:r>
            <a:r>
              <a:rPr lang="it-IT" sz="2000" dirty="0">
                <a:latin typeface="Times New Roman" panose="02020603050405020304" pitchFamily="18" charset="0"/>
                <a:cs typeface="Times New Roman" panose="02020603050405020304" pitchFamily="18" charset="0"/>
              </a:rPr>
              <a:t>. n. 26117 del 2021, cit.; </a:t>
            </a:r>
            <a:r>
              <a:rPr lang="it-IT" sz="2000" dirty="0" err="1">
                <a:latin typeface="Times New Roman" panose="02020603050405020304" pitchFamily="18" charset="0"/>
                <a:cs typeface="Times New Roman" panose="02020603050405020304" pitchFamily="18" charset="0"/>
              </a:rPr>
              <a:t>Cass</a:t>
            </a:r>
            <a:r>
              <a:rPr lang="it-IT" sz="2000" dirty="0">
                <a:latin typeface="Times New Roman" panose="02020603050405020304" pitchFamily="18" charset="0"/>
                <a:cs typeface="Times New Roman" panose="02020603050405020304" pitchFamily="18" charset="0"/>
              </a:rPr>
              <a:t>. n. 25618 del 15/10/2018; n. 5607 del 07/03/2017 ; n. 26913 del 23/12/2016; n. 17407 del 30/08/2016);</a:t>
            </a:r>
          </a:p>
          <a:p>
            <a:pPr algn="just"/>
            <a:endParaRPr lang="it-IT" sz="2000" dirty="0">
              <a:latin typeface="Times New Roman" panose="02020603050405020304" pitchFamily="18" charset="0"/>
              <a:cs typeface="Times New Roman" panose="02020603050405020304" pitchFamily="18" charset="0"/>
            </a:endParaRPr>
          </a:p>
          <a:p>
            <a:pPr algn="just"/>
            <a:r>
              <a:rPr lang="it-IT" sz="2000" b="1" u="sng" dirty="0">
                <a:latin typeface="Times New Roman" panose="02020603050405020304" pitchFamily="18" charset="0"/>
                <a:cs typeface="Times New Roman" panose="02020603050405020304" pitchFamily="18" charset="0"/>
              </a:rPr>
              <a:t>ovviamente l'una e l'altra di tali operazioni andranno compiute sulla quota-parte della rendita omogenea al danno che si intende liquidare</a:t>
            </a:r>
            <a:r>
              <a:rPr lang="it-IT" sz="2000" dirty="0">
                <a:latin typeface="Times New Roman" panose="02020603050405020304" pitchFamily="18" charset="0"/>
                <a:cs typeface="Times New Roman" panose="02020603050405020304" pitchFamily="18" charset="0"/>
              </a:rPr>
              <a:t>: e dunque la quota-parte destinata all' indennizzo del danno biologico o quella destinata all' indennizzo del danno patrimoniale, a seconda che si tratti di liquidare l'uno o l'altro;</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782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4093428"/>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SENTENZA 31 OTTOBRE 2023 N. 30293</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d) </a:t>
            </a:r>
            <a:r>
              <a:rPr lang="it-IT" sz="2000" b="1" u="sng" dirty="0">
                <a:latin typeface="Times New Roman" panose="02020603050405020304" pitchFamily="18" charset="0"/>
                <a:cs typeface="Times New Roman" panose="02020603050405020304" pitchFamily="18" charset="0"/>
              </a:rPr>
              <a:t>il risarcimento del danno biologico temporaneo, del danno morale e della c.d. "personalizzazione« del danno biologico permanente in nessun caso potranno essere ridotti </a:t>
            </a:r>
            <a:r>
              <a:rPr lang="it-IT" sz="2000" dirty="0">
                <a:latin typeface="Times New Roman" panose="02020603050405020304" pitchFamily="18" charset="0"/>
                <a:cs typeface="Times New Roman" panose="02020603050405020304" pitchFamily="18" charset="0"/>
              </a:rPr>
              <a:t>per effetto dell'intervento dell'assicuratore sociale;</a:t>
            </a:r>
          </a:p>
          <a:p>
            <a:pPr algn="just"/>
            <a:endParaRPr lang="it-IT" sz="2000" dirty="0">
              <a:latin typeface="Times New Roman" panose="02020603050405020304" pitchFamily="18" charset="0"/>
              <a:cs typeface="Times New Roman" panose="02020603050405020304" pitchFamily="18" charset="0"/>
            </a:endParaRP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e) </a:t>
            </a:r>
            <a:r>
              <a:rPr lang="it-IT" sz="2000" b="1" u="sng" dirty="0">
                <a:latin typeface="Times New Roman" panose="02020603050405020304" pitchFamily="18" charset="0"/>
                <a:cs typeface="Times New Roman" panose="02020603050405020304" pitchFamily="18" charset="0"/>
              </a:rPr>
              <a:t>il credito per inabilità temporanea al lavoro e quello per spese mediche di norma non porranno problemi di calcolo del danno differenziale</a:t>
            </a:r>
            <a:r>
              <a:rPr lang="it-IT" sz="2000" dirty="0">
                <a:latin typeface="Times New Roman" panose="02020603050405020304" pitchFamily="18" charset="0"/>
                <a:cs typeface="Times New Roman" panose="02020603050405020304" pitchFamily="18" charset="0"/>
              </a:rPr>
              <a:t>, essendo i suddetti pregiudizi integralmente ristorati </a:t>
            </a:r>
            <a:r>
              <a:rPr lang="it-IT" sz="2000" dirty="0" err="1">
                <a:latin typeface="Times New Roman" panose="02020603050405020304" pitchFamily="18" charset="0"/>
                <a:cs typeface="Times New Roman" panose="02020603050405020304" pitchFamily="18" charset="0"/>
              </a:rPr>
              <a:t>dall'Inail</a:t>
            </a:r>
            <a:r>
              <a:rPr lang="it-IT" sz="2000" dirty="0">
                <a:latin typeface="Times New Roman" panose="02020603050405020304" pitchFamily="18" charset="0"/>
                <a:cs typeface="Times New Roman" panose="02020603050405020304" pitchFamily="18" charset="0"/>
              </a:rPr>
              <a:t>, salvo ovviamente che la vittima deduca e dimostri la sussistenza di pregiudizi eccedenti quelli indennizzati </a:t>
            </a:r>
            <a:r>
              <a:rPr lang="it-IT" sz="2000" dirty="0" err="1">
                <a:latin typeface="Times New Roman" panose="02020603050405020304" pitchFamily="18" charset="0"/>
                <a:cs typeface="Times New Roman" panose="02020603050405020304" pitchFamily="18" charset="0"/>
              </a:rPr>
              <a:t>dall'Inail</a:t>
            </a:r>
            <a:r>
              <a:rPr lang="it-IT" sz="2000" dirty="0">
                <a:latin typeface="Times New Roman" panose="02020603050405020304" pitchFamily="18" charset="0"/>
                <a:cs typeface="Times New Roman" panose="02020603050405020304" pitchFamily="18" charset="0"/>
              </a:rPr>
              <a:t> (ad esempio, per la perduta possibilità di svolgere lavoro straordinario, o per spese mediche non indennizzate </a:t>
            </a:r>
            <a:r>
              <a:rPr lang="it-IT" sz="2000" dirty="0" err="1">
                <a:latin typeface="Times New Roman" panose="02020603050405020304" pitchFamily="18" charset="0"/>
                <a:cs typeface="Times New Roman" panose="02020603050405020304" pitchFamily="18" charset="0"/>
              </a:rPr>
              <a:t>dall'Inail</a:t>
            </a:r>
            <a:r>
              <a:rPr lang="it-IT" sz="2000" dirty="0">
                <a:latin typeface="Times New Roman" panose="02020603050405020304" pitchFamily="18" charset="0"/>
                <a:cs typeface="Times New Roman" panose="02020603050405020304" pitchFamily="18" charset="0"/>
              </a:rPr>
              <a:t>).</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4450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632311"/>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SENTENZA 31 OTTOBRE 2023 N. 30293</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6. L'applicazione di tali criteri al caso in esame dovrà tener conto del fatto che, come detto:</a:t>
            </a:r>
          </a:p>
          <a:p>
            <a:pPr algn="just"/>
            <a:r>
              <a:rPr lang="it-IT" sz="2000" dirty="0">
                <a:latin typeface="Times New Roman" panose="02020603050405020304" pitchFamily="18" charset="0"/>
                <a:cs typeface="Times New Roman" panose="02020603050405020304" pitchFamily="18" charset="0"/>
              </a:rPr>
              <a:t>- il Tribunale ha liquidato un danno biologico da invalidità temporanea (Euro 27.342,00) e un danno biologico da invalidità permanente (Euro 525.687,50): importi naturalmente calcolati alla data della sentenza di primo grado, secondo le Tabelle di Milano del 2018;</a:t>
            </a:r>
          </a:p>
          <a:p>
            <a:pPr marL="285750" indent="-285750" algn="just">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non ha liquidato alcun danno da perdita o riduzione della capacità di lavoro;</a:t>
            </a:r>
          </a:p>
          <a:p>
            <a:pPr marL="285750" indent="-285750" algn="just">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ha liquidato un danno patrimoniale solo con riferimento alle spese mediche ed ai danni al mezzo.</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 base ai sopra detti criteri, dunque, </a:t>
            </a:r>
            <a:r>
              <a:rPr lang="it-IT" sz="2000" b="1" u="sng" dirty="0">
                <a:latin typeface="Times New Roman" panose="02020603050405020304" pitchFamily="18" charset="0"/>
                <a:cs typeface="Times New Roman" panose="02020603050405020304" pitchFamily="18" charset="0"/>
              </a:rPr>
              <a:t>l'operazione di diffalco dell' indennizzo dovrà procedere cominciando dal distinguere la quota di indennizzo riferibile al danno patrimoniale da quella riferibile al danno biologico da invalidità permanente e quindi detraendo solo quest'ultima dalla sola voce del danno biologico come sopra calcolato nel giudizio civile</a:t>
            </a:r>
            <a:r>
              <a:rPr lang="it-IT" sz="2000" dirty="0">
                <a:latin typeface="Times New Roman" panose="02020603050405020304" pitchFamily="18" charset="0"/>
                <a:cs typeface="Times New Roman" panose="02020603050405020304" pitchFamily="18" charset="0"/>
              </a:rPr>
              <a:t> per invalidità permanente.</a:t>
            </a:r>
          </a:p>
          <a:p>
            <a:pPr algn="just"/>
            <a:r>
              <a:rPr lang="it-IT" sz="2000" dirty="0">
                <a:latin typeface="Times New Roman" panose="02020603050405020304" pitchFamily="18" charset="0"/>
                <a:cs typeface="Times New Roman" panose="02020603050405020304" pitchFamily="18" charset="0"/>
              </a:rPr>
              <a:t>Nel compiere tale operazione si dovrà poi naturalmente tener conto del fatto che una prima quota di indennizzo risulta già corrisposta attraverso i ratei della rendita già maturati (i quali dunque dovranno essere sommati tra di loro e rivalutati alla data della decisione), mentre il valore della rendita non ancora erogata andrà capitalizzata alla data della decisione.</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6297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447645"/>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SENTENZA 31 OTTOBRE 2023 N. 30293</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7. </a:t>
            </a:r>
            <a:r>
              <a:rPr lang="it-IT" sz="1800" b="1" u="sng" dirty="0">
                <a:latin typeface="Times New Roman" panose="02020603050405020304" pitchFamily="18" charset="0"/>
                <a:cs typeface="Times New Roman" panose="02020603050405020304" pitchFamily="18" charset="0"/>
              </a:rPr>
              <a:t>Da tale complessiva operazione la Corte d'appello erroneamente si è ritenuta esentata</a:t>
            </a:r>
            <a:r>
              <a:rPr lang="it-IT" sz="1800" dirty="0">
                <a:latin typeface="Times New Roman" panose="02020603050405020304" pitchFamily="18" charset="0"/>
                <a:cs typeface="Times New Roman" panose="02020603050405020304" pitchFamily="18" charset="0"/>
              </a:rPr>
              <a:t> per il fatto che, secondo quanto affermato in sentenza, la contestazione dell'appellante sul punto risultava generica e la documentazione acquisita non esaustiva, dovendosi sul punto osservare che:</a:t>
            </a:r>
          </a:p>
          <a:p>
            <a:pPr algn="just"/>
            <a:r>
              <a:rPr lang="it-IT" sz="1800" dirty="0">
                <a:latin typeface="Times New Roman" panose="02020603050405020304" pitchFamily="18" charset="0"/>
                <a:cs typeface="Times New Roman" panose="02020603050405020304" pitchFamily="18" charset="0"/>
              </a:rPr>
              <a:t>- in realtà, già i dati in possesso della Corte territoriale, quali evidenziati pure in sentenza (e cioè: importo complessivo corrisposto all'A.A. </a:t>
            </a:r>
            <a:r>
              <a:rPr lang="it-IT" sz="1800" dirty="0" err="1">
                <a:latin typeface="Times New Roman" panose="02020603050405020304" pitchFamily="18" charset="0"/>
                <a:cs typeface="Times New Roman" panose="02020603050405020304" pitchFamily="18" charset="0"/>
              </a:rPr>
              <a:t>dall'Inail</a:t>
            </a:r>
            <a:r>
              <a:rPr lang="it-IT" sz="1800" dirty="0">
                <a:latin typeface="Times New Roman" panose="02020603050405020304" pitchFamily="18" charset="0"/>
                <a:cs typeface="Times New Roman" panose="02020603050405020304" pitchFamily="18" charset="0"/>
              </a:rPr>
              <a:t>; importo dei ratei già pagati; valore capitalizzato della rendita; entità dell' invalidità), consentivano di ritenere che, proprio in base alla citata previsione di cui del </a:t>
            </a:r>
            <a:r>
              <a:rPr lang="it-IT" sz="1800" dirty="0" err="1">
                <a:latin typeface="Times New Roman" panose="02020603050405020304" pitchFamily="18" charset="0"/>
                <a:cs typeface="Times New Roman" panose="02020603050405020304" pitchFamily="18" charset="0"/>
              </a:rPr>
              <a:t>D.Lgs.</a:t>
            </a:r>
            <a:r>
              <a:rPr lang="it-IT" sz="1800" dirty="0">
                <a:latin typeface="Times New Roman" panose="02020603050405020304" pitchFamily="18" charset="0"/>
                <a:cs typeface="Times New Roman" panose="02020603050405020304" pitchFamily="18" charset="0"/>
              </a:rPr>
              <a:t> n. 38 del 2000, art. 13, comma 2, </a:t>
            </a:r>
            <a:r>
              <a:rPr lang="it-IT" sz="1800" dirty="0" err="1">
                <a:latin typeface="Times New Roman" panose="02020603050405020304" pitchFamily="18" charset="0"/>
                <a:cs typeface="Times New Roman" panose="02020603050405020304" pitchFamily="18" charset="0"/>
              </a:rPr>
              <a:t>lett</a:t>
            </a:r>
            <a:r>
              <a:rPr lang="it-IT" sz="1800" dirty="0">
                <a:latin typeface="Times New Roman" panose="02020603050405020304" pitchFamily="18" charset="0"/>
                <a:cs typeface="Times New Roman" panose="02020603050405020304" pitchFamily="18" charset="0"/>
              </a:rPr>
              <a:t>. b), … una parte di quell' indennità era certamente riferibile non al danno biologico da invalidità permanente ma al danno patrimoniale e non poteva pertanto essere detratta dall'importo liquidato a titolo di danno biologico da invalidità permanente, perché non funzionale al ristoro del "medesimo pregiudizio";</a:t>
            </a:r>
          </a:p>
          <a:p>
            <a:pPr algn="just"/>
            <a:r>
              <a:rPr lang="it-IT" sz="1800" dirty="0">
                <a:latin typeface="Times New Roman" panose="02020603050405020304" pitchFamily="18" charset="0"/>
                <a:cs typeface="Times New Roman" panose="02020603050405020304" pitchFamily="18" charset="0"/>
              </a:rPr>
              <a:t>- poiché i criteri di calcolo di tale parte dell' indennizzo sono fissati nella legge, a tutto concedere, anche sulla base dei dati indicati la Corte avrebbe potuto procedere alla determinazione di tale parte dell'indennizzo attraverso un calcolo matematico.</a:t>
            </a:r>
          </a:p>
          <a:p>
            <a:pPr algn="just"/>
            <a:r>
              <a:rPr lang="it-IT" sz="1800" dirty="0">
                <a:latin typeface="Times New Roman" panose="02020603050405020304" pitchFamily="18" charset="0"/>
                <a:cs typeface="Times New Roman" panose="02020603050405020304" pitchFamily="18" charset="0"/>
              </a:rPr>
              <a:t>Sotto questo profilo </a:t>
            </a:r>
            <a:r>
              <a:rPr lang="it-IT" sz="1800" b="1" u="sng" dirty="0">
                <a:latin typeface="Times New Roman" panose="02020603050405020304" pitchFamily="18" charset="0"/>
                <a:cs typeface="Times New Roman" panose="02020603050405020304" pitchFamily="18" charset="0"/>
              </a:rPr>
              <a:t>la decisione della Corte rivela dunque una erronea sussunzione della fattispecie</a:t>
            </a:r>
            <a:r>
              <a:rPr lang="it-IT" sz="1800" dirty="0">
                <a:latin typeface="Times New Roman" panose="02020603050405020304" pitchFamily="18" charset="0"/>
                <a:cs typeface="Times New Roman" panose="02020603050405020304" pitchFamily="18" charset="0"/>
              </a:rPr>
              <a:t> come accertata nelle coordinate giuridiche di riferimento ed è pertanto fondatamente censurata per </a:t>
            </a:r>
            <a:r>
              <a:rPr lang="it-IT" sz="1800" i="1" dirty="0" err="1">
                <a:latin typeface="Times New Roman" panose="02020603050405020304" pitchFamily="18" charset="0"/>
                <a:cs typeface="Times New Roman" panose="02020603050405020304" pitchFamily="18" charset="0"/>
              </a:rPr>
              <a:t>error</a:t>
            </a:r>
            <a:r>
              <a:rPr lang="it-IT" sz="1800" i="1" dirty="0">
                <a:latin typeface="Times New Roman" panose="02020603050405020304" pitchFamily="18" charset="0"/>
                <a:cs typeface="Times New Roman" panose="02020603050405020304" pitchFamily="18" charset="0"/>
              </a:rPr>
              <a:t> in iudicando</a:t>
            </a:r>
            <a:r>
              <a:rPr lang="it-IT" sz="1800" dirty="0">
                <a:latin typeface="Times New Roman" panose="02020603050405020304" pitchFamily="18" charset="0"/>
                <a:cs typeface="Times New Roman" panose="02020603050405020304" pitchFamily="18" charset="0"/>
              </a:rPr>
              <a:t>, sebbene la norma di riferimento debba più propriamente intendersi quella dell'art. 1223 c.c., quale fondamento del principio di integralità del risarcimento del danno.</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2172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4062651"/>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SENTENZA 31 OTTOBRE 2023 N. 30293</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8. Ma mette conto soggiungere che, in ogni caso, una decisione di non </a:t>
            </a:r>
            <a:r>
              <a:rPr lang="it-IT" sz="1800" dirty="0" err="1">
                <a:latin typeface="Times New Roman" panose="02020603050405020304" pitchFamily="18" charset="0"/>
                <a:cs typeface="Times New Roman" panose="02020603050405020304" pitchFamily="18" charset="0"/>
              </a:rPr>
              <a:t>liquet</a:t>
            </a:r>
            <a:r>
              <a:rPr lang="it-IT" sz="1800" dirty="0">
                <a:latin typeface="Times New Roman" panose="02020603050405020304" pitchFamily="18" charset="0"/>
                <a:cs typeface="Times New Roman" panose="02020603050405020304" pitchFamily="18" charset="0"/>
              </a:rPr>
              <a:t> non è comunque giustificata dal momento che </a:t>
            </a:r>
            <a:r>
              <a:rPr lang="it-IT" sz="1800" b="1" u="sng" dirty="0">
                <a:latin typeface="Times New Roman" panose="02020603050405020304" pitchFamily="18" charset="0"/>
                <a:cs typeface="Times New Roman" panose="02020603050405020304" pitchFamily="18" charset="0"/>
              </a:rPr>
              <a:t>la Corte avrebbe ben potuto richiedere informazioni </a:t>
            </a:r>
            <a:r>
              <a:rPr lang="it-IT" sz="1800" b="1" u="sng" dirty="0" err="1">
                <a:latin typeface="Times New Roman" panose="02020603050405020304" pitchFamily="18" charset="0"/>
                <a:cs typeface="Times New Roman" panose="02020603050405020304" pitchFamily="18" charset="0"/>
              </a:rPr>
              <a:t>all'Inail</a:t>
            </a:r>
            <a:r>
              <a:rPr lang="it-IT" sz="1800" b="1" u="sng" dirty="0">
                <a:latin typeface="Times New Roman" panose="02020603050405020304" pitchFamily="18" charset="0"/>
                <a:cs typeface="Times New Roman" panose="02020603050405020304" pitchFamily="18" charset="0"/>
              </a:rPr>
              <a:t>, ex art. 213 </a:t>
            </a:r>
            <a:r>
              <a:rPr lang="it-IT" sz="1800" b="1" u="sng" dirty="0" err="1">
                <a:latin typeface="Times New Roman" panose="02020603050405020304" pitchFamily="18" charset="0"/>
                <a:cs typeface="Times New Roman" panose="02020603050405020304" pitchFamily="18" charset="0"/>
              </a:rPr>
              <a:t>c.p.c.</a:t>
            </a:r>
            <a:r>
              <a:rPr lang="it-IT" sz="1800" b="1" u="sng" dirty="0">
                <a:latin typeface="Times New Roman" panose="02020603050405020304" pitchFamily="18" charset="0"/>
                <a:cs typeface="Times New Roman" panose="02020603050405020304" pitchFamily="18" charset="0"/>
              </a:rPr>
              <a:t>, circa il valore capitale della rendita corrisposta, distinta la parte patrimoniale da quella non patrimoniale</a:t>
            </a:r>
            <a:r>
              <a:rPr lang="it-IT" sz="1800" dirty="0">
                <a:latin typeface="Times New Roman" panose="02020603050405020304" pitchFamily="18" charset="0"/>
                <a:cs typeface="Times New Roman" panose="02020603050405020304" pitchFamily="18" charset="0"/>
              </a:rPr>
              <a:t>. </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È vero che, secondo principio consolidato, "l'esercizio del potere, previsto dall'art. 213 </a:t>
            </a:r>
            <a:r>
              <a:rPr lang="it-IT" sz="1800" dirty="0" err="1">
                <a:latin typeface="Times New Roman" panose="02020603050405020304" pitchFamily="18" charset="0"/>
                <a:cs typeface="Times New Roman" panose="02020603050405020304" pitchFamily="18" charset="0"/>
              </a:rPr>
              <a:t>c.p.c.</a:t>
            </a:r>
            <a:r>
              <a:rPr lang="it-IT" sz="1800" dirty="0">
                <a:latin typeface="Times New Roman" panose="02020603050405020304" pitchFamily="18" charset="0"/>
                <a:cs typeface="Times New Roman" panose="02020603050405020304" pitchFamily="18" charset="0"/>
              </a:rPr>
              <a:t>, di richiedere d'ufficio alla P.A. le informazioni relative ad atti e documenti della stessa che sia necessario acquisire al processo, costituisce una facoltà rimessa alla discrezionalità del giudice, il mancato ricorso alla quale non è censurabile in sede di legittimità" (ex </a:t>
            </a:r>
            <a:r>
              <a:rPr lang="it-IT" sz="1800" dirty="0" err="1">
                <a:latin typeface="Times New Roman" panose="02020603050405020304" pitchFamily="18" charset="0"/>
                <a:cs typeface="Times New Roman" panose="02020603050405020304" pitchFamily="18" charset="0"/>
              </a:rPr>
              <a:t>multis</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Cass</a:t>
            </a:r>
            <a:r>
              <a:rPr lang="it-IT" sz="1800" dirty="0">
                <a:latin typeface="Times New Roman" panose="02020603050405020304" pitchFamily="18" charset="0"/>
                <a:cs typeface="Times New Roman" panose="02020603050405020304" pitchFamily="18" charset="0"/>
              </a:rPr>
              <a:t>. n. 34158 del 20/12/2019); nel caso in esame però quello che va stigmatizzato non è il mancato esercizio di tale potere, quanto la mancanza di motivazione alcuna circa la scelta al riguardo compiuta (se compiuta) e, correlativamente, l'impossibilità di riconoscere la consistenza di una motivazione sul punto: censura questa che, al fondo, può nella sostanza trarsi anche dagli argomenti di critica.</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8653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97389" y="2908237"/>
            <a:ext cx="11597222" cy="830997"/>
          </a:xfrm>
          <a:prstGeom prst="rect">
            <a:avLst/>
          </a:prstGeom>
          <a:noFill/>
        </p:spPr>
        <p:txBody>
          <a:bodyPr wrap="square" rtlCol="0">
            <a:spAutoFit/>
          </a:bodyPr>
          <a:lstStyle/>
          <a:p>
            <a:pPr algn="ctr"/>
            <a:r>
              <a:rPr lang="it-IT" sz="4800" b="1" u="sng" dirty="0">
                <a:solidFill>
                  <a:schemeClr val="tx1"/>
                </a:solidFill>
                <a:latin typeface="Times New Roman" panose="02020603050405020304" pitchFamily="18" charset="0"/>
                <a:cs typeface="Times New Roman" panose="02020603050405020304" pitchFamily="18" charset="0"/>
              </a:rPr>
              <a:t>Danno differenziale incrementativo</a:t>
            </a:r>
            <a:endParaRPr kumimoji="0" lang="it-IT" sz="20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6308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4893647"/>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SEZ. III, SENTENZA DELL’11 NOVEMBRE 2019 N. 28986</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marL="0" indent="0" algn="just">
              <a:buNone/>
            </a:pPr>
            <a:r>
              <a:rPr lang="it-IT" sz="1800" b="1" u="sng" dirty="0">
                <a:latin typeface="Times New Roman" panose="02020603050405020304" pitchFamily="18" charset="0"/>
                <a:cs typeface="Times New Roman" panose="02020603050405020304" pitchFamily="18" charset="0"/>
              </a:rPr>
              <a:t>- DANNO BIOLOGICO: MENOMAZIONI CONCORRENTI E COESISTENTI, ACCERTAMENTO E LIQUIDAZIONE</a:t>
            </a:r>
          </a:p>
          <a:p>
            <a:pPr marL="0" indent="0" algn="just">
              <a:buNone/>
            </a:pPr>
            <a:r>
              <a:rPr lang="it-IT" sz="1800" b="1" u="sng" dirty="0">
                <a:latin typeface="Times New Roman" panose="02020603050405020304" pitchFamily="18" charset="0"/>
                <a:cs typeface="Times New Roman" panose="02020603050405020304" pitchFamily="18" charset="0"/>
              </a:rPr>
              <a:t>Il CASO</a:t>
            </a:r>
          </a:p>
          <a:p>
            <a:pPr marL="0" indent="0" algn="just">
              <a:buNone/>
            </a:pPr>
            <a:r>
              <a:rPr lang="it-IT" sz="1800" dirty="0">
                <a:latin typeface="Times New Roman" panose="02020603050405020304" pitchFamily="18" charset="0"/>
                <a:cs typeface="Times New Roman" panose="02020603050405020304" pitchFamily="18" charset="0"/>
              </a:rPr>
              <a:t>Tizio conveniva in giudizio dinanzi al Tribunale di Lecco la società </a:t>
            </a:r>
            <a:r>
              <a:rPr lang="it-IT" sz="1800" dirty="0" err="1">
                <a:latin typeface="Times New Roman" panose="02020603050405020304" pitchFamily="18" charset="0"/>
                <a:cs typeface="Times New Roman" panose="02020603050405020304" pitchFamily="18" charset="0"/>
              </a:rPr>
              <a:t>s.p.a.</a:t>
            </a:r>
            <a:r>
              <a:rPr lang="it-IT" sz="1800" dirty="0">
                <a:latin typeface="Times New Roman" panose="02020603050405020304" pitchFamily="18" charset="0"/>
                <a:cs typeface="Times New Roman" panose="02020603050405020304" pitchFamily="18" charset="0"/>
              </a:rPr>
              <a:t> e Caio, esponendo che:</a:t>
            </a:r>
          </a:p>
          <a:p>
            <a:pPr marL="0" indent="0" algn="just">
              <a:buNone/>
            </a:pPr>
            <a:r>
              <a:rPr lang="it-IT" sz="1800" dirty="0">
                <a:latin typeface="Times New Roman" panose="02020603050405020304" pitchFamily="18" charset="0"/>
                <a:cs typeface="Times New Roman" panose="02020603050405020304" pitchFamily="18" charset="0"/>
              </a:rPr>
              <a:t>-) </a:t>
            </a:r>
            <a:r>
              <a:rPr lang="it-IT" sz="1800" b="1" u="sng" dirty="0">
                <a:latin typeface="Times New Roman" panose="02020603050405020304" pitchFamily="18" charset="0"/>
                <a:cs typeface="Times New Roman" panose="02020603050405020304" pitchFamily="18" charset="0"/>
              </a:rPr>
              <a:t>era rimasto vittima di un sinistro stradale</a:t>
            </a:r>
            <a:r>
              <a:rPr lang="it-IT" sz="1800" dirty="0">
                <a:latin typeface="Times New Roman" panose="02020603050405020304" pitchFamily="18" charset="0"/>
                <a:cs typeface="Times New Roman" panose="02020603050405020304" pitchFamily="18" charset="0"/>
              </a:rPr>
              <a:t>, causato dal convenuto Caio, del cui operato doveva rispondere il suo assicuratore della </a:t>
            </a:r>
            <a:r>
              <a:rPr lang="it-IT" sz="1800" dirty="0" err="1">
                <a:latin typeface="Times New Roman" panose="02020603050405020304" pitchFamily="18" charset="0"/>
                <a:cs typeface="Times New Roman" panose="02020603050405020304" pitchFamily="18" charset="0"/>
              </a:rPr>
              <a:t>r.c.a.</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cioe'</a:t>
            </a:r>
            <a:r>
              <a:rPr lang="it-IT" sz="1800" dirty="0">
                <a:latin typeface="Times New Roman" panose="02020603050405020304" pitchFamily="18" charset="0"/>
                <a:cs typeface="Times New Roman" panose="02020603050405020304" pitchFamily="18" charset="0"/>
              </a:rPr>
              <a:t> la </a:t>
            </a:r>
            <a:r>
              <a:rPr lang="it-IT" sz="1800" dirty="0" err="1">
                <a:latin typeface="Times New Roman" panose="02020603050405020304" pitchFamily="18" charset="0"/>
                <a:cs typeface="Times New Roman" panose="02020603050405020304" pitchFamily="18" charset="0"/>
              </a:rPr>
              <a:t>societa’</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s.p.a</a:t>
            </a:r>
            <a:r>
              <a:rPr lang="it-IT" sz="1800" dirty="0">
                <a:latin typeface="Times New Roman" panose="02020603050405020304" pitchFamily="18" charset="0"/>
                <a:cs typeface="Times New Roman" panose="02020603050405020304" pitchFamily="18" charset="0"/>
              </a:rPr>
              <a:t>;</a:t>
            </a:r>
          </a:p>
          <a:p>
            <a:pPr marL="0" indent="0" algn="just">
              <a:buNone/>
            </a:pPr>
            <a:r>
              <a:rPr lang="it-IT" sz="1800" dirty="0">
                <a:latin typeface="Times New Roman" panose="02020603050405020304" pitchFamily="18" charset="0"/>
                <a:cs typeface="Times New Roman" panose="02020603050405020304" pitchFamily="18" charset="0"/>
              </a:rPr>
              <a:t>-) in conseguenza di tale sinistro, consistito in un violento urto </a:t>
            </a:r>
            <a:r>
              <a:rPr lang="it-IT" sz="1800" dirty="0" err="1">
                <a:latin typeface="Times New Roman" panose="02020603050405020304" pitchFamily="18" charset="0"/>
                <a:cs typeface="Times New Roman" panose="02020603050405020304" pitchFamily="18" charset="0"/>
              </a:rPr>
              <a:t>antero</a:t>
            </a:r>
            <a:r>
              <a:rPr lang="it-IT" sz="1800" dirty="0">
                <a:latin typeface="Times New Roman" panose="02020603050405020304" pitchFamily="18" charset="0"/>
                <a:cs typeface="Times New Roman" panose="02020603050405020304" pitchFamily="18" charset="0"/>
              </a:rPr>
              <a:t>-posteriore tra il veicolo condotto dal convenuto ed il proprio, aveva patito un valido trauma </a:t>
            </a:r>
            <a:r>
              <a:rPr lang="it-IT" sz="1800" dirty="0" err="1">
                <a:latin typeface="Times New Roman" panose="02020603050405020304" pitchFamily="18" charset="0"/>
                <a:cs typeface="Times New Roman" panose="02020603050405020304" pitchFamily="18" charset="0"/>
              </a:rPr>
              <a:t>contusivo</a:t>
            </a:r>
            <a:r>
              <a:rPr lang="it-IT" sz="1800" dirty="0">
                <a:latin typeface="Times New Roman" panose="02020603050405020304" pitchFamily="18" charset="0"/>
                <a:cs typeface="Times New Roman" panose="02020603050405020304" pitchFamily="18" charset="0"/>
              </a:rPr>
              <a:t> all'anca destra;</a:t>
            </a:r>
          </a:p>
          <a:p>
            <a:pPr marL="0" indent="0" algn="just">
              <a:buNone/>
            </a:pPr>
            <a:r>
              <a:rPr lang="it-IT" sz="1800" dirty="0">
                <a:latin typeface="Times New Roman" panose="02020603050405020304" pitchFamily="18" charset="0"/>
                <a:cs typeface="Times New Roman" panose="02020603050405020304" pitchFamily="18" charset="0"/>
              </a:rPr>
              <a:t>-) </a:t>
            </a:r>
            <a:r>
              <a:rPr lang="it-IT" sz="1800" b="1" u="sng" dirty="0">
                <a:latin typeface="Times New Roman" panose="02020603050405020304" pitchFamily="18" charset="0"/>
                <a:cs typeface="Times New Roman" panose="02020603050405020304" pitchFamily="18" charset="0"/>
              </a:rPr>
              <a:t>l'arto attinto dal trauma era stato già fratturato precedentemente, in conseguenza di un altro sinistro stradale</a:t>
            </a:r>
            <a:r>
              <a:rPr lang="it-IT" sz="1800" dirty="0">
                <a:latin typeface="Times New Roman" panose="02020603050405020304" pitchFamily="18" charset="0"/>
                <a:cs typeface="Times New Roman" panose="02020603050405020304" pitchFamily="18" charset="0"/>
              </a:rPr>
              <a:t>;</a:t>
            </a:r>
          </a:p>
          <a:p>
            <a:pPr marL="0" indent="0" algn="just">
              <a:buNone/>
            </a:pPr>
            <a:r>
              <a:rPr lang="it-IT" sz="1800" dirty="0">
                <a:latin typeface="Times New Roman" panose="02020603050405020304" pitchFamily="18" charset="0"/>
                <a:cs typeface="Times New Roman" panose="02020603050405020304" pitchFamily="18" charset="0"/>
              </a:rPr>
              <a:t>-) il sinistro ultimo, </a:t>
            </a:r>
            <a:r>
              <a:rPr lang="it-IT" sz="1800" b="1" u="sng" dirty="0">
                <a:latin typeface="Times New Roman" panose="02020603050405020304" pitchFamily="18" charset="0"/>
                <a:cs typeface="Times New Roman" panose="02020603050405020304" pitchFamily="18" charset="0"/>
              </a:rPr>
              <a:t>aggravando i postumi residuati a quello precedente</a:t>
            </a:r>
            <a:r>
              <a:rPr lang="it-IT" sz="1800" dirty="0">
                <a:latin typeface="Times New Roman" panose="02020603050405020304" pitchFamily="18" charset="0"/>
                <a:cs typeface="Times New Roman" panose="02020603050405020304" pitchFamily="18" charset="0"/>
              </a:rPr>
              <a:t>, lo aveva obbligato a sottoporsi ad un intervento di protesi d'anca;</a:t>
            </a:r>
          </a:p>
          <a:p>
            <a:pPr marL="0" indent="0" algn="just">
              <a:buNone/>
            </a:pPr>
            <a:r>
              <a:rPr lang="it-IT" sz="1800" dirty="0">
                <a:latin typeface="Times New Roman" panose="02020603050405020304" pitchFamily="18" charset="0"/>
                <a:cs typeface="Times New Roman" panose="02020603050405020304" pitchFamily="18" charset="0"/>
              </a:rPr>
              <a:t>-) sostenne che </a:t>
            </a:r>
            <a:r>
              <a:rPr lang="it-IT" sz="1800" b="1" u="sng" dirty="0">
                <a:latin typeface="Times New Roman" panose="02020603050405020304" pitchFamily="18" charset="0"/>
                <a:cs typeface="Times New Roman" panose="02020603050405020304" pitchFamily="18" charset="0"/>
              </a:rPr>
              <a:t>l'infortunio del (OMISSIS) gli aveva provocato una </a:t>
            </a:r>
            <a:r>
              <a:rPr lang="it-IT" sz="1800" b="1" u="sng" dirty="0" err="1">
                <a:latin typeface="Times New Roman" panose="02020603050405020304" pitchFamily="18" charset="0"/>
                <a:cs typeface="Times New Roman" panose="02020603050405020304" pitchFamily="18" charset="0"/>
              </a:rPr>
              <a:t>invalidita'</a:t>
            </a:r>
            <a:r>
              <a:rPr lang="it-IT" sz="1800" b="1" u="sng" dirty="0">
                <a:latin typeface="Times New Roman" panose="02020603050405020304" pitchFamily="18" charset="0"/>
                <a:cs typeface="Times New Roman" panose="02020603050405020304" pitchFamily="18" charset="0"/>
              </a:rPr>
              <a:t> permanente pari al 60%, e che quello del (OMISSIS) aveva elevato tale misura al 70%.</a:t>
            </a:r>
          </a:p>
          <a:p>
            <a:pPr marL="0" indent="0" algn="just">
              <a:buNone/>
            </a:pPr>
            <a:r>
              <a:rPr lang="it-IT" sz="1800" dirty="0">
                <a:latin typeface="Times New Roman" panose="02020603050405020304" pitchFamily="18" charset="0"/>
                <a:cs typeface="Times New Roman" panose="02020603050405020304" pitchFamily="18" charset="0"/>
              </a:rPr>
              <a:t>Chiese pertanto la condanna dei convenuti al risarcimento del danno.</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4914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265FB8-5B83-CD0D-AE5F-A67373E628AF}"/>
              </a:ext>
            </a:extLst>
          </p:cNvPr>
          <p:cNvSpPr txBox="1"/>
          <p:nvPr/>
        </p:nvSpPr>
        <p:spPr>
          <a:xfrm>
            <a:off x="288758" y="1380226"/>
            <a:ext cx="11597222" cy="5170646"/>
          </a:xfrm>
          <a:prstGeom prst="rect">
            <a:avLst/>
          </a:prstGeom>
          <a:noFill/>
        </p:spPr>
        <p:txBody>
          <a:bodyPr wrap="square" rtlCol="0">
            <a:spAutoFit/>
          </a:bodyPr>
          <a:lstStyle/>
          <a:p>
            <a:pPr algn="ctr"/>
            <a:r>
              <a:rPr lang="it-IT" sz="2000" b="1" u="sng" dirty="0">
                <a:latin typeface="Times New Roman" panose="02020603050405020304" pitchFamily="18" charset="0"/>
                <a:cs typeface="Times New Roman" panose="02020603050405020304" pitchFamily="18" charset="0"/>
              </a:rPr>
              <a:t>CORTE DI CASSAZIONE, SEZ. III, SENTENZA DELL’11 NOVEMBRE 2019 N. 28986</a:t>
            </a:r>
            <a:endParaRPr lang="it-IT" sz="2000" b="1" i="1" u="sng" dirty="0">
              <a:latin typeface="Times New Roman" panose="02020603050405020304" pitchFamily="18" charset="0"/>
              <a:cs typeface="Times New Roman" panose="02020603050405020304" pitchFamily="18" charset="0"/>
            </a:endParaRPr>
          </a:p>
          <a:p>
            <a:pPr algn="just"/>
            <a:endParaRPr lang="it-IT" sz="2000" b="1" u="sng" dirty="0">
              <a:latin typeface="Times New Roman" panose="02020603050405020304" pitchFamily="18" charset="0"/>
              <a:cs typeface="Times New Roman" panose="02020603050405020304" pitchFamily="18" charset="0"/>
            </a:endParaRPr>
          </a:p>
          <a:p>
            <a:pPr marL="0" indent="0" algn="just">
              <a:buNone/>
            </a:pPr>
            <a:r>
              <a:rPr lang="it-IT" sz="1800" b="1" u="sng" dirty="0">
                <a:latin typeface="Times New Roman" panose="02020603050405020304" pitchFamily="18" charset="0"/>
                <a:cs typeface="Times New Roman" panose="02020603050405020304" pitchFamily="18" charset="0"/>
              </a:rPr>
              <a:t>- DANNO BIOLOGICO: MENOMAZIONI CONCORRENTI E COESISTENTI, ACCERTAMENTO E LIQUIDAZIONE</a:t>
            </a:r>
          </a:p>
          <a:p>
            <a:pPr marL="0" indent="0" algn="just">
              <a:buNone/>
            </a:pPr>
            <a:r>
              <a:rPr lang="it-IT" sz="1800" b="1" u="sng" dirty="0">
                <a:latin typeface="Times New Roman" panose="02020603050405020304" pitchFamily="18" charset="0"/>
                <a:cs typeface="Times New Roman" panose="02020603050405020304" pitchFamily="18" charset="0"/>
              </a:rPr>
              <a:t>Il CASO</a:t>
            </a:r>
          </a:p>
          <a:p>
            <a:pPr marL="0" indent="0" algn="just">
              <a:buNone/>
            </a:pPr>
            <a:r>
              <a:rPr lang="it-IT" sz="1800" dirty="0">
                <a:latin typeface="Times New Roman" panose="02020603050405020304" pitchFamily="18" charset="0"/>
                <a:cs typeface="Times New Roman" panose="02020603050405020304" pitchFamily="18" charset="0"/>
              </a:rPr>
              <a:t>Il Tribunale di Lecco accolse la domanda, ritenendo che:</a:t>
            </a:r>
          </a:p>
          <a:p>
            <a:pPr marL="0" indent="0" algn="just">
              <a:buNone/>
            </a:pPr>
            <a:r>
              <a:rPr lang="it-IT" sz="1800" dirty="0">
                <a:latin typeface="Times New Roman" panose="02020603050405020304" pitchFamily="18" charset="0"/>
                <a:cs typeface="Times New Roman" panose="02020603050405020304" pitchFamily="18" charset="0"/>
              </a:rPr>
              <a:t>-) l'intervento di </a:t>
            </a:r>
            <a:r>
              <a:rPr lang="it-IT" sz="1800" dirty="0" err="1">
                <a:latin typeface="Times New Roman" panose="02020603050405020304" pitchFamily="18" charset="0"/>
                <a:cs typeface="Times New Roman" panose="02020603050405020304" pitchFamily="18" charset="0"/>
              </a:rPr>
              <a:t>protesizzazione</a:t>
            </a:r>
            <a:r>
              <a:rPr lang="it-IT" sz="1800" dirty="0">
                <a:latin typeface="Times New Roman" panose="02020603050405020304" pitchFamily="18" charset="0"/>
                <a:cs typeface="Times New Roman" panose="02020603050405020304" pitchFamily="18" charset="0"/>
              </a:rPr>
              <a:t> d'anca cui l'attore dovette sottoporsi non era causalmente riconducibile all'infortunio oggetto del giudizio;</a:t>
            </a:r>
          </a:p>
          <a:p>
            <a:pPr marL="0" indent="0" algn="just">
              <a:buNone/>
            </a:pPr>
            <a:r>
              <a:rPr lang="it-IT" sz="1800" dirty="0">
                <a:latin typeface="Times New Roman" panose="02020603050405020304" pitchFamily="18" charset="0"/>
                <a:cs typeface="Times New Roman" panose="02020603050405020304" pitchFamily="18" charset="0"/>
              </a:rPr>
              <a:t>-) l'infortunio del (OMISSIS) aveva causato una invalidità permanente del 6,5%;</a:t>
            </a:r>
          </a:p>
          <a:p>
            <a:pPr marL="0" indent="0" algn="just">
              <a:buNone/>
            </a:pPr>
            <a:r>
              <a:rPr lang="it-IT" sz="1800" dirty="0">
                <a:latin typeface="Times New Roman" panose="02020603050405020304" pitchFamily="18" charset="0"/>
                <a:cs typeface="Times New Roman" panose="02020603050405020304" pitchFamily="18" charset="0"/>
              </a:rPr>
              <a:t>-) tale </a:t>
            </a:r>
            <a:r>
              <a:rPr lang="it-IT" sz="1800" dirty="0" err="1">
                <a:latin typeface="Times New Roman" panose="02020603050405020304" pitchFamily="18" charset="0"/>
                <a:cs typeface="Times New Roman" panose="02020603050405020304" pitchFamily="18" charset="0"/>
              </a:rPr>
              <a:t>invalidita'</a:t>
            </a:r>
            <a:r>
              <a:rPr lang="it-IT" sz="1800" dirty="0">
                <a:latin typeface="Times New Roman" panose="02020603050405020304" pitchFamily="18" charset="0"/>
                <a:cs typeface="Times New Roman" panose="02020603050405020304" pitchFamily="18" charset="0"/>
              </a:rPr>
              <a:t> aveva tuttavia attinto una persona dalla salute già compromessa;</a:t>
            </a:r>
          </a:p>
          <a:p>
            <a:pPr marL="0" indent="0" algn="just">
              <a:buNone/>
            </a:pPr>
            <a:r>
              <a:rPr lang="it-IT" sz="1800" dirty="0">
                <a:latin typeface="Times New Roman" panose="02020603050405020304" pitchFamily="18" charset="0"/>
                <a:cs typeface="Times New Roman" panose="02020603050405020304" pitchFamily="18" charset="0"/>
              </a:rPr>
              <a:t>-) pertanto </a:t>
            </a:r>
            <a:r>
              <a:rPr lang="it-IT" sz="1800" b="1" u="sng" dirty="0">
                <a:latin typeface="Times New Roman" panose="02020603050405020304" pitchFamily="18" charset="0"/>
                <a:cs typeface="Times New Roman" panose="02020603050405020304" pitchFamily="18" charset="0"/>
              </a:rPr>
              <a:t>il risarcimento dovuto dall'attore andava liquidato non già monetizzando una invalidità di grado pari al 6,5%, ma calcolando la differenza tra il valore monetario del grado di invalidità permanente di cui la vittima era già portatrice prima dell'infortunio (60%), ed il grado di invalidità permanente complessivamente residuato all'infortunio (66,5%).</a:t>
            </a:r>
          </a:p>
          <a:p>
            <a:pPr marL="0" indent="0" algn="just">
              <a:buNone/>
            </a:pPr>
            <a:r>
              <a:rPr lang="it-IT" sz="1800" dirty="0">
                <a:latin typeface="Times New Roman" panose="02020603050405020304" pitchFamily="18" charset="0"/>
                <a:cs typeface="Times New Roman" panose="02020603050405020304" pitchFamily="18" charset="0"/>
              </a:rPr>
              <a:t>Quantificò il relativo danno in Euro 79.373,50, oltre accessori.</a:t>
            </a:r>
          </a:p>
          <a:p>
            <a:pPr marL="0" indent="0" algn="just">
              <a:buNone/>
            </a:pPr>
            <a:r>
              <a:rPr lang="it-IT" sz="1800" dirty="0">
                <a:latin typeface="Times New Roman" panose="02020603050405020304" pitchFamily="18" charset="0"/>
                <a:cs typeface="Times New Roman" panose="02020603050405020304" pitchFamily="18" charset="0"/>
              </a:rPr>
              <a:t>La sentenza venne appellata dalla Compagnia, il cui gravame venne rigettato dalla Corte d’Appello di Milano la quale ritenne corretto il criterio di stima del danno alla salute adottato dal Tribunale.</a:t>
            </a:r>
          </a:p>
          <a:p>
            <a:pPr marL="0" marR="0" lvl="0" indent="0" algn="just" defTabSz="457189"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3BF86-566B-A347-97CF-6638AF71F332}"/>
              </a:ext>
            </a:extLst>
          </p:cNvPr>
          <p:cNvSpPr txBox="1"/>
          <p:nvPr/>
        </p:nvSpPr>
        <p:spPr>
          <a:xfrm>
            <a:off x="2433914" y="509337"/>
            <a:ext cx="9452066" cy="523220"/>
          </a:xfrm>
          <a:prstGeom prst="rect">
            <a:avLst/>
          </a:prstGeom>
          <a:noFill/>
        </p:spPr>
        <p:txBody>
          <a:bodyPr wrap="square">
            <a:spAutoFit/>
          </a:bodyPr>
          <a:lstStyle/>
          <a:p>
            <a:pPr algn="r"/>
            <a:r>
              <a:rPr kumimoji="0" lang="it-IT" sz="28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DANNO DIFFERENZIALE INCREMENTATIVO</a:t>
            </a:r>
            <a:endParaRPr lang="it-IT"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254522"/>
      </p:ext>
    </p:extLst>
  </p:cSld>
  <p:clrMapOvr>
    <a:masterClrMapping/>
  </p:clrMapOvr>
</p:sld>
</file>

<file path=ppt/theme/theme1.xml><?xml version="1.0" encoding="utf-8"?>
<a:theme xmlns:a="http://schemas.openxmlformats.org/drawingml/2006/main" name="GFL">
  <a:themeElements>
    <a:clrScheme name="GFL">
      <a:dk1>
        <a:srgbClr val="000000"/>
      </a:dk1>
      <a:lt1>
        <a:srgbClr val="FFFFFF"/>
      </a:lt1>
      <a:dk2>
        <a:srgbClr val="0C3369"/>
      </a:dk2>
      <a:lt2>
        <a:srgbClr val="00A3DD"/>
      </a:lt2>
      <a:accent1>
        <a:srgbClr val="0C3371"/>
      </a:accent1>
      <a:accent2>
        <a:srgbClr val="00A3DD"/>
      </a:accent2>
      <a:accent3>
        <a:srgbClr val="A5A5A5"/>
      </a:accent3>
      <a:accent4>
        <a:srgbClr val="000000"/>
      </a:accent4>
      <a:accent5>
        <a:srgbClr val="000000"/>
      </a:accent5>
      <a:accent6>
        <a:srgbClr val="000000"/>
      </a:accent6>
      <a:hlink>
        <a:srgbClr val="00A3DD"/>
      </a:hlink>
      <a:folHlink>
        <a:srgbClr val="0C3371"/>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FL" id="{BCBA6B6B-2A52-634F-A156-FFB4844E93B8}" vid="{4B675560-3FA4-B344-A9AE-BE90E1171157}"/>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GFL</Template>
  <TotalTime>578</TotalTime>
  <Words>22488</Words>
  <Application>Microsoft Macintosh PowerPoint</Application>
  <PresentationFormat>Widescreen</PresentationFormat>
  <Paragraphs>962</Paragraphs>
  <Slides>147</Slides>
  <Notes>24</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147</vt:i4>
      </vt:variant>
    </vt:vector>
  </HeadingPairs>
  <TitlesOfParts>
    <vt:vector size="154" baseType="lpstr">
      <vt:lpstr>Arial</vt:lpstr>
      <vt:lpstr>Calibri</vt:lpstr>
      <vt:lpstr>Century Gothic</vt:lpstr>
      <vt:lpstr>Times New Roman</vt:lpstr>
      <vt:lpstr>Wingdings</vt:lpstr>
      <vt:lpstr>GFL</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CORTE DI CASSAZIONE, SEZIONE 3 CIVILE, ORDINANZA DEL 3 OTTOBRE 2023, N. 27901</vt:lpstr>
      <vt:lpstr>CORTE DI CASSAZIONE, SEZIONE 3 CIVILE, ORDINANZA DEL 3 OTTOBRE 2023, N. 27901</vt:lpstr>
      <vt:lpstr>CORTE DI CASSAZIONE, SEZIONE 3 CIVILE, ORDINANZA DEL 3 OTTOBRE 2023, N. 27901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TRIBUNALE MILANO, SEZIONE I,  27 GENNAIO 2015 DOTT.SSA FLAMINI</vt:lpstr>
      <vt:lpstr>  TRIBUNALE MILANO, SEZIONE I,  27 GENNAIO 2015 DOTT.SSA FLAMINI</vt:lpstr>
      <vt:lpstr>  ALTRE DECISIONI IN MATERIA DI RENDITA VITALIZIA</vt:lpstr>
      <vt:lpstr>Presentazione standard di PowerPoint</vt:lpstr>
      <vt:lpstr>Presentazione standard di PowerPoint</vt:lpstr>
      <vt:lpstr>  RISARCIMENTO IN FORMA DI RENDITA VITALIZIA</vt:lpstr>
      <vt:lpstr>  SCENARI FUTURI E COMMENTO DOPO LA SENTENZA N. 31574 DEL 25 OTTOBRE 2022</vt:lpstr>
      <vt:lpstr>  LA RENDITA VITALIZIA ANCHE PER IL DANNO NON PATRIMONIALE?</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  CORTE DI CASSAZIONE, SEZIONE III, SENTENZA N. 31574 DEL 25 OTTOBRE 2022</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Alessia Roia</cp:lastModifiedBy>
  <cp:revision>596</cp:revision>
  <cp:lastPrinted>2024-11-18T10:37:15Z</cp:lastPrinted>
  <dcterms:created xsi:type="dcterms:W3CDTF">2018-07-04T15:20:20Z</dcterms:created>
  <dcterms:modified xsi:type="dcterms:W3CDTF">2024-11-18T10:37:25Z</dcterms:modified>
</cp:coreProperties>
</file>