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78" r:id="rId2"/>
    <p:sldId id="280" r:id="rId3"/>
    <p:sldId id="281" r:id="rId4"/>
    <p:sldId id="324" r:id="rId5"/>
    <p:sldId id="300" r:id="rId6"/>
    <p:sldId id="301" r:id="rId7"/>
    <p:sldId id="302" r:id="rId8"/>
    <p:sldId id="303" r:id="rId9"/>
    <p:sldId id="304" r:id="rId10"/>
    <p:sldId id="320" r:id="rId11"/>
    <p:sldId id="305" r:id="rId12"/>
    <p:sldId id="306" r:id="rId13"/>
    <p:sldId id="307" r:id="rId14"/>
    <p:sldId id="319" r:id="rId15"/>
    <p:sldId id="285" r:id="rId16"/>
    <p:sldId id="309" r:id="rId17"/>
    <p:sldId id="311" r:id="rId18"/>
    <p:sldId id="287" r:id="rId19"/>
    <p:sldId id="308" r:id="rId20"/>
    <p:sldId id="288" r:id="rId21"/>
    <p:sldId id="322" r:id="rId22"/>
    <p:sldId id="323" r:id="rId23"/>
    <p:sldId id="289" r:id="rId24"/>
    <p:sldId id="290" r:id="rId25"/>
    <p:sldId id="312" r:id="rId26"/>
    <p:sldId id="291" r:id="rId27"/>
    <p:sldId id="314" r:id="rId28"/>
    <p:sldId id="294" r:id="rId29"/>
    <p:sldId id="292" r:id="rId30"/>
    <p:sldId id="318" r:id="rId31"/>
    <p:sldId id="321" r:id="rId32"/>
    <p:sldId id="295" r:id="rId33"/>
    <p:sldId id="296" r:id="rId34"/>
    <p:sldId id="297" r:id="rId35"/>
    <p:sldId id="298" r:id="rId36"/>
  </p:sldIdLst>
  <p:sldSz cx="18288000" cy="10287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B2736D-DAEF-46AB-914E-A7147426F451}" v="3" dt="2024-09-24T09:59:57.09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Korolev Bold"/>
          <a:ea typeface="Korolev Bold"/>
          <a:cs typeface="Korolev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Korolev Bold"/>
          <a:ea typeface="Korolev Bold"/>
          <a:cs typeface="Korolev Bold"/>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Korolev Bold"/>
          <a:ea typeface="Korolev Bold"/>
          <a:cs typeface="Korolev Bold"/>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0"/>
    <p:restoredTop sz="94611"/>
  </p:normalViewPr>
  <p:slideViewPr>
    <p:cSldViewPr snapToGrid="0" snapToObjects="1">
      <p:cViewPr varScale="1">
        <p:scale>
          <a:sx n="54" d="100"/>
          <a:sy n="54" d="100"/>
        </p:scale>
        <p:origin x="432"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ara Favilli" userId="2547a8aa76060db9" providerId="LiveId" clId="{27B2736D-DAEF-46AB-914E-A7147426F451}"/>
    <pc:docChg chg="undo custSel addSld delSld modSld">
      <pc:chgData name="Chiara Favilli" userId="2547a8aa76060db9" providerId="LiveId" clId="{27B2736D-DAEF-46AB-914E-A7147426F451}" dt="2024-09-24T09:59:57.089" v="2863"/>
      <pc:docMkLst>
        <pc:docMk/>
      </pc:docMkLst>
      <pc:sldChg chg="del">
        <pc:chgData name="Chiara Favilli" userId="2547a8aa76060db9" providerId="LiveId" clId="{27B2736D-DAEF-46AB-914E-A7147426F451}" dt="2024-09-23T13:08:56.113" v="0" actId="47"/>
        <pc:sldMkLst>
          <pc:docMk/>
          <pc:sldMk cId="3257242610" sldId="279"/>
        </pc:sldMkLst>
      </pc:sldChg>
      <pc:sldChg chg="del">
        <pc:chgData name="Chiara Favilli" userId="2547a8aa76060db9" providerId="LiveId" clId="{27B2736D-DAEF-46AB-914E-A7147426F451}" dt="2024-09-24T07:57:49.301" v="2738" actId="47"/>
        <pc:sldMkLst>
          <pc:docMk/>
          <pc:sldMk cId="3144130259" sldId="282"/>
        </pc:sldMkLst>
      </pc:sldChg>
      <pc:sldChg chg="del">
        <pc:chgData name="Chiara Favilli" userId="2547a8aa76060db9" providerId="LiveId" clId="{27B2736D-DAEF-46AB-914E-A7147426F451}" dt="2024-09-24T07:57:52.536" v="2739" actId="47"/>
        <pc:sldMkLst>
          <pc:docMk/>
          <pc:sldMk cId="3982352091" sldId="283"/>
        </pc:sldMkLst>
      </pc:sldChg>
      <pc:sldChg chg="del">
        <pc:chgData name="Chiara Favilli" userId="2547a8aa76060db9" providerId="LiveId" clId="{27B2736D-DAEF-46AB-914E-A7147426F451}" dt="2024-09-24T07:58:05.920" v="2746" actId="47"/>
        <pc:sldMkLst>
          <pc:docMk/>
          <pc:sldMk cId="1433796271" sldId="284"/>
        </pc:sldMkLst>
      </pc:sldChg>
      <pc:sldChg chg="modSp mod">
        <pc:chgData name="Chiara Favilli" userId="2547a8aa76060db9" providerId="LiveId" clId="{27B2736D-DAEF-46AB-914E-A7147426F451}" dt="2024-09-23T13:15:00.303" v="467" actId="114"/>
        <pc:sldMkLst>
          <pc:docMk/>
          <pc:sldMk cId="1303496336" sldId="288"/>
        </pc:sldMkLst>
        <pc:spChg chg="mod">
          <ac:chgData name="Chiara Favilli" userId="2547a8aa76060db9" providerId="LiveId" clId="{27B2736D-DAEF-46AB-914E-A7147426F451}" dt="2024-09-23T13:15:00.303" v="467" actId="114"/>
          <ac:spMkLst>
            <pc:docMk/>
            <pc:sldMk cId="1303496336" sldId="288"/>
            <ac:spMk id="3" creationId="{00000000-0000-0000-0000-000000000000}"/>
          </ac:spMkLst>
        </pc:spChg>
      </pc:sldChg>
      <pc:sldChg chg="add">
        <pc:chgData name="Chiara Favilli" userId="2547a8aa76060db9" providerId="LiveId" clId="{27B2736D-DAEF-46AB-914E-A7147426F451}" dt="2024-09-24T09:59:57.089" v="2863"/>
        <pc:sldMkLst>
          <pc:docMk/>
          <pc:sldMk cId="2948997508" sldId="300"/>
        </pc:sldMkLst>
      </pc:sldChg>
      <pc:sldChg chg="del">
        <pc:chgData name="Chiara Favilli" userId="2547a8aa76060db9" providerId="LiveId" clId="{27B2736D-DAEF-46AB-914E-A7147426F451}" dt="2024-09-24T09:59:34.505" v="2862" actId="2696"/>
        <pc:sldMkLst>
          <pc:docMk/>
          <pc:sldMk cId="3985400286" sldId="300"/>
        </pc:sldMkLst>
      </pc:sldChg>
      <pc:sldChg chg="del">
        <pc:chgData name="Chiara Favilli" userId="2547a8aa76060db9" providerId="LiveId" clId="{27B2736D-DAEF-46AB-914E-A7147426F451}" dt="2024-09-24T09:59:34.505" v="2862" actId="2696"/>
        <pc:sldMkLst>
          <pc:docMk/>
          <pc:sldMk cId="3333617755" sldId="301"/>
        </pc:sldMkLst>
      </pc:sldChg>
      <pc:sldChg chg="add">
        <pc:chgData name="Chiara Favilli" userId="2547a8aa76060db9" providerId="LiveId" clId="{27B2736D-DAEF-46AB-914E-A7147426F451}" dt="2024-09-24T09:59:57.089" v="2863"/>
        <pc:sldMkLst>
          <pc:docMk/>
          <pc:sldMk cId="3427207506" sldId="301"/>
        </pc:sldMkLst>
      </pc:sldChg>
      <pc:sldChg chg="add">
        <pc:chgData name="Chiara Favilli" userId="2547a8aa76060db9" providerId="LiveId" clId="{27B2736D-DAEF-46AB-914E-A7147426F451}" dt="2024-09-24T09:59:57.089" v="2863"/>
        <pc:sldMkLst>
          <pc:docMk/>
          <pc:sldMk cId="628783639" sldId="302"/>
        </pc:sldMkLst>
      </pc:sldChg>
      <pc:sldChg chg="del">
        <pc:chgData name="Chiara Favilli" userId="2547a8aa76060db9" providerId="LiveId" clId="{27B2736D-DAEF-46AB-914E-A7147426F451}" dt="2024-09-24T09:59:34.505" v="2862" actId="2696"/>
        <pc:sldMkLst>
          <pc:docMk/>
          <pc:sldMk cId="898220454" sldId="302"/>
        </pc:sldMkLst>
      </pc:sldChg>
      <pc:sldChg chg="del">
        <pc:chgData name="Chiara Favilli" userId="2547a8aa76060db9" providerId="LiveId" clId="{27B2736D-DAEF-46AB-914E-A7147426F451}" dt="2024-09-24T09:59:34.505" v="2862" actId="2696"/>
        <pc:sldMkLst>
          <pc:docMk/>
          <pc:sldMk cId="1123046996" sldId="303"/>
        </pc:sldMkLst>
      </pc:sldChg>
      <pc:sldChg chg="add">
        <pc:chgData name="Chiara Favilli" userId="2547a8aa76060db9" providerId="LiveId" clId="{27B2736D-DAEF-46AB-914E-A7147426F451}" dt="2024-09-24T09:59:57.089" v="2863"/>
        <pc:sldMkLst>
          <pc:docMk/>
          <pc:sldMk cId="2207053743" sldId="303"/>
        </pc:sldMkLst>
      </pc:sldChg>
      <pc:sldChg chg="del">
        <pc:chgData name="Chiara Favilli" userId="2547a8aa76060db9" providerId="LiveId" clId="{27B2736D-DAEF-46AB-914E-A7147426F451}" dt="2024-09-24T09:59:34.505" v="2862" actId="2696"/>
        <pc:sldMkLst>
          <pc:docMk/>
          <pc:sldMk cId="504658837" sldId="304"/>
        </pc:sldMkLst>
      </pc:sldChg>
      <pc:sldChg chg="add">
        <pc:chgData name="Chiara Favilli" userId="2547a8aa76060db9" providerId="LiveId" clId="{27B2736D-DAEF-46AB-914E-A7147426F451}" dt="2024-09-24T09:59:57.089" v="2863"/>
        <pc:sldMkLst>
          <pc:docMk/>
          <pc:sldMk cId="1522118770" sldId="304"/>
        </pc:sldMkLst>
      </pc:sldChg>
      <pc:sldChg chg="add">
        <pc:chgData name="Chiara Favilli" userId="2547a8aa76060db9" providerId="LiveId" clId="{27B2736D-DAEF-46AB-914E-A7147426F451}" dt="2024-09-24T09:59:57.089" v="2863"/>
        <pc:sldMkLst>
          <pc:docMk/>
          <pc:sldMk cId="1396597934" sldId="305"/>
        </pc:sldMkLst>
      </pc:sldChg>
      <pc:sldChg chg="modSp del mod">
        <pc:chgData name="Chiara Favilli" userId="2547a8aa76060db9" providerId="LiveId" clId="{27B2736D-DAEF-46AB-914E-A7147426F451}" dt="2024-09-24T09:59:34.505" v="2862" actId="2696"/>
        <pc:sldMkLst>
          <pc:docMk/>
          <pc:sldMk cId="3132570145" sldId="305"/>
        </pc:sldMkLst>
        <pc:spChg chg="mod">
          <ac:chgData name="Chiara Favilli" userId="2547a8aa76060db9" providerId="LiveId" clId="{27B2736D-DAEF-46AB-914E-A7147426F451}" dt="2024-09-24T09:59:11.663" v="2861" actId="20577"/>
          <ac:spMkLst>
            <pc:docMk/>
            <pc:sldMk cId="3132570145" sldId="305"/>
            <ac:spMk id="3" creationId="{00000000-0000-0000-0000-000000000000}"/>
          </ac:spMkLst>
        </pc:spChg>
      </pc:sldChg>
      <pc:sldChg chg="add">
        <pc:chgData name="Chiara Favilli" userId="2547a8aa76060db9" providerId="LiveId" clId="{27B2736D-DAEF-46AB-914E-A7147426F451}" dt="2024-09-24T09:59:57.089" v="2863"/>
        <pc:sldMkLst>
          <pc:docMk/>
          <pc:sldMk cId="527973975" sldId="306"/>
        </pc:sldMkLst>
      </pc:sldChg>
      <pc:sldChg chg="del">
        <pc:chgData name="Chiara Favilli" userId="2547a8aa76060db9" providerId="LiveId" clId="{27B2736D-DAEF-46AB-914E-A7147426F451}" dt="2024-09-24T09:59:34.505" v="2862" actId="2696"/>
        <pc:sldMkLst>
          <pc:docMk/>
          <pc:sldMk cId="860103782" sldId="306"/>
        </pc:sldMkLst>
      </pc:sldChg>
      <pc:sldChg chg="add">
        <pc:chgData name="Chiara Favilli" userId="2547a8aa76060db9" providerId="LiveId" clId="{27B2736D-DAEF-46AB-914E-A7147426F451}" dt="2024-09-24T09:59:57.089" v="2863"/>
        <pc:sldMkLst>
          <pc:docMk/>
          <pc:sldMk cId="1009962607" sldId="307"/>
        </pc:sldMkLst>
      </pc:sldChg>
      <pc:sldChg chg="del">
        <pc:chgData name="Chiara Favilli" userId="2547a8aa76060db9" providerId="LiveId" clId="{27B2736D-DAEF-46AB-914E-A7147426F451}" dt="2024-09-24T09:59:34.505" v="2862" actId="2696"/>
        <pc:sldMkLst>
          <pc:docMk/>
          <pc:sldMk cId="2946986001" sldId="307"/>
        </pc:sldMkLst>
      </pc:sldChg>
      <pc:sldChg chg="del">
        <pc:chgData name="Chiara Favilli" userId="2547a8aa76060db9" providerId="LiveId" clId="{27B2736D-DAEF-46AB-914E-A7147426F451}" dt="2024-09-24T07:58:52.805" v="2747" actId="47"/>
        <pc:sldMkLst>
          <pc:docMk/>
          <pc:sldMk cId="3525264656" sldId="315"/>
        </pc:sldMkLst>
      </pc:sldChg>
      <pc:sldChg chg="add">
        <pc:chgData name="Chiara Favilli" userId="2547a8aa76060db9" providerId="LiveId" clId="{27B2736D-DAEF-46AB-914E-A7147426F451}" dt="2024-09-24T09:59:57.089" v="2863"/>
        <pc:sldMkLst>
          <pc:docMk/>
          <pc:sldMk cId="927142302" sldId="319"/>
        </pc:sldMkLst>
      </pc:sldChg>
      <pc:sldChg chg="modSp del mod">
        <pc:chgData name="Chiara Favilli" userId="2547a8aa76060db9" providerId="LiveId" clId="{27B2736D-DAEF-46AB-914E-A7147426F451}" dt="2024-09-24T09:59:34.505" v="2862" actId="2696"/>
        <pc:sldMkLst>
          <pc:docMk/>
          <pc:sldMk cId="2985087439" sldId="319"/>
        </pc:sldMkLst>
        <pc:spChg chg="mod">
          <ac:chgData name="Chiara Favilli" userId="2547a8aa76060db9" providerId="LiveId" clId="{27B2736D-DAEF-46AB-914E-A7147426F451}" dt="2024-09-24T08:21:23.147" v="2860" actId="20577"/>
          <ac:spMkLst>
            <pc:docMk/>
            <pc:sldMk cId="2985087439" sldId="319"/>
            <ac:spMk id="2" creationId="{48E0B741-088F-4780-9FD6-9065951BDFF9}"/>
          </ac:spMkLst>
        </pc:spChg>
        <pc:spChg chg="mod">
          <ac:chgData name="Chiara Favilli" userId="2547a8aa76060db9" providerId="LiveId" clId="{27B2736D-DAEF-46AB-914E-A7147426F451}" dt="2024-09-24T08:20:59.395" v="2836" actId="27636"/>
          <ac:spMkLst>
            <pc:docMk/>
            <pc:sldMk cId="2985087439" sldId="319"/>
            <ac:spMk id="3" creationId="{7AA18531-4CC1-4F95-8561-48AB26341142}"/>
          </ac:spMkLst>
        </pc:spChg>
      </pc:sldChg>
      <pc:sldChg chg="del">
        <pc:chgData name="Chiara Favilli" userId="2547a8aa76060db9" providerId="LiveId" clId="{27B2736D-DAEF-46AB-914E-A7147426F451}" dt="2024-09-24T09:59:34.505" v="2862" actId="2696"/>
        <pc:sldMkLst>
          <pc:docMk/>
          <pc:sldMk cId="2554095501" sldId="320"/>
        </pc:sldMkLst>
      </pc:sldChg>
      <pc:sldChg chg="add">
        <pc:chgData name="Chiara Favilli" userId="2547a8aa76060db9" providerId="LiveId" clId="{27B2736D-DAEF-46AB-914E-A7147426F451}" dt="2024-09-24T09:59:57.089" v="2863"/>
        <pc:sldMkLst>
          <pc:docMk/>
          <pc:sldMk cId="3580609926" sldId="320"/>
        </pc:sldMkLst>
      </pc:sldChg>
      <pc:sldChg chg="modSp new mod">
        <pc:chgData name="Chiara Favilli" userId="2547a8aa76060db9" providerId="LiveId" clId="{27B2736D-DAEF-46AB-914E-A7147426F451}" dt="2024-09-23T13:34:18.447" v="2029" actId="20577"/>
        <pc:sldMkLst>
          <pc:docMk/>
          <pc:sldMk cId="765242123" sldId="322"/>
        </pc:sldMkLst>
        <pc:spChg chg="mod">
          <ac:chgData name="Chiara Favilli" userId="2547a8aa76060db9" providerId="LiveId" clId="{27B2736D-DAEF-46AB-914E-A7147426F451}" dt="2024-09-23T13:32:52.735" v="1731" actId="27636"/>
          <ac:spMkLst>
            <pc:docMk/>
            <pc:sldMk cId="765242123" sldId="322"/>
            <ac:spMk id="2" creationId="{8E463D7A-62AF-B9DB-B44E-A1808DA63050}"/>
          </ac:spMkLst>
        </pc:spChg>
        <pc:spChg chg="mod">
          <ac:chgData name="Chiara Favilli" userId="2547a8aa76060db9" providerId="LiveId" clId="{27B2736D-DAEF-46AB-914E-A7147426F451}" dt="2024-09-23T13:34:18.447" v="2029" actId="20577"/>
          <ac:spMkLst>
            <pc:docMk/>
            <pc:sldMk cId="765242123" sldId="322"/>
            <ac:spMk id="3" creationId="{C9AC1675-25D6-1539-D5AA-CB88B635197A}"/>
          </ac:spMkLst>
        </pc:spChg>
      </pc:sldChg>
      <pc:sldChg chg="modSp new mod">
        <pc:chgData name="Chiara Favilli" userId="2547a8aa76060db9" providerId="LiveId" clId="{27B2736D-DAEF-46AB-914E-A7147426F451}" dt="2024-09-23T13:43:00.010" v="2691" actId="20577"/>
        <pc:sldMkLst>
          <pc:docMk/>
          <pc:sldMk cId="3053027245" sldId="323"/>
        </pc:sldMkLst>
        <pc:spChg chg="mod">
          <ac:chgData name="Chiara Favilli" userId="2547a8aa76060db9" providerId="LiveId" clId="{27B2736D-DAEF-46AB-914E-A7147426F451}" dt="2024-09-23T13:43:00.010" v="2691" actId="20577"/>
          <ac:spMkLst>
            <pc:docMk/>
            <pc:sldMk cId="3053027245" sldId="323"/>
            <ac:spMk id="3" creationId="{6A4C49DB-5AD2-6A25-BA45-E380ADA476EB}"/>
          </ac:spMkLst>
        </pc:spChg>
      </pc:sldChg>
      <pc:sldChg chg="modSp new mod">
        <pc:chgData name="Chiara Favilli" userId="2547a8aa76060db9" providerId="LiveId" clId="{27B2736D-DAEF-46AB-914E-A7147426F451}" dt="2024-09-24T07:58:02.557" v="2745" actId="14100"/>
        <pc:sldMkLst>
          <pc:docMk/>
          <pc:sldMk cId="2221489415" sldId="324"/>
        </pc:sldMkLst>
        <pc:spChg chg="mod">
          <ac:chgData name="Chiara Favilli" userId="2547a8aa76060db9" providerId="LiveId" clId="{27B2736D-DAEF-46AB-914E-A7147426F451}" dt="2024-09-24T07:57:36.214" v="2705" actId="5793"/>
          <ac:spMkLst>
            <pc:docMk/>
            <pc:sldMk cId="2221489415" sldId="324"/>
            <ac:spMk id="2" creationId="{09D476F8-F318-DF28-8001-5F291E48734E}"/>
          </ac:spMkLst>
        </pc:spChg>
        <pc:spChg chg="mod">
          <ac:chgData name="Chiara Favilli" userId="2547a8aa76060db9" providerId="LiveId" clId="{27B2736D-DAEF-46AB-914E-A7147426F451}" dt="2024-09-24T07:58:02.557" v="2745" actId="14100"/>
          <ac:spMkLst>
            <pc:docMk/>
            <pc:sldMk cId="2221489415" sldId="324"/>
            <ac:spMk id="3" creationId="{3ECAA297-339A-AF6F-8D32-3F08A68BA133}"/>
          </ac:spMkLst>
        </pc:spChg>
      </pc:sldChg>
      <pc:sldMasterChg chg="delSldLayout">
        <pc:chgData name="Chiara Favilli" userId="2547a8aa76060db9" providerId="LiveId" clId="{27B2736D-DAEF-46AB-914E-A7147426F451}" dt="2024-09-24T07:58:52.805" v="2747" actId="47"/>
        <pc:sldMasterMkLst>
          <pc:docMk/>
          <pc:sldMasterMk cId="0" sldId="2147483648"/>
        </pc:sldMasterMkLst>
        <pc:sldLayoutChg chg="del">
          <pc:chgData name="Chiara Favilli" userId="2547a8aa76060db9" providerId="LiveId" clId="{27B2736D-DAEF-46AB-914E-A7147426F451}" dt="2024-09-24T07:58:52.805" v="2747" actId="47"/>
          <pc:sldLayoutMkLst>
            <pc:docMk/>
            <pc:sldMasterMk cId="0" sldId="2147483648"/>
            <pc:sldLayoutMk cId="2679994658" sldId="2147483661"/>
          </pc:sldLayoutMkLst>
        </pc:sldLayoutChg>
      </pc:sldMasterChg>
    </pc:docChg>
  </pc:docChgLst>
  <pc:docChgLst>
    <pc:chgData name="Chiara Favilli" userId="2547a8aa76060db9" providerId="LiveId" clId="{368EBAA4-43EB-4DB5-BD09-D78C08E0BAFE}"/>
    <pc:docChg chg="delSld modSld">
      <pc:chgData name="Chiara Favilli" userId="2547a8aa76060db9" providerId="LiveId" clId="{368EBAA4-43EB-4DB5-BD09-D78C08E0BAFE}" dt="2024-09-20T14:15:15.085" v="4" actId="47"/>
      <pc:docMkLst>
        <pc:docMk/>
      </pc:docMkLst>
      <pc:sldChg chg="del">
        <pc:chgData name="Chiara Favilli" userId="2547a8aa76060db9" providerId="LiveId" clId="{368EBAA4-43EB-4DB5-BD09-D78C08E0BAFE}" dt="2024-09-20T14:14:45.665" v="0" actId="2696"/>
        <pc:sldMkLst>
          <pc:docMk/>
          <pc:sldMk cId="0" sldId="256"/>
        </pc:sldMkLst>
      </pc:sldChg>
      <pc:sldChg chg="del">
        <pc:chgData name="Chiara Favilli" userId="2547a8aa76060db9" providerId="LiveId" clId="{368EBAA4-43EB-4DB5-BD09-D78C08E0BAFE}" dt="2024-09-20T14:14:45.665" v="0" actId="2696"/>
        <pc:sldMkLst>
          <pc:docMk/>
          <pc:sldMk cId="1061878808" sldId="269"/>
        </pc:sldMkLst>
      </pc:sldChg>
      <pc:sldChg chg="del">
        <pc:chgData name="Chiara Favilli" userId="2547a8aa76060db9" providerId="LiveId" clId="{368EBAA4-43EB-4DB5-BD09-D78C08E0BAFE}" dt="2024-09-20T14:14:45.665" v="0" actId="2696"/>
        <pc:sldMkLst>
          <pc:docMk/>
          <pc:sldMk cId="2878360566" sldId="277"/>
        </pc:sldMkLst>
      </pc:sldChg>
      <pc:sldChg chg="modNotes">
        <pc:chgData name="Chiara Favilli" userId="2547a8aa76060db9" providerId="LiveId" clId="{368EBAA4-43EB-4DB5-BD09-D78C08E0BAFE}" dt="2024-09-20T14:14:45.666" v="1"/>
        <pc:sldMkLst>
          <pc:docMk/>
          <pc:sldMk cId="2012733680" sldId="296"/>
        </pc:sldMkLst>
      </pc:sldChg>
      <pc:sldChg chg="del">
        <pc:chgData name="Chiara Favilli" userId="2547a8aa76060db9" providerId="LiveId" clId="{368EBAA4-43EB-4DB5-BD09-D78C08E0BAFE}" dt="2024-09-20T14:15:04.814" v="2" actId="47"/>
        <pc:sldMkLst>
          <pc:docMk/>
          <pc:sldMk cId="4108609283" sldId="316"/>
        </pc:sldMkLst>
      </pc:sldChg>
      <pc:sldChg chg="del">
        <pc:chgData name="Chiara Favilli" userId="2547a8aa76060db9" providerId="LiveId" clId="{368EBAA4-43EB-4DB5-BD09-D78C08E0BAFE}" dt="2024-09-20T14:15:10.386" v="3" actId="47"/>
        <pc:sldMkLst>
          <pc:docMk/>
          <pc:sldMk cId="2445288371" sldId="317"/>
        </pc:sldMkLst>
      </pc:sldChg>
      <pc:sldChg chg="del">
        <pc:chgData name="Chiara Favilli" userId="2547a8aa76060db9" providerId="LiveId" clId="{368EBAA4-43EB-4DB5-BD09-D78C08E0BAFE}" dt="2024-09-20T14:15:15.085" v="4" actId="47"/>
        <pc:sldMkLst>
          <pc:docMk/>
          <pc:sldMk cId="983336772" sldId="322"/>
        </pc:sldMkLst>
      </pc:sldChg>
      <pc:sldMasterChg chg="delSldLayout">
        <pc:chgData name="Chiara Favilli" userId="2547a8aa76060db9" providerId="LiveId" clId="{368EBAA4-43EB-4DB5-BD09-D78C08E0BAFE}" dt="2024-09-20T14:14:45.665" v="0" actId="2696"/>
        <pc:sldMasterMkLst>
          <pc:docMk/>
          <pc:sldMasterMk cId="0" sldId="2147483648"/>
        </pc:sldMasterMkLst>
        <pc:sldLayoutChg chg="del">
          <pc:chgData name="Chiara Favilli" userId="2547a8aa76060db9" providerId="LiveId" clId="{368EBAA4-43EB-4DB5-BD09-D78C08E0BAFE}" dt="2024-09-20T14:14:45.665" v="0" actId="2696"/>
          <pc:sldLayoutMkLst>
            <pc:docMk/>
            <pc:sldMasterMk cId="0" sldId="2147483648"/>
            <pc:sldLayoutMk cId="0" sldId="2147483649"/>
          </pc:sldLayoutMkLst>
        </pc:sldLayoutChg>
        <pc:sldLayoutChg chg="del">
          <pc:chgData name="Chiara Favilli" userId="2547a8aa76060db9" providerId="LiveId" clId="{368EBAA4-43EB-4DB5-BD09-D78C08E0BAFE}" dt="2024-09-20T14:14:45.665" v="0" actId="2696"/>
          <pc:sldLayoutMkLst>
            <pc:docMk/>
            <pc:sldMasterMk cId="0" sldId="2147483648"/>
            <pc:sldLayoutMk cId="0" sldId="214748365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xfrm>
            <a:off x="1143000" y="685800"/>
            <a:ext cx="4572000" cy="3429000"/>
          </a:xfrm>
          <a:prstGeom prst="rect">
            <a:avLst/>
          </a:prstGeom>
        </p:spPr>
        <p:txBody>
          <a:bodyPr/>
          <a:lstStyle/>
          <a:p>
            <a:endParaRPr/>
          </a:p>
        </p:txBody>
      </p:sp>
      <p:sp>
        <p:nvSpPr>
          <p:cNvPr id="178" name="Shape 17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Korolev Light"/>
      </a:defRPr>
    </a:lvl1pPr>
    <a:lvl2pPr indent="228600" latinLnBrk="0">
      <a:defRPr sz="1200">
        <a:latin typeface="+mn-lt"/>
        <a:ea typeface="+mn-ea"/>
        <a:cs typeface="+mn-cs"/>
        <a:sym typeface="Korolev Light"/>
      </a:defRPr>
    </a:lvl2pPr>
    <a:lvl3pPr indent="457200" latinLnBrk="0">
      <a:defRPr sz="1200">
        <a:latin typeface="+mn-lt"/>
        <a:ea typeface="+mn-ea"/>
        <a:cs typeface="+mn-cs"/>
        <a:sym typeface="Korolev Light"/>
      </a:defRPr>
    </a:lvl3pPr>
    <a:lvl4pPr indent="685800" latinLnBrk="0">
      <a:defRPr sz="1200">
        <a:latin typeface="+mn-lt"/>
        <a:ea typeface="+mn-ea"/>
        <a:cs typeface="+mn-cs"/>
        <a:sym typeface="Korolev Light"/>
      </a:defRPr>
    </a:lvl4pPr>
    <a:lvl5pPr indent="914400" latinLnBrk="0">
      <a:defRPr sz="1200">
        <a:latin typeface="+mn-lt"/>
        <a:ea typeface="+mn-ea"/>
        <a:cs typeface="+mn-cs"/>
        <a:sym typeface="Korolev Light"/>
      </a:defRPr>
    </a:lvl5pPr>
    <a:lvl6pPr indent="1143000" latinLnBrk="0">
      <a:defRPr sz="1200">
        <a:latin typeface="+mn-lt"/>
        <a:ea typeface="+mn-ea"/>
        <a:cs typeface="+mn-cs"/>
        <a:sym typeface="Korolev Light"/>
      </a:defRPr>
    </a:lvl6pPr>
    <a:lvl7pPr indent="1371600" latinLnBrk="0">
      <a:defRPr sz="1200">
        <a:latin typeface="+mn-lt"/>
        <a:ea typeface="+mn-ea"/>
        <a:cs typeface="+mn-cs"/>
        <a:sym typeface="Korolev Light"/>
      </a:defRPr>
    </a:lvl7pPr>
    <a:lvl8pPr indent="1600200" latinLnBrk="0">
      <a:defRPr sz="1200">
        <a:latin typeface="+mn-lt"/>
        <a:ea typeface="+mn-ea"/>
        <a:cs typeface="+mn-cs"/>
        <a:sym typeface="Korolev Light"/>
      </a:defRPr>
    </a:lvl8pPr>
    <a:lvl9pPr indent="1828800" latinLnBrk="0">
      <a:defRPr sz="1200">
        <a:latin typeface="+mn-lt"/>
        <a:ea typeface="+mn-ea"/>
        <a:cs typeface="+mn-cs"/>
        <a:sym typeface="Korolev Light"/>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2581BDE-7AB5-4259-88DD-EBAF62FF496E}" type="slidenum">
              <a:rPr lang="it-IT" altLang="it-IT"/>
              <a:pPr eaLnBrk="1" hangingPunct="1">
                <a:spcBef>
                  <a:spcPct val="0"/>
                </a:spcBef>
              </a:pPr>
              <a:t>1</a:t>
            </a:fld>
            <a:endParaRPr lang="it-IT" altLang="it-IT"/>
          </a:p>
        </p:txBody>
      </p:sp>
      <p:sp>
        <p:nvSpPr>
          <p:cNvPr id="28675" name="Rectangle 2"/>
          <p:cNvSpPr>
            <a:spLocks noGrp="1" noRot="1" noChangeAspect="1" noChangeArrowheads="1" noTextEdit="1"/>
          </p:cNvSpPr>
          <p:nvPr>
            <p:ph type="sldImg"/>
          </p:nvPr>
        </p:nvSpPr>
        <p:spPr>
          <a:xfrm>
            <a:off x="381000" y="685800"/>
            <a:ext cx="6096000" cy="3429000"/>
          </a:xfrm>
          <a:ln/>
        </p:spPr>
      </p:sp>
      <p:sp>
        <p:nvSpPr>
          <p:cNvPr id="28676" name="Rectangle 3"/>
          <p:cNvSpPr>
            <a:spLocks noGrp="1" noChangeArrowheads="1"/>
          </p:cNvSpPr>
          <p:nvPr>
            <p:ph type="body" idx="1"/>
          </p:nvPr>
        </p:nvSpPr>
        <p:spPr>
          <a:xfrm>
            <a:off x="906357" y="4689515"/>
            <a:ext cx="4984962" cy="4442698"/>
          </a:xfrm>
          <a:noFill/>
        </p:spPr>
        <p:txBody>
          <a:bodyPr/>
          <a:lstStyle/>
          <a:p>
            <a:pPr defTabSz="288925" eaLnBrk="1" hangingPunct="1"/>
            <a:endParaRPr lang="it-IT" altLang="it-IT" sz="1800">
              <a:latin typeface="Arial" panose="020B0604020202020204" pitchFamily="34" charset="0"/>
            </a:endParaRPr>
          </a:p>
          <a:p>
            <a:pPr defTabSz="288925" eaLnBrk="1" hangingPunct="1"/>
            <a:endParaRPr lang="it-IT" altLang="it-IT" sz="1600">
              <a:latin typeface="Arial" panose="020B0604020202020204" pitchFamily="34" charset="0"/>
            </a:endParaRPr>
          </a:p>
        </p:txBody>
      </p:sp>
    </p:spTree>
    <p:extLst>
      <p:ext uri="{BB962C8B-B14F-4D97-AF65-F5344CB8AC3E}">
        <p14:creationId xmlns:p14="http://schemas.microsoft.com/office/powerpoint/2010/main" val="2833877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DD5F2D0-3A5C-485C-9203-657EAE8AFEC2}" type="slidenum">
              <a:rPr lang="it-IT" altLang="it-IT"/>
              <a:pPr/>
              <a:t>8</a:t>
            </a:fld>
            <a:endParaRPr lang="it-IT" altLang="it-IT"/>
          </a:p>
        </p:txBody>
      </p:sp>
      <p:sp>
        <p:nvSpPr>
          <p:cNvPr id="37891" name="Rectangle 2"/>
          <p:cNvSpPr>
            <a:spLocks noGrp="1" noRot="1" noChangeAspect="1" noChangeArrowheads="1" noTextEdit="1"/>
          </p:cNvSpPr>
          <p:nvPr>
            <p:ph type="sldImg"/>
          </p:nvPr>
        </p:nvSpPr>
        <p:spPr>
          <a:xfrm>
            <a:off x="381000" y="685800"/>
            <a:ext cx="6096000" cy="3429000"/>
          </a:xfrm>
          <a:ln/>
        </p:spPr>
      </p:sp>
      <p:sp>
        <p:nvSpPr>
          <p:cNvPr id="37892" name="Rectangle 3"/>
          <p:cNvSpPr>
            <a:spLocks noGrp="1" noChangeArrowheads="1"/>
          </p:cNvSpPr>
          <p:nvPr>
            <p:ph type="body" idx="1"/>
          </p:nvPr>
        </p:nvSpPr>
        <p:spPr>
          <a:xfrm>
            <a:off x="609600" y="4343400"/>
            <a:ext cx="5638800" cy="4114800"/>
          </a:xfrm>
          <a:noFill/>
        </p:spPr>
        <p:txBody>
          <a:bodyPr/>
          <a:lstStyle/>
          <a:p>
            <a:pPr eaLnBrk="1" hangingPunct="1">
              <a:spcAft>
                <a:spcPts val="200"/>
              </a:spcAft>
            </a:pPr>
            <a:endParaRPr lang="it-IT" altLang="it-IT"/>
          </a:p>
        </p:txBody>
      </p:sp>
    </p:spTree>
    <p:extLst>
      <p:ext uri="{BB962C8B-B14F-4D97-AF65-F5344CB8AC3E}">
        <p14:creationId xmlns:p14="http://schemas.microsoft.com/office/powerpoint/2010/main" val="1709591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62AD54-2F9C-452D-BDFC-561809B8FDAA}" type="slidenum">
              <a:rPr lang="it-IT" altLang="it-IT"/>
              <a:pPr/>
              <a:t>23</a:t>
            </a:fld>
            <a:endParaRPr lang="it-IT" altLang="it-IT"/>
          </a:p>
        </p:txBody>
      </p:sp>
      <p:sp>
        <p:nvSpPr>
          <p:cNvPr id="20483" name="Rectangle 2"/>
          <p:cNvSpPr>
            <a:spLocks noGrp="1" noRot="1" noChangeAspect="1" noChangeArrowheads="1" noTextEdit="1"/>
          </p:cNvSpPr>
          <p:nvPr>
            <p:ph type="sldImg"/>
          </p:nvPr>
        </p:nvSpPr>
        <p:spPr>
          <a:xfrm>
            <a:off x="381000" y="685800"/>
            <a:ext cx="6096000" cy="3429000"/>
          </a:xfrm>
          <a:ln/>
        </p:spPr>
      </p:sp>
      <p:sp>
        <p:nvSpPr>
          <p:cNvPr id="20484" name="Rectangle 3"/>
          <p:cNvSpPr>
            <a:spLocks noGrp="1" noChangeArrowheads="1"/>
          </p:cNvSpPr>
          <p:nvPr>
            <p:ph type="body" idx="1"/>
          </p:nvPr>
        </p:nvSpPr>
        <p:spPr>
          <a:xfrm>
            <a:off x="533400" y="4191000"/>
            <a:ext cx="5943600" cy="4572000"/>
          </a:xfrm>
          <a:noFill/>
        </p:spPr>
        <p:txBody>
          <a:bodyPr/>
          <a:lstStyle/>
          <a:p>
            <a:pPr eaLnBrk="1" hangingPunct="1"/>
            <a:endParaRPr lang="fr-FR" altLang="it-IT"/>
          </a:p>
        </p:txBody>
      </p:sp>
    </p:spTree>
    <p:extLst>
      <p:ext uri="{BB962C8B-B14F-4D97-AF65-F5344CB8AC3E}">
        <p14:creationId xmlns:p14="http://schemas.microsoft.com/office/powerpoint/2010/main" val="3918824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B6FEB93-CD2F-443A-AE32-4006B50569E6}" type="slidenum">
              <a:rPr lang="it-IT" altLang="it-IT"/>
              <a:pPr/>
              <a:t>28</a:t>
            </a:fld>
            <a:endParaRPr lang="it-IT" altLang="it-IT"/>
          </a:p>
        </p:txBody>
      </p:sp>
      <p:sp>
        <p:nvSpPr>
          <p:cNvPr id="26627" name="Rectangle 2"/>
          <p:cNvSpPr>
            <a:spLocks noGrp="1" noRot="1" noChangeAspect="1" noChangeArrowheads="1" noTextEdit="1"/>
          </p:cNvSpPr>
          <p:nvPr>
            <p:ph type="sldImg"/>
          </p:nvPr>
        </p:nvSpPr>
        <p:spPr>
          <a:xfrm>
            <a:off x="381000" y="685800"/>
            <a:ext cx="6096000" cy="3429000"/>
          </a:xfrm>
          <a:ln/>
        </p:spPr>
      </p:sp>
      <p:sp>
        <p:nvSpPr>
          <p:cNvPr id="26628" name="Rectangle 3"/>
          <p:cNvSpPr>
            <a:spLocks noGrp="1" noChangeArrowheads="1"/>
          </p:cNvSpPr>
          <p:nvPr>
            <p:ph type="body" idx="1"/>
          </p:nvPr>
        </p:nvSpPr>
        <p:spPr>
          <a:xfrm>
            <a:off x="457200" y="4191000"/>
            <a:ext cx="5943600" cy="4572000"/>
          </a:xfrm>
          <a:noFill/>
        </p:spPr>
        <p:txBody>
          <a:bodyPr/>
          <a:lstStyle/>
          <a:p>
            <a:pPr eaLnBrk="1" hangingPunct="1"/>
            <a:endParaRPr lang="it-IT" altLang="it-IT" sz="1100"/>
          </a:p>
        </p:txBody>
      </p:sp>
    </p:spTree>
    <p:extLst>
      <p:ext uri="{BB962C8B-B14F-4D97-AF65-F5344CB8AC3E}">
        <p14:creationId xmlns:p14="http://schemas.microsoft.com/office/powerpoint/2010/main" val="1094723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0C7C6A9-87D7-4B24-9C67-1442054F524A}" type="slidenum">
              <a:rPr lang="it-IT" altLang="it-IT"/>
              <a:pPr/>
              <a:t>33</a:t>
            </a:fld>
            <a:endParaRPr lang="it-IT" altLang="it-IT"/>
          </a:p>
        </p:txBody>
      </p:sp>
      <p:sp>
        <p:nvSpPr>
          <p:cNvPr id="28675" name="Rectangle 2"/>
          <p:cNvSpPr>
            <a:spLocks noGrp="1" noRot="1" noChangeAspect="1" noChangeArrowheads="1" noTextEdit="1"/>
          </p:cNvSpPr>
          <p:nvPr>
            <p:ph type="sldImg"/>
          </p:nvPr>
        </p:nvSpPr>
        <p:spPr>
          <a:xfrm>
            <a:off x="381000" y="685800"/>
            <a:ext cx="6096000" cy="3429000"/>
          </a:xfrm>
          <a:ln/>
        </p:spPr>
      </p:sp>
      <p:sp>
        <p:nvSpPr>
          <p:cNvPr id="28676" name="Rectangle 3"/>
          <p:cNvSpPr>
            <a:spLocks noGrp="1" noChangeArrowheads="1"/>
          </p:cNvSpPr>
          <p:nvPr>
            <p:ph type="body" idx="1"/>
          </p:nvPr>
        </p:nvSpPr>
        <p:spPr>
          <a:xfrm>
            <a:off x="609600" y="4343400"/>
            <a:ext cx="5715000" cy="4267200"/>
          </a:xfrm>
          <a:noFill/>
        </p:spPr>
        <p:txBody>
          <a:bodyPr/>
          <a:lstStyle/>
          <a:p>
            <a:pPr eaLnBrk="1" hangingPunct="1">
              <a:spcAft>
                <a:spcPts val="200"/>
              </a:spcAft>
            </a:pPr>
            <a:endParaRPr lang="en-GB" altLang="it-IT"/>
          </a:p>
          <a:p>
            <a:pPr eaLnBrk="1" hangingPunct="1"/>
            <a:endParaRPr lang="it-IT" altLang="it-IT"/>
          </a:p>
        </p:txBody>
      </p:sp>
    </p:spTree>
    <p:extLst>
      <p:ext uri="{BB962C8B-B14F-4D97-AF65-F5344CB8AC3E}">
        <p14:creationId xmlns:p14="http://schemas.microsoft.com/office/powerpoint/2010/main" val="975215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95589C4-170C-4A43-97E2-AF2D6BE91186}" type="slidenum">
              <a:rPr lang="it-IT" altLang="it-IT"/>
              <a:pPr/>
              <a:t>35</a:t>
            </a:fld>
            <a:endParaRPr lang="it-IT" altLang="it-IT"/>
          </a:p>
        </p:txBody>
      </p:sp>
      <p:sp>
        <p:nvSpPr>
          <p:cNvPr id="31747" name="Rectangle 2"/>
          <p:cNvSpPr>
            <a:spLocks noGrp="1" noRot="1" noChangeAspect="1" noChangeArrowheads="1" noTextEdit="1"/>
          </p:cNvSpPr>
          <p:nvPr>
            <p:ph type="sldImg"/>
          </p:nvPr>
        </p:nvSpPr>
        <p:spPr>
          <a:xfrm>
            <a:off x="381000" y="685800"/>
            <a:ext cx="6096000" cy="3429000"/>
          </a:xfrm>
          <a:ln/>
        </p:spPr>
      </p:sp>
      <p:sp>
        <p:nvSpPr>
          <p:cNvPr id="31748" name="Rectangle 3"/>
          <p:cNvSpPr>
            <a:spLocks noGrp="1" noChangeArrowheads="1"/>
          </p:cNvSpPr>
          <p:nvPr>
            <p:ph type="body" idx="1"/>
          </p:nvPr>
        </p:nvSpPr>
        <p:spPr>
          <a:xfrm>
            <a:off x="914400" y="4343400"/>
            <a:ext cx="5029200" cy="4114800"/>
          </a:xfrm>
          <a:noFill/>
        </p:spPr>
        <p:txBody>
          <a:bodyPr/>
          <a:lstStyle/>
          <a:p>
            <a:pPr eaLnBrk="1" hangingPunct="1"/>
            <a:endParaRPr lang="it-IT" altLang="it-IT"/>
          </a:p>
        </p:txBody>
      </p:sp>
    </p:spTree>
    <p:extLst>
      <p:ext uri="{BB962C8B-B14F-4D97-AF65-F5344CB8AC3E}">
        <p14:creationId xmlns:p14="http://schemas.microsoft.com/office/powerpoint/2010/main" val="17360088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Yellow Bar">
    <p:spTree>
      <p:nvGrpSpPr>
        <p:cNvPr id="1" name=""/>
        <p:cNvGrpSpPr/>
        <p:nvPr/>
      </p:nvGrpSpPr>
      <p:grpSpPr>
        <a:xfrm>
          <a:off x="0" y="0"/>
          <a:ext cx="0" cy="0"/>
          <a:chOff x="0" y="0"/>
          <a:chExt cx="0" cy="0"/>
        </a:xfrm>
      </p:grpSpPr>
      <p:sp>
        <p:nvSpPr>
          <p:cNvPr id="53" name="Title Text"/>
          <p:cNvSpPr txBox="1">
            <a:spLocks noGrp="1"/>
          </p:cNvSpPr>
          <p:nvPr>
            <p:ph type="title"/>
          </p:nvPr>
        </p:nvSpPr>
        <p:spPr>
          <a:xfrm>
            <a:off x="1431106" y="2001838"/>
            <a:ext cx="7590335" cy="1143001"/>
          </a:xfrm>
          <a:prstGeom prst="rect">
            <a:avLst/>
          </a:prstGeom>
        </p:spPr>
        <p:txBody>
          <a:bodyPr/>
          <a:lstStyle>
            <a:lvl1pPr algn="l">
              <a:defRPr sz="5500"/>
            </a:lvl1pPr>
          </a:lstStyle>
          <a:p>
            <a:r>
              <a:t>Title Text</a:t>
            </a:r>
          </a:p>
        </p:txBody>
      </p:sp>
      <p:sp>
        <p:nvSpPr>
          <p:cNvPr id="54" name="Body Level One…"/>
          <p:cNvSpPr txBox="1">
            <a:spLocks noGrp="1"/>
          </p:cNvSpPr>
          <p:nvPr>
            <p:ph type="body" sz="quarter" idx="1" hasCustomPrompt="1"/>
          </p:nvPr>
        </p:nvSpPr>
        <p:spPr>
          <a:xfrm>
            <a:off x="1445592" y="3601708"/>
            <a:ext cx="7561363" cy="4077793"/>
          </a:xfrm>
          <a:prstGeom prst="rect">
            <a:avLst/>
          </a:prstGeom>
        </p:spPr>
        <p:txBody>
          <a:bodyPr/>
          <a:lstStyle>
            <a:lvl1pPr>
              <a:spcBef>
                <a:spcPts val="600"/>
              </a:spcBef>
              <a:buNone/>
              <a:defRPr sz="1800"/>
            </a:lvl1pPr>
            <a:lvl2pPr marL="790575" indent="-333375">
              <a:spcBef>
                <a:spcPts val="600"/>
              </a:spcBef>
              <a:defRPr sz="1800"/>
            </a:lvl2pPr>
            <a:lvl3pPr marL="1234439" indent="-320039">
              <a:spcBef>
                <a:spcPts val="600"/>
              </a:spcBef>
              <a:defRPr sz="1800"/>
            </a:lvl3pPr>
            <a:lvl4pPr marL="1727200" indent="-355600">
              <a:spcBef>
                <a:spcPts val="600"/>
              </a:spcBef>
              <a:defRPr sz="1800"/>
            </a:lvl4pPr>
            <a:lvl5pPr marL="2184400" indent="-355600">
              <a:spcBef>
                <a:spcPts val="600"/>
              </a:spcBef>
              <a:defRPr sz="18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56" name="Picture 21" descr="Picture 21"/>
          <p:cNvPicPr>
            <a:picLocks noChangeAspect="1"/>
          </p:cNvPicPr>
          <p:nvPr/>
        </p:nvPicPr>
        <p:blipFill>
          <a:blip r:embed="rId2">
            <a:alphaModFix amt="30000"/>
          </a:blip>
          <a:srcRect t="89582" b="840"/>
          <a:stretch>
            <a:fillRect/>
          </a:stretch>
        </p:blipFill>
        <p:spPr>
          <a:xfrm>
            <a:off x="-175585" y="9079841"/>
            <a:ext cx="18885030" cy="1207159"/>
          </a:xfrm>
          <a:prstGeom prst="rect">
            <a:avLst/>
          </a:prstGeom>
          <a:ln w="12700">
            <a:miter lim="400000"/>
          </a:ln>
        </p:spPr>
      </p:pic>
      <p:grpSp>
        <p:nvGrpSpPr>
          <p:cNvPr id="59" name="Group 22"/>
          <p:cNvGrpSpPr/>
          <p:nvPr/>
        </p:nvGrpSpPr>
        <p:grpSpPr>
          <a:xfrm>
            <a:off x="17034389" y="9219944"/>
            <a:ext cx="922953" cy="927090"/>
            <a:chOff x="0" y="0"/>
            <a:chExt cx="922952" cy="927088"/>
          </a:xfrm>
        </p:grpSpPr>
        <p:sp>
          <p:nvSpPr>
            <p:cNvPr id="57" name="Freeform 24"/>
            <p:cNvSpPr/>
            <p:nvPr/>
          </p:nvSpPr>
          <p:spPr>
            <a:xfrm>
              <a:off x="0" y="0"/>
              <a:ext cx="922953" cy="9270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2" y="27"/>
                    <a:pt x="21600" y="4854"/>
                    <a:pt x="21600" y="10800"/>
                  </a:cubicBezTo>
                  <a:cubicBezTo>
                    <a:pt x="21600" y="16746"/>
                    <a:pt x="16772" y="21573"/>
                    <a:pt x="10800" y="21600"/>
                  </a:cubicBezTo>
                  <a:cubicBezTo>
                    <a:pt x="4828" y="21573"/>
                    <a:pt x="0" y="16746"/>
                    <a:pt x="0" y="10800"/>
                  </a:cubicBezTo>
                  <a:cubicBezTo>
                    <a:pt x="0" y="4854"/>
                    <a:pt x="4828" y="27"/>
                    <a:pt x="10800" y="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a:latin typeface="Calibri"/>
                  <a:ea typeface="Calibri"/>
                  <a:cs typeface="Calibri"/>
                  <a:sym typeface="Calibri"/>
                </a:defRPr>
              </a:pPr>
              <a:endParaRPr/>
            </a:p>
          </p:txBody>
        </p:sp>
        <p:pic>
          <p:nvPicPr>
            <p:cNvPr id="58" name="Picture 25" descr="Picture 25"/>
            <p:cNvPicPr>
              <a:picLocks noChangeAspect="1"/>
            </p:cNvPicPr>
            <p:nvPr/>
          </p:nvPicPr>
          <p:blipFill>
            <a:blip r:embed="rId3"/>
            <a:stretch>
              <a:fillRect/>
            </a:stretch>
          </p:blipFill>
          <p:spPr>
            <a:xfrm>
              <a:off x="56002" y="268704"/>
              <a:ext cx="753798" cy="427781"/>
            </a:xfrm>
            <a:prstGeom prst="rect">
              <a:avLst/>
            </a:prstGeom>
            <a:ln w="12700" cap="flat">
              <a:noFill/>
              <a:miter lim="400000"/>
            </a:ln>
            <a:effectLst/>
          </p:spPr>
        </p:pic>
      </p:grpSp>
      <p:sp>
        <p:nvSpPr>
          <p:cNvPr id="60" name="AutoShape 26"/>
          <p:cNvSpPr/>
          <p:nvPr/>
        </p:nvSpPr>
        <p:spPr>
          <a:xfrm>
            <a:off x="-1" y="0"/>
            <a:ext cx="361109" cy="10287000"/>
          </a:xfrm>
          <a:prstGeom prst="rect">
            <a:avLst/>
          </a:prstGeom>
          <a:solidFill>
            <a:srgbClr val="FFCA28"/>
          </a:solidFill>
          <a:ln w="12700">
            <a:miter lim="400000"/>
          </a:ln>
        </p:spPr>
        <p:txBody>
          <a:bodyPr lIns="45719" rIns="45719"/>
          <a:lstStyle/>
          <a:p>
            <a:pPr>
              <a:defRPr>
                <a:latin typeface="Calibri"/>
                <a:ea typeface="Calibri"/>
                <a:cs typeface="Calibri"/>
                <a:sym typeface="Calibri"/>
              </a:defRPr>
            </a:pPr>
            <a:endParaRPr/>
          </a:p>
        </p:txBody>
      </p:sp>
      <p:sp>
        <p:nvSpPr>
          <p:cNvPr id="61"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3" name="Picture Placeholder 2">
            <a:extLst>
              <a:ext uri="{FF2B5EF4-FFF2-40B4-BE49-F238E27FC236}">
                <a16:creationId xmlns:a16="http://schemas.microsoft.com/office/drawing/2014/main" id="{59A9F121-4561-714C-BCB7-BBEDB3E07519}"/>
              </a:ext>
            </a:extLst>
          </p:cNvPr>
          <p:cNvSpPr>
            <a:spLocks noGrp="1"/>
          </p:cNvSpPr>
          <p:nvPr>
            <p:ph type="pic" sz="quarter" idx="10"/>
          </p:nvPr>
        </p:nvSpPr>
        <p:spPr>
          <a:xfrm>
            <a:off x="9834563" y="1930400"/>
            <a:ext cx="7458075" cy="5730875"/>
          </a:xfrm>
        </p:spPr>
        <p:txBody>
          <a:bodyPr/>
          <a:lstStyle/>
          <a:p>
            <a:endParaRPr lang="en-BE"/>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2286000" y="1683545"/>
            <a:ext cx="13716000" cy="3581400"/>
          </a:xfrm>
        </p:spPr>
        <p:txBody>
          <a:bodyPr anchor="b"/>
          <a:lstStyle>
            <a:lvl1pPr algn="ctr">
              <a:defRPr sz="9000"/>
            </a:lvl1pPr>
          </a:lstStyle>
          <a:p>
            <a:r>
              <a:rPr lang="it-IT"/>
              <a:t>Fare clic per modificare lo stile del titolo</a:t>
            </a:r>
          </a:p>
        </p:txBody>
      </p:sp>
      <p:sp>
        <p:nvSpPr>
          <p:cNvPr id="3" name="Sottotitolo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9C2B93BD-26D2-4D3F-A876-7E1C8A91A457}" type="datetimeFigureOut">
              <a:rPr lang="it-IT" smtClean="0"/>
              <a:t>24/09/2024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3645440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C2B93BD-26D2-4D3F-A876-7E1C8A91A457}" type="datetimeFigureOut">
              <a:rPr lang="it-IT" smtClean="0"/>
              <a:t>24/09/2024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660812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C2B93BD-26D2-4D3F-A876-7E1C8A91A457}" type="datetimeFigureOut">
              <a:rPr lang="it-IT" smtClean="0"/>
              <a:t>24/09/2024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7973648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14400" y="138112"/>
            <a:ext cx="16459200" cy="22621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914400" y="2400300"/>
            <a:ext cx="16459200" cy="7886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455253" y="6404292"/>
            <a:ext cx="231547"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53" r:id="rId1"/>
    <p:sldLayoutId id="2147483662" r:id="rId2"/>
    <p:sldLayoutId id="2147483663" r:id="rId3"/>
    <p:sldLayoutId id="2147483664" r:id="rId4"/>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9pPr>
    </p:titleStyle>
    <p:bodyStyle>
      <a:lvl1pPr marL="342900" marR="0" indent="-34290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1pPr>
      <a:lvl2pPr marL="783771" marR="0" indent="-326571"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2pPr>
      <a:lvl3pPr marL="1219200" marR="0" indent="-30480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3pPr>
      <a:lvl4pPr marL="17373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4pPr>
      <a:lvl5pPr marL="21945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5pPr>
      <a:lvl6pPr marL="26517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6pPr>
      <a:lvl7pPr marL="31089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7pPr>
      <a:lvl8pPr marL="3566159" marR="0" indent="-365759"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8pPr>
      <a:lvl9pPr marL="4023359" marR="0" indent="-365759"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hiara.favilli@unifi.i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www.interno.gov.it/it/ministero/osservatori-commissioni-e-centri-coordinamento/osservatorio-sicurezza-contro-atti-discriminatori-oscad"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unar.it/portale/" TargetMode="External"/><Relationship Id="rId2" Type="http://schemas.openxmlformats.org/officeDocument/2006/relationships/hyperlink" Target="https://www.istat.it/it/archivio/251819" TargetMode="External"/><Relationship Id="rId1" Type="http://schemas.openxmlformats.org/officeDocument/2006/relationships/slideLayout" Target="../slideLayouts/slideLayout3.xml"/><Relationship Id="rId4" Type="http://schemas.openxmlformats.org/officeDocument/2006/relationships/hyperlink" Target="https://www.interno.gov.it/it/stampa-e-comunicazione/dati-e-statistiche/dati-sulle-segnalazioni-oscad"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ec.europa.eu/info/policies/justice-and-fundamental-rights/combatting-discrimination/racism-and-xenophobia/eu-code-conduct-countering-illegal-hate-speech-online_it"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hatecrime.osce.org/"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http://www.unar.it/"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2286000" y="3359514"/>
            <a:ext cx="13716000" cy="3730055"/>
          </a:xfrm>
        </p:spPr>
        <p:txBody>
          <a:bodyPr>
            <a:normAutofit fontScale="92500" lnSpcReduction="20000"/>
          </a:bodyPr>
          <a:lstStyle/>
          <a:p>
            <a:endParaRPr lang="it-IT" dirty="0"/>
          </a:p>
          <a:p>
            <a:r>
              <a:rPr lang="it-IT" sz="8700" dirty="0"/>
              <a:t>La non discriminazione per motivi di razza e origini etniche </a:t>
            </a:r>
          </a:p>
          <a:p>
            <a:endParaRPr lang="it-IT" dirty="0">
              <a:hlinkClick r:id="rId3"/>
            </a:endParaRPr>
          </a:p>
          <a:p>
            <a:r>
              <a:rPr lang="it-IT" dirty="0">
                <a:hlinkClick r:id="rId3"/>
              </a:rPr>
              <a:t>chiara.favilli@unifi.it</a:t>
            </a:r>
            <a:r>
              <a:rPr lang="it-IT" dirty="0"/>
              <a:t> </a:t>
            </a:r>
          </a:p>
        </p:txBody>
      </p:sp>
    </p:spTree>
    <p:extLst>
      <p:ext uri="{BB962C8B-B14F-4D97-AF65-F5344CB8AC3E}">
        <p14:creationId xmlns:p14="http://schemas.microsoft.com/office/powerpoint/2010/main" val="131474234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8F6A8B-18C2-44BC-A7C0-2C479C465498}"/>
              </a:ext>
            </a:extLst>
          </p:cNvPr>
          <p:cNvSpPr>
            <a:spLocks noGrp="1"/>
          </p:cNvSpPr>
          <p:nvPr>
            <p:ph type="title"/>
          </p:nvPr>
        </p:nvSpPr>
        <p:spPr/>
        <p:txBody>
          <a:bodyPr/>
          <a:lstStyle/>
          <a:p>
            <a:r>
              <a:rPr lang="it-IT" dirty="0"/>
              <a:t>OSCAD</a:t>
            </a:r>
          </a:p>
        </p:txBody>
      </p:sp>
      <p:sp>
        <p:nvSpPr>
          <p:cNvPr id="3" name="Segnaposto contenuto 2">
            <a:extLst>
              <a:ext uri="{FF2B5EF4-FFF2-40B4-BE49-F238E27FC236}">
                <a16:creationId xmlns:a16="http://schemas.microsoft.com/office/drawing/2014/main" id="{5F3F8833-ECC0-4B73-A1E7-8F8D1B852508}"/>
              </a:ext>
            </a:extLst>
          </p:cNvPr>
          <p:cNvSpPr>
            <a:spLocks noGrp="1"/>
          </p:cNvSpPr>
          <p:nvPr>
            <p:ph idx="1"/>
          </p:nvPr>
        </p:nvSpPr>
        <p:spPr>
          <a:xfrm>
            <a:off x="914400" y="2400300"/>
            <a:ext cx="16459200" cy="6654053"/>
          </a:xfrm>
        </p:spPr>
        <p:txBody>
          <a:bodyPr/>
          <a:lstStyle/>
          <a:p>
            <a:r>
              <a:rPr lang="it-IT" dirty="0"/>
              <a:t>Osservatorio per la sicurezza contro gli atti discriminatori (OSCAD)</a:t>
            </a:r>
          </a:p>
          <a:p>
            <a:endParaRPr lang="it-IT" dirty="0"/>
          </a:p>
          <a:p>
            <a:r>
              <a:rPr lang="it-IT" dirty="0">
                <a:hlinkClick r:id="rId2"/>
              </a:rPr>
              <a:t>https://www.interno.gov.it/it/ministero/osservatori-commissioni-e-centri-coordinamento/osservatorio-sicurezza-contro-atti-discriminatori-oscad</a:t>
            </a:r>
            <a:r>
              <a:rPr lang="it-IT" dirty="0"/>
              <a:t> </a:t>
            </a:r>
          </a:p>
          <a:p>
            <a:endParaRPr lang="it-IT" dirty="0"/>
          </a:p>
          <a:p>
            <a:r>
              <a:rPr lang="it-IT" dirty="0"/>
              <a:t>L’Osservatorio per la sicurezza contro gli atti discriminatori (OSCAD) è lo strumento operativo interforze, istituito nel 2010 nell’ambito del dipartimento della Pubblica Sicurezza, per volontà dell’allora capo della Polizia, Antonio Manganelli, per ottimizzare l’azione delle forze di polizia «a competenza generale», Polizia di Stato e Arma dei Carabinieri, nella prevenzione e nel contrasto dei reati di matrice discriminator</a:t>
            </a:r>
          </a:p>
        </p:txBody>
      </p:sp>
    </p:spTree>
    <p:extLst>
      <p:ext uri="{BB962C8B-B14F-4D97-AF65-F5344CB8AC3E}">
        <p14:creationId xmlns:p14="http://schemas.microsoft.com/office/powerpoint/2010/main" val="3580609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7300" y="547688"/>
            <a:ext cx="15773400" cy="1133006"/>
          </a:xfrm>
        </p:spPr>
        <p:txBody>
          <a:bodyPr/>
          <a:lstStyle/>
          <a:p>
            <a:r>
              <a:rPr lang="it-IT" dirty="0"/>
              <a:t>IMPATTO ORDINAMENTO ITALIANO</a:t>
            </a:r>
          </a:p>
        </p:txBody>
      </p:sp>
      <p:sp>
        <p:nvSpPr>
          <p:cNvPr id="3" name="Segnaposto contenuto 2"/>
          <p:cNvSpPr>
            <a:spLocks noGrp="1"/>
          </p:cNvSpPr>
          <p:nvPr>
            <p:ph idx="1"/>
          </p:nvPr>
        </p:nvSpPr>
        <p:spPr>
          <a:xfrm>
            <a:off x="1257300" y="1680694"/>
            <a:ext cx="15773400" cy="8326190"/>
          </a:xfrm>
        </p:spPr>
        <p:txBody>
          <a:bodyPr>
            <a:normAutofit/>
          </a:bodyPr>
          <a:lstStyle/>
          <a:p>
            <a:r>
              <a:rPr lang="it-IT" dirty="0"/>
              <a:t>Settore nel quale non si è verificato un conflitto</a:t>
            </a:r>
          </a:p>
          <a:p>
            <a:endParaRPr lang="it-IT" dirty="0"/>
          </a:p>
          <a:p>
            <a:r>
              <a:rPr lang="it-IT" dirty="0"/>
              <a:t>Ha dato in un certo senso sostanza all’art. 3 </a:t>
            </a:r>
            <a:r>
              <a:rPr lang="it-IT" dirty="0" err="1"/>
              <a:t>Cost</a:t>
            </a:r>
            <a:r>
              <a:rPr lang="it-IT" dirty="0"/>
              <a:t>.</a:t>
            </a:r>
          </a:p>
          <a:p>
            <a:endParaRPr lang="it-IT" dirty="0"/>
          </a:p>
          <a:p>
            <a:r>
              <a:rPr lang="it-IT" dirty="0"/>
              <a:t>PROBLEMA:</a:t>
            </a:r>
          </a:p>
          <a:p>
            <a:pPr lvl="1"/>
            <a:r>
              <a:rPr lang="it-IT" dirty="0"/>
              <a:t>DIFFICOLTA’ A RICONOSCERE IL DIRITTO ANTIDISCRIMINATORIO COME UN AUTONOMO SETTORE DEL DIRITTO</a:t>
            </a:r>
          </a:p>
          <a:p>
            <a:pPr marL="685800" lvl="1" indent="0">
              <a:buNone/>
            </a:pPr>
            <a:endParaRPr lang="it-IT" dirty="0"/>
          </a:p>
          <a:p>
            <a:pPr lvl="1"/>
            <a:r>
              <a:rPr lang="it-IT" dirty="0"/>
              <a:t>RAZZA/STRANIERI</a:t>
            </a:r>
          </a:p>
          <a:p>
            <a:endParaRPr lang="it-IT" dirty="0"/>
          </a:p>
        </p:txBody>
      </p:sp>
    </p:spTree>
    <p:extLst>
      <p:ext uri="{BB962C8B-B14F-4D97-AF65-F5344CB8AC3E}">
        <p14:creationId xmlns:p14="http://schemas.microsoft.com/office/powerpoint/2010/main" val="1396597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7300" y="547689"/>
            <a:ext cx="15773400" cy="1017096"/>
          </a:xfrm>
        </p:spPr>
        <p:txBody>
          <a:bodyPr>
            <a:normAutofit/>
          </a:bodyPr>
          <a:lstStyle/>
          <a:p>
            <a:r>
              <a:rPr lang="it-IT" dirty="0"/>
              <a:t>CAUSE</a:t>
            </a:r>
          </a:p>
        </p:txBody>
      </p:sp>
      <p:sp>
        <p:nvSpPr>
          <p:cNvPr id="3" name="Segnaposto contenuto 2"/>
          <p:cNvSpPr>
            <a:spLocks noGrp="1"/>
          </p:cNvSpPr>
          <p:nvPr>
            <p:ph idx="1"/>
          </p:nvPr>
        </p:nvSpPr>
        <p:spPr>
          <a:xfrm>
            <a:off x="1257300" y="1564786"/>
            <a:ext cx="15773400" cy="8229599"/>
          </a:xfrm>
        </p:spPr>
        <p:txBody>
          <a:bodyPr>
            <a:normAutofit/>
          </a:bodyPr>
          <a:lstStyle/>
          <a:p>
            <a:pPr algn="just"/>
            <a:r>
              <a:rPr lang="it-IT" dirty="0"/>
              <a:t>Ordinamento basato sulla centralità dell’art. 3 </a:t>
            </a:r>
            <a:r>
              <a:rPr lang="it-IT" dirty="0" err="1"/>
              <a:t>Cost</a:t>
            </a:r>
            <a:r>
              <a:rPr lang="it-IT" dirty="0"/>
              <a:t>., ritenuta norma pervasiva e sufficiente a garantire qualsiasi protezione contro le differenze di trattamento</a:t>
            </a:r>
          </a:p>
          <a:p>
            <a:endParaRPr lang="it-IT" dirty="0"/>
          </a:p>
          <a:p>
            <a:pPr algn="just"/>
            <a:r>
              <a:rPr lang="it-IT" dirty="0"/>
              <a:t>Varie disposizioni già presenti nell’ordinamento, soprattutto in materia di diritto del lavoro, terreno «privilegiato» nell’applicazione dei divieti di discriminazione</a:t>
            </a:r>
          </a:p>
          <a:p>
            <a:pPr lvl="1"/>
            <a:r>
              <a:rPr lang="it-IT" dirty="0"/>
              <a:t>Art. 15 Statuto dei lavoratori</a:t>
            </a:r>
          </a:p>
          <a:p>
            <a:endParaRPr lang="it-IT" dirty="0"/>
          </a:p>
          <a:p>
            <a:r>
              <a:rPr lang="it-IT" dirty="0"/>
              <a:t>Non soddisfacente attuazione</a:t>
            </a:r>
          </a:p>
          <a:p>
            <a:pPr lvl="1"/>
            <a:r>
              <a:rPr lang="it-IT" dirty="0"/>
              <a:t>Legislazione frammentata</a:t>
            </a:r>
          </a:p>
          <a:p>
            <a:pPr lvl="1"/>
            <a:r>
              <a:rPr lang="it-IT" dirty="0"/>
              <a:t>Stratificazione di normative di ordine sostanziale e processuale</a:t>
            </a:r>
          </a:p>
        </p:txBody>
      </p:sp>
    </p:spTree>
    <p:extLst>
      <p:ext uri="{BB962C8B-B14F-4D97-AF65-F5344CB8AC3E}">
        <p14:creationId xmlns:p14="http://schemas.microsoft.com/office/powerpoint/2010/main" val="527973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Soggetti collettivi</a:t>
            </a:r>
          </a:p>
        </p:txBody>
      </p:sp>
      <p:sp>
        <p:nvSpPr>
          <p:cNvPr id="3" name="Segnaposto contenuto 2"/>
          <p:cNvSpPr>
            <a:spLocks noGrp="1"/>
          </p:cNvSpPr>
          <p:nvPr>
            <p:ph idx="1"/>
          </p:nvPr>
        </p:nvSpPr>
        <p:spPr/>
        <p:txBody>
          <a:bodyPr/>
          <a:lstStyle/>
          <a:p>
            <a:r>
              <a:rPr lang="it-IT" dirty="0"/>
              <a:t>Ruolo essenziale</a:t>
            </a:r>
          </a:p>
          <a:p>
            <a:pPr lvl="1"/>
            <a:endParaRPr lang="it-IT" dirty="0"/>
          </a:p>
          <a:p>
            <a:pPr lvl="1"/>
            <a:r>
              <a:rPr lang="it-IT" dirty="0"/>
              <a:t>Ad esempio associazioni e sindacati</a:t>
            </a:r>
          </a:p>
          <a:p>
            <a:pPr lvl="1"/>
            <a:endParaRPr lang="it-IT" dirty="0"/>
          </a:p>
          <a:p>
            <a:pPr lvl="1"/>
            <a:r>
              <a:rPr lang="it-IT" dirty="0"/>
              <a:t>Legittimazione ad agire piuttosto ampia in Italia</a:t>
            </a:r>
          </a:p>
          <a:p>
            <a:pPr marL="685800" lvl="1" indent="0">
              <a:buNone/>
            </a:pPr>
            <a:endParaRPr lang="it-IT" dirty="0"/>
          </a:p>
          <a:p>
            <a:r>
              <a:rPr lang="it-IT" dirty="0"/>
              <a:t>Risarcimento del danno anche con azione collettiva</a:t>
            </a:r>
          </a:p>
        </p:txBody>
      </p:sp>
    </p:spTree>
    <p:extLst>
      <p:ext uri="{BB962C8B-B14F-4D97-AF65-F5344CB8AC3E}">
        <p14:creationId xmlns:p14="http://schemas.microsoft.com/office/powerpoint/2010/main" val="1009962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E0B741-088F-4780-9FD6-9065951BDFF9}"/>
              </a:ext>
            </a:extLst>
          </p:cNvPr>
          <p:cNvSpPr>
            <a:spLocks noGrp="1"/>
          </p:cNvSpPr>
          <p:nvPr>
            <p:ph type="title"/>
          </p:nvPr>
        </p:nvSpPr>
        <p:spPr/>
        <p:txBody>
          <a:bodyPr/>
          <a:lstStyle/>
          <a:p>
            <a:r>
              <a:rPr lang="it-IT" dirty="0"/>
              <a:t>Organismi specializzati </a:t>
            </a:r>
          </a:p>
        </p:txBody>
      </p:sp>
      <p:sp>
        <p:nvSpPr>
          <p:cNvPr id="3" name="Segnaposto contenuto 2">
            <a:extLst>
              <a:ext uri="{FF2B5EF4-FFF2-40B4-BE49-F238E27FC236}">
                <a16:creationId xmlns:a16="http://schemas.microsoft.com/office/drawing/2014/main" id="{7AA18531-4CC1-4F95-8561-48AB26341142}"/>
              </a:ext>
            </a:extLst>
          </p:cNvPr>
          <p:cNvSpPr>
            <a:spLocks noGrp="1"/>
          </p:cNvSpPr>
          <p:nvPr>
            <p:ph idx="1"/>
          </p:nvPr>
        </p:nvSpPr>
        <p:spPr>
          <a:xfrm>
            <a:off x="914400" y="2400299"/>
            <a:ext cx="16459200" cy="7012641"/>
          </a:xfrm>
        </p:spPr>
        <p:txBody>
          <a:bodyPr>
            <a:normAutofit/>
          </a:bodyPr>
          <a:lstStyle/>
          <a:p>
            <a:pPr marL="0" indent="0">
              <a:buNone/>
            </a:pPr>
            <a:endParaRPr lang="it-IT" dirty="0">
              <a:hlinkClick r:id="rId2"/>
            </a:endParaRPr>
          </a:p>
          <a:p>
            <a:r>
              <a:rPr lang="it-IT" dirty="0"/>
              <a:t>UNAR</a:t>
            </a:r>
          </a:p>
          <a:p>
            <a:pPr lvl="1"/>
            <a:r>
              <a:rPr lang="it-IT" dirty="0">
                <a:hlinkClick r:id="rId3"/>
              </a:rPr>
              <a:t>https://unar.it/portale/</a:t>
            </a:r>
            <a:r>
              <a:rPr lang="it-IT" dirty="0"/>
              <a:t> </a:t>
            </a:r>
          </a:p>
          <a:p>
            <a:pPr lvl="1"/>
            <a:r>
              <a:rPr lang="it-IT" dirty="0"/>
              <a:t>Numero verde</a:t>
            </a:r>
          </a:p>
          <a:p>
            <a:pPr lvl="1"/>
            <a:r>
              <a:rPr lang="it-IT" dirty="0"/>
              <a:t>Rapporti annuali</a:t>
            </a:r>
          </a:p>
          <a:p>
            <a:pPr lvl="1"/>
            <a:r>
              <a:rPr lang="it-IT" dirty="0"/>
              <a:t>Fondo di solidarietà</a:t>
            </a:r>
            <a:endParaRPr lang="it-IT" dirty="0">
              <a:hlinkClick r:id="rId2"/>
            </a:endParaRPr>
          </a:p>
          <a:p>
            <a:pPr lvl="1"/>
            <a:r>
              <a:rPr lang="it-IT" dirty="0">
                <a:hlinkClick r:id="rId2"/>
              </a:rPr>
              <a:t>L’INDAGINE SULLE DISCRIMINAZIONI IN BASE AL GENERE, ALL’ORIENTAMENTO SESSUALE E ALL’APPARTENENZA ETNICA 2011</a:t>
            </a:r>
          </a:p>
          <a:p>
            <a:pPr lvl="1"/>
            <a:endParaRPr lang="it-IT" dirty="0"/>
          </a:p>
          <a:p>
            <a:r>
              <a:rPr lang="it-IT" dirty="0"/>
              <a:t>OSCAD</a:t>
            </a:r>
          </a:p>
          <a:p>
            <a:pPr lvl="1"/>
            <a:r>
              <a:rPr lang="it-IT" dirty="0"/>
              <a:t>Rapporti annuali - </a:t>
            </a:r>
            <a:r>
              <a:rPr lang="it-IT" dirty="0">
                <a:hlinkClick r:id="rId4"/>
              </a:rPr>
              <a:t>https://www.interno.gov.it/it/stampa-e-comunicazione/dati-e-statistiche/dati-sulle-segnalazioni-oscad</a:t>
            </a:r>
            <a:r>
              <a:rPr lang="it-IT" dirty="0"/>
              <a:t> </a:t>
            </a:r>
          </a:p>
        </p:txBody>
      </p:sp>
    </p:spTree>
    <p:extLst>
      <p:ext uri="{BB962C8B-B14F-4D97-AF65-F5344CB8AC3E}">
        <p14:creationId xmlns:p14="http://schemas.microsoft.com/office/powerpoint/2010/main" val="927142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Casi del velo 2017</a:t>
            </a:r>
          </a:p>
        </p:txBody>
      </p:sp>
      <p:sp>
        <p:nvSpPr>
          <p:cNvPr id="3" name="Segnaposto contenuto 2"/>
          <p:cNvSpPr>
            <a:spLocks noGrp="1"/>
          </p:cNvSpPr>
          <p:nvPr>
            <p:ph idx="1"/>
          </p:nvPr>
        </p:nvSpPr>
        <p:spPr>
          <a:xfrm>
            <a:off x="914400" y="2400300"/>
            <a:ext cx="16459200" cy="6313394"/>
          </a:xfrm>
        </p:spPr>
        <p:txBody>
          <a:bodyPr/>
          <a:lstStyle/>
          <a:p>
            <a:endParaRPr lang="it-IT" dirty="0"/>
          </a:p>
          <a:p>
            <a:r>
              <a:rPr lang="it-IT" dirty="0"/>
              <a:t>LICENZIAMENTO DI UNA LAVORATRICE CHE HA INIZIATO AD INDOSSARE IL VELO DOPO L’ASSUNZIONE E NON HA VOLUTO TOGLIERLO</a:t>
            </a:r>
          </a:p>
          <a:p>
            <a:pPr lvl="1"/>
            <a:endParaRPr lang="it-IT" dirty="0"/>
          </a:p>
          <a:p>
            <a:pPr lvl="1"/>
            <a:r>
              <a:rPr lang="it-IT" dirty="0"/>
              <a:t>Caso francese: no normativa interna dell’azienda che impone la neutralità</a:t>
            </a:r>
          </a:p>
          <a:p>
            <a:pPr lvl="1"/>
            <a:endParaRPr lang="it-IT" dirty="0"/>
          </a:p>
          <a:p>
            <a:pPr lvl="1"/>
            <a:endParaRPr lang="it-IT" dirty="0"/>
          </a:p>
          <a:p>
            <a:pPr lvl="1"/>
            <a:r>
              <a:rPr lang="it-IT" dirty="0"/>
              <a:t>Caso belga: l’azienda aveva una normativa interna non scritta</a:t>
            </a:r>
            <a:endParaRPr lang="it-IT" i="1" dirty="0"/>
          </a:p>
          <a:p>
            <a:endParaRPr lang="it-IT" dirty="0"/>
          </a:p>
          <a:p>
            <a:pPr lvl="1"/>
            <a:endParaRPr lang="it-IT" dirty="0"/>
          </a:p>
        </p:txBody>
      </p:sp>
    </p:spTree>
    <p:extLst>
      <p:ext uri="{BB962C8B-B14F-4D97-AF65-F5344CB8AC3E}">
        <p14:creationId xmlns:p14="http://schemas.microsoft.com/office/powerpoint/2010/main" val="3208972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270870-060A-428C-96A6-260CBABA1286}"/>
              </a:ext>
            </a:extLst>
          </p:cNvPr>
          <p:cNvSpPr>
            <a:spLocks noGrp="1"/>
          </p:cNvSpPr>
          <p:nvPr>
            <p:ph type="title"/>
          </p:nvPr>
        </p:nvSpPr>
        <p:spPr>
          <a:xfrm>
            <a:off x="914400" y="138112"/>
            <a:ext cx="16459200" cy="865935"/>
          </a:xfrm>
        </p:spPr>
        <p:txBody>
          <a:bodyPr/>
          <a:lstStyle/>
          <a:p>
            <a:r>
              <a:rPr lang="it-IT" dirty="0"/>
              <a:t>Politica di neutralità</a:t>
            </a:r>
          </a:p>
        </p:txBody>
      </p:sp>
      <p:sp>
        <p:nvSpPr>
          <p:cNvPr id="3" name="Segnaposto contenuto 2">
            <a:extLst>
              <a:ext uri="{FF2B5EF4-FFF2-40B4-BE49-F238E27FC236}">
                <a16:creationId xmlns:a16="http://schemas.microsoft.com/office/drawing/2014/main" id="{A26166DC-74AB-4918-B7F3-37E1AFF0168F}"/>
              </a:ext>
            </a:extLst>
          </p:cNvPr>
          <p:cNvSpPr>
            <a:spLocks noGrp="1"/>
          </p:cNvSpPr>
          <p:nvPr>
            <p:ph idx="1"/>
          </p:nvPr>
        </p:nvSpPr>
        <p:spPr>
          <a:xfrm>
            <a:off x="914400" y="950261"/>
            <a:ext cx="16459200" cy="8355105"/>
          </a:xfrm>
        </p:spPr>
        <p:txBody>
          <a:bodyPr>
            <a:normAutofit/>
          </a:bodyPr>
          <a:lstStyle/>
          <a:p>
            <a:pPr algn="just"/>
            <a:endParaRPr lang="it-IT" dirty="0"/>
          </a:p>
          <a:p>
            <a:pPr algn="just"/>
            <a:r>
              <a:rPr lang="it-IT" dirty="0"/>
              <a:t>Norma interna che tratta in maniera identica tutti i dipendenti dell’impresa, imponendo loro, in maniera generale ed indiscriminata, segnatamente una neutralità di abbigliamento che osta al fatto di indossare tali segni.</a:t>
            </a:r>
          </a:p>
          <a:p>
            <a:pPr algn="just"/>
            <a:endParaRPr lang="it-IT" dirty="0"/>
          </a:p>
          <a:p>
            <a:pPr algn="just"/>
            <a:r>
              <a:rPr lang="it-IT" dirty="0"/>
              <a:t>Una norma interna come quella di cui trattasi nel procedimento principale non istituisce una disparità di trattamento direttamente fondata sulla religione o sulle convinzioni personali, ai sensi dell’articolo 2, paragrafo 2, lettera a), della direttiva 2000/78.</a:t>
            </a:r>
          </a:p>
          <a:p>
            <a:pPr algn="just"/>
            <a:endParaRPr lang="it-IT" dirty="0"/>
          </a:p>
          <a:p>
            <a:pPr algn="just"/>
            <a:r>
              <a:rPr lang="it-IT" altLang="it-IT" sz="4500" dirty="0"/>
              <a:t>Può costituire una discriminazione indiretta </a:t>
            </a:r>
          </a:p>
          <a:p>
            <a:pPr lvl="1" algn="just"/>
            <a:r>
              <a:rPr lang="it-IT" altLang="it-IT" sz="3300" dirty="0"/>
              <a:t>Indirettamente discriminatorio nei confronti di chi pratica certe religioni</a:t>
            </a:r>
          </a:p>
          <a:p>
            <a:pPr lvl="1" algn="just"/>
            <a:r>
              <a:rPr lang="it-IT" altLang="it-IT" sz="3300" dirty="0"/>
              <a:t>Giustificabile </a:t>
            </a:r>
          </a:p>
          <a:p>
            <a:pPr>
              <a:buNone/>
            </a:pPr>
            <a:endParaRPr lang="it-IT" altLang="it-IT" sz="4500" dirty="0"/>
          </a:p>
          <a:p>
            <a:pPr algn="just"/>
            <a:endParaRPr lang="it-IT" dirty="0"/>
          </a:p>
        </p:txBody>
      </p:sp>
    </p:spTree>
    <p:extLst>
      <p:ext uri="{BB962C8B-B14F-4D97-AF65-F5344CB8AC3E}">
        <p14:creationId xmlns:p14="http://schemas.microsoft.com/office/powerpoint/2010/main" val="3689697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Giustificabile oggettivamente</a:t>
            </a:r>
            <a:endParaRPr lang="en-US" dirty="0"/>
          </a:p>
        </p:txBody>
      </p:sp>
      <p:sp>
        <p:nvSpPr>
          <p:cNvPr id="3" name="Segnaposto contenuto 2"/>
          <p:cNvSpPr>
            <a:spLocks noGrp="1"/>
          </p:cNvSpPr>
          <p:nvPr>
            <p:ph idx="1"/>
          </p:nvPr>
        </p:nvSpPr>
        <p:spPr/>
        <p:txBody>
          <a:bodyPr>
            <a:normAutofit/>
          </a:bodyPr>
          <a:lstStyle/>
          <a:p>
            <a:r>
              <a:rPr lang="it-IT" dirty="0"/>
              <a:t>Finalità legittima</a:t>
            </a:r>
          </a:p>
          <a:p>
            <a:pPr lvl="1"/>
            <a:r>
              <a:rPr lang="it-IT" dirty="0"/>
              <a:t>La volontà di mostrare una politica di neutralità politica, filosofica o religiosa deve essere considerata legittima</a:t>
            </a:r>
          </a:p>
          <a:p>
            <a:pPr lvl="1"/>
            <a:r>
              <a:rPr lang="it-IT" dirty="0"/>
              <a:t>La volontà dei datori di lavoro di mostrare nei rapporti con i clienti una immagine di neutralità rientra nella libertà d’impresa riconosciuta all’art. 16 della Carta ed ha, in linea di principio, carattere legittimo, in particolare qualora il datore di lavoro coinvolga nel perseguimento di tale obiettivo soltanto i dipendenti che si suppone entrino in contatto con i clienti del medesimo</a:t>
            </a:r>
          </a:p>
          <a:p>
            <a:pPr lvl="1"/>
            <a:r>
              <a:rPr lang="it-IT" dirty="0"/>
              <a:t>Coerente con CEDU</a:t>
            </a:r>
          </a:p>
          <a:p>
            <a:r>
              <a:rPr lang="it-IT" dirty="0"/>
              <a:t>Carattere appropriato: politica di neutralità realmente perseguita in modo sistematico e coerente</a:t>
            </a:r>
          </a:p>
          <a:p>
            <a:r>
              <a:rPr lang="it-IT" dirty="0"/>
              <a:t>Mezzi impiegati proporzionali e necessari </a:t>
            </a:r>
          </a:p>
          <a:p>
            <a:pPr lvl="1"/>
            <a:r>
              <a:rPr lang="it-IT" dirty="0"/>
              <a:t>Stretto necessario: es. solo lavoratori che entrano a contatto con i clienti</a:t>
            </a:r>
          </a:p>
          <a:p>
            <a:pPr lvl="1"/>
            <a:r>
              <a:rPr lang="it-IT" dirty="0"/>
              <a:t>Possibile alternativa al licenziamento?</a:t>
            </a:r>
          </a:p>
        </p:txBody>
      </p:sp>
    </p:spTree>
    <p:extLst>
      <p:ext uri="{BB962C8B-B14F-4D97-AF65-F5344CB8AC3E}">
        <p14:creationId xmlns:p14="http://schemas.microsoft.com/office/powerpoint/2010/main" val="3741806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DIRITTO ANTIDISCRIMINATORIO</a:t>
            </a:r>
          </a:p>
        </p:txBody>
      </p:sp>
      <p:sp>
        <p:nvSpPr>
          <p:cNvPr id="3" name="Segnaposto contenuto 2"/>
          <p:cNvSpPr>
            <a:spLocks noGrp="1"/>
          </p:cNvSpPr>
          <p:nvPr>
            <p:ph idx="1"/>
          </p:nvPr>
        </p:nvSpPr>
        <p:spPr>
          <a:xfrm>
            <a:off x="1257300" y="2738438"/>
            <a:ext cx="15773400" cy="7149552"/>
          </a:xfrm>
        </p:spPr>
        <p:txBody>
          <a:bodyPr>
            <a:normAutofit/>
          </a:bodyPr>
          <a:lstStyle/>
          <a:p>
            <a:pPr algn="just"/>
            <a:r>
              <a:rPr lang="it-IT" dirty="0"/>
              <a:t>Sistema di tutela a favore di soggetti vulnerabili perché appartenenti a gruppi sistematicamente svantaggiati</a:t>
            </a:r>
          </a:p>
          <a:p>
            <a:endParaRPr lang="it-IT" dirty="0"/>
          </a:p>
          <a:p>
            <a:r>
              <a:rPr lang="it-IT" dirty="0"/>
              <a:t>Non tutte le differenze di trattamento costituiscono discriminazione, ma solo quelle illegittime</a:t>
            </a:r>
          </a:p>
          <a:p>
            <a:pPr lvl="1"/>
            <a:r>
              <a:rPr lang="it-IT" dirty="0"/>
              <a:t>Svantaggio</a:t>
            </a:r>
          </a:p>
          <a:p>
            <a:pPr lvl="1"/>
            <a:r>
              <a:rPr lang="it-IT" dirty="0"/>
              <a:t>Gruppi protetti</a:t>
            </a:r>
          </a:p>
          <a:p>
            <a:endParaRPr lang="it-IT" dirty="0"/>
          </a:p>
          <a:p>
            <a:pPr algn="just"/>
            <a:r>
              <a:rPr lang="it-IT" dirty="0"/>
              <a:t>I divieti di discriminazione limitano la libertà di espressione, di contrarre, d’impresa</a:t>
            </a:r>
          </a:p>
          <a:p>
            <a:pPr lvl="1" algn="just"/>
            <a:r>
              <a:rPr lang="it-IT" dirty="0"/>
              <a:t>Tuttavia, i divieti così come le libertà non sono assoluti</a:t>
            </a:r>
          </a:p>
        </p:txBody>
      </p:sp>
    </p:spTree>
    <p:extLst>
      <p:ext uri="{BB962C8B-B14F-4D97-AF65-F5344CB8AC3E}">
        <p14:creationId xmlns:p14="http://schemas.microsoft.com/office/powerpoint/2010/main" val="2072123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DIVIETI DI DISCRIMINAZIONE E PRINCIPIO GENERALE</a:t>
            </a:r>
          </a:p>
        </p:txBody>
      </p:sp>
      <p:sp>
        <p:nvSpPr>
          <p:cNvPr id="3" name="Segnaposto contenuto 2"/>
          <p:cNvSpPr>
            <a:spLocks noGrp="1"/>
          </p:cNvSpPr>
          <p:nvPr>
            <p:ph idx="1"/>
          </p:nvPr>
        </p:nvSpPr>
        <p:spPr>
          <a:xfrm>
            <a:off x="914400" y="2400300"/>
            <a:ext cx="16459200" cy="6654053"/>
          </a:xfrm>
        </p:spPr>
        <p:txBody>
          <a:bodyPr/>
          <a:lstStyle/>
          <a:p>
            <a:r>
              <a:rPr lang="it-IT" dirty="0"/>
              <a:t>Valenza economico/sociale</a:t>
            </a:r>
          </a:p>
          <a:p>
            <a:endParaRPr lang="it-IT" dirty="0"/>
          </a:p>
          <a:p>
            <a:r>
              <a:rPr lang="it-IT" dirty="0"/>
              <a:t>Vincolo imperativo che limita l’azione sia dei soggetti pubblici sia dei soggetti privati</a:t>
            </a:r>
          </a:p>
          <a:p>
            <a:pPr lvl="1"/>
            <a:endParaRPr lang="it-IT" dirty="0"/>
          </a:p>
          <a:p>
            <a:pPr lvl="1"/>
            <a:r>
              <a:rPr lang="it-IT" dirty="0"/>
              <a:t>Efficacia diretta verticale e orizzontale</a:t>
            </a:r>
          </a:p>
          <a:p>
            <a:pPr lvl="1"/>
            <a:endParaRPr lang="it-IT" dirty="0"/>
          </a:p>
          <a:p>
            <a:pPr lvl="1"/>
            <a:r>
              <a:rPr lang="it-IT" dirty="0"/>
              <a:t>Anche quando la regola è scritta in una direttiva ma è espressione di un principio generale</a:t>
            </a:r>
          </a:p>
        </p:txBody>
      </p:sp>
    </p:spTree>
    <p:extLst>
      <p:ext uri="{BB962C8B-B14F-4D97-AF65-F5344CB8AC3E}">
        <p14:creationId xmlns:p14="http://schemas.microsoft.com/office/powerpoint/2010/main" val="4135734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7300" y="547689"/>
            <a:ext cx="15773400" cy="978459"/>
          </a:xfrm>
        </p:spPr>
        <p:txBody>
          <a:bodyPr>
            <a:normAutofit/>
          </a:bodyPr>
          <a:lstStyle/>
          <a:p>
            <a:pPr algn="ctr"/>
            <a:r>
              <a:rPr lang="it-IT" dirty="0"/>
              <a:t>Caso </a:t>
            </a:r>
            <a:r>
              <a:rPr lang="it-IT" dirty="0" err="1"/>
              <a:t>Feryn</a:t>
            </a:r>
            <a:r>
              <a:rPr lang="it-IT" dirty="0"/>
              <a:t> 2008</a:t>
            </a:r>
          </a:p>
        </p:txBody>
      </p:sp>
      <p:sp>
        <p:nvSpPr>
          <p:cNvPr id="3" name="Segnaposto contenuto 2"/>
          <p:cNvSpPr>
            <a:spLocks noGrp="1"/>
          </p:cNvSpPr>
          <p:nvPr>
            <p:ph idx="1"/>
          </p:nvPr>
        </p:nvSpPr>
        <p:spPr>
          <a:xfrm>
            <a:off x="1257300" y="2163651"/>
            <a:ext cx="15773400" cy="7920507"/>
          </a:xfrm>
        </p:spPr>
        <p:txBody>
          <a:bodyPr>
            <a:normAutofit/>
          </a:bodyPr>
          <a:lstStyle/>
          <a:p>
            <a:endParaRPr lang="it-IT" dirty="0"/>
          </a:p>
          <a:p>
            <a:pPr algn="just"/>
            <a:r>
              <a:rPr lang="it-IT" dirty="0"/>
              <a:t>Datore di lavoro pubblica un annuncio di lavoro nel quale precisa che non assumerà lavoratori stranieri</a:t>
            </a:r>
          </a:p>
          <a:p>
            <a:endParaRPr lang="it-IT" dirty="0"/>
          </a:p>
          <a:p>
            <a:pPr algn="just"/>
            <a:r>
              <a:rPr lang="it-IT" dirty="0" err="1"/>
              <a:t>Feryn</a:t>
            </a:r>
            <a:r>
              <a:rPr lang="it-IT" dirty="0"/>
              <a:t> vende e installa porte basculanti e sezionali; ha registrato una ritrosia da parte dei propri clienti ad avere porte installate da stranieri</a:t>
            </a:r>
          </a:p>
          <a:p>
            <a:endParaRPr lang="it-IT" dirty="0"/>
          </a:p>
          <a:p>
            <a:pPr algn="just"/>
            <a:r>
              <a:rPr lang="it-IT" dirty="0"/>
              <a:t>“Devo soddisfare le esigenze dei miei clienti. Se lei dice: ‘Voglio quel tale prodotto o lo voglio così o così’, e io dico: ‘Non lo faccio, faccio venire lo stesso quelle persone’, allora lei dirà: ‘Non la voglio più quella porta’. Così io dovrò chiudere bottega. Dobbiamo venire incontro alle esigenze dei nostri clienti. Questo non è un mio problema, non ho creato io questo problema in Belgio. Io voglio solo che la società vada avanti e che alla fine dell’anno raggiungiamo il nostro fatturato e come lo raggiungo?…devo raggiungerlo come vuole il cliente!”.</a:t>
            </a:r>
          </a:p>
          <a:p>
            <a:endParaRPr lang="it-IT" dirty="0"/>
          </a:p>
          <a:p>
            <a:endParaRPr lang="it-IT" dirty="0"/>
          </a:p>
          <a:p>
            <a:endParaRPr lang="it-IT" dirty="0"/>
          </a:p>
          <a:p>
            <a:endParaRPr lang="it-IT" dirty="0"/>
          </a:p>
          <a:p>
            <a:endParaRPr lang="it-IT" dirty="0"/>
          </a:p>
        </p:txBody>
      </p:sp>
    </p:spTree>
    <p:extLst>
      <p:ext uri="{BB962C8B-B14F-4D97-AF65-F5344CB8AC3E}">
        <p14:creationId xmlns:p14="http://schemas.microsoft.com/office/powerpoint/2010/main" val="19531639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Nazionalità/origine nazionale/razza/origine etnica</a:t>
            </a:r>
          </a:p>
        </p:txBody>
      </p:sp>
      <p:sp>
        <p:nvSpPr>
          <p:cNvPr id="3" name="Segnaposto contenuto 2"/>
          <p:cNvSpPr>
            <a:spLocks noGrp="1"/>
          </p:cNvSpPr>
          <p:nvPr>
            <p:ph idx="1"/>
          </p:nvPr>
        </p:nvSpPr>
        <p:spPr>
          <a:xfrm>
            <a:off x="914400" y="2400300"/>
            <a:ext cx="16459200" cy="6743700"/>
          </a:xfrm>
        </p:spPr>
        <p:txBody>
          <a:bodyPr>
            <a:normAutofit fontScale="85000" lnSpcReduction="10000"/>
          </a:bodyPr>
          <a:lstStyle/>
          <a:p>
            <a:endParaRPr lang="it-IT" dirty="0"/>
          </a:p>
          <a:p>
            <a:r>
              <a:rPr lang="it-IT" dirty="0"/>
              <a:t>Diversa terminologia negli strumenti internazionali (UE e CEDU) e nella normativa di attuazione</a:t>
            </a:r>
          </a:p>
          <a:p>
            <a:endParaRPr lang="it-IT" dirty="0"/>
          </a:p>
          <a:p>
            <a:endParaRPr lang="it-IT" dirty="0"/>
          </a:p>
          <a:p>
            <a:r>
              <a:rPr lang="it-IT" dirty="0"/>
              <a:t>Intesi in senso inclusivo da parte della giurisprudenza </a:t>
            </a:r>
          </a:p>
          <a:p>
            <a:pPr lvl="1"/>
            <a:r>
              <a:rPr lang="it-IT" dirty="0"/>
              <a:t>Caso </a:t>
            </a:r>
            <a:r>
              <a:rPr lang="it-IT" dirty="0" err="1"/>
              <a:t>Feryn</a:t>
            </a:r>
            <a:r>
              <a:rPr lang="it-IT" dirty="0"/>
              <a:t> su «stranieri» e casi italiani su «clandestino» «richiedenti asilo»</a:t>
            </a:r>
          </a:p>
          <a:p>
            <a:endParaRPr lang="it-IT" dirty="0"/>
          </a:p>
          <a:p>
            <a:r>
              <a:rPr lang="it-IT" dirty="0"/>
              <a:t>Origine etnica</a:t>
            </a:r>
          </a:p>
          <a:p>
            <a:pPr lvl="1"/>
            <a:r>
              <a:rPr lang="it-IT" dirty="0"/>
              <a:t>Gruppi sociali caratterizzati da una comunanza di nazionalità, fede religiosa, lingua, origine culturale e tradizionale e ambiente di vita</a:t>
            </a:r>
          </a:p>
          <a:p>
            <a:pPr lvl="1"/>
            <a:r>
              <a:rPr lang="it-IT" i="1" dirty="0" err="1"/>
              <a:t>Chez</a:t>
            </a:r>
            <a:r>
              <a:rPr lang="it-IT" dirty="0"/>
              <a:t>: la ricorrente, sig.ra Nikolova, si autodefinisce rom, vivendo in un quartiere ad alta concentrazione e condividendo gli inconvenienti conseguenti; se non fosse qualificata ROM, la direttiva si applicherebbe lo stesso </a:t>
            </a:r>
          </a:p>
          <a:p>
            <a:endParaRPr lang="it-IT" dirty="0"/>
          </a:p>
          <a:p>
            <a:r>
              <a:rPr lang="it-IT" dirty="0"/>
              <a:t>Attenzione: nel diritto UE nazionalità è intesa solo cittadinanza; diverso regime, più favorevole, per i cittadini dell’Unione europea</a:t>
            </a:r>
          </a:p>
        </p:txBody>
      </p:sp>
    </p:spTree>
    <p:extLst>
      <p:ext uri="{BB962C8B-B14F-4D97-AF65-F5344CB8AC3E}">
        <p14:creationId xmlns:p14="http://schemas.microsoft.com/office/powerpoint/2010/main" val="1303496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463D7A-62AF-B9DB-B44E-A1808DA63050}"/>
              </a:ext>
            </a:extLst>
          </p:cNvPr>
          <p:cNvSpPr>
            <a:spLocks noGrp="1"/>
          </p:cNvSpPr>
          <p:nvPr>
            <p:ph type="title"/>
          </p:nvPr>
        </p:nvSpPr>
        <p:spPr>
          <a:xfrm>
            <a:off x="745724" y="945980"/>
            <a:ext cx="16459200" cy="589857"/>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C9AC1675-25D6-1539-D5AA-CB88B635197A}"/>
              </a:ext>
            </a:extLst>
          </p:cNvPr>
          <p:cNvSpPr>
            <a:spLocks noGrp="1"/>
          </p:cNvSpPr>
          <p:nvPr>
            <p:ph idx="1"/>
          </p:nvPr>
        </p:nvSpPr>
        <p:spPr>
          <a:xfrm>
            <a:off x="807868" y="1535838"/>
            <a:ext cx="16459200" cy="7625918"/>
          </a:xfrm>
        </p:spPr>
        <p:txBody>
          <a:bodyPr>
            <a:normAutofit lnSpcReduction="10000"/>
          </a:bodyPr>
          <a:lstStyle/>
          <a:p>
            <a:r>
              <a:rPr lang="it-IT" dirty="0"/>
              <a:t>Interpretazione secondo versioni linguistiche, nel loro contesto e tenendo conto dell’economia generale e delle finalità della direttiva 2000/43 di cui esse fanno parte </a:t>
            </a:r>
          </a:p>
          <a:p>
            <a:r>
              <a:rPr lang="it-IT" dirty="0"/>
              <a:t>Tenendo conto del fatto che la sfera di applicazione della direttiva non può essere definita in modo restrittivo, il principio della parità di trattamento si applica non in relazione ad una determinata categoria di persone ma sulla scorta dei motivi di cui all’art. 1, </a:t>
            </a:r>
            <a:r>
              <a:rPr lang="it-IT" dirty="0" err="1"/>
              <a:t>cosicchè</a:t>
            </a:r>
            <a:r>
              <a:rPr lang="it-IT" dirty="0"/>
              <a:t> esso può giovare anche a coloro che, seppure non appartenenti essi stessi alla razza o all’etnia interessata, subiscono tuttavia un trattamento meno favorevole o un particolare svantaggio per uno di tali motivi</a:t>
            </a:r>
          </a:p>
          <a:p>
            <a:pPr lvl="1"/>
            <a:r>
              <a:rPr lang="it-IT" dirty="0"/>
              <a:t>Per analogia, si v. Coleman C-303/06</a:t>
            </a:r>
          </a:p>
          <a:p>
            <a:r>
              <a:rPr lang="it-IT" dirty="0"/>
              <a:t>La ricorrente non è di origine rom ma è proprio l’origine rom la causa dello svantaggio subito</a:t>
            </a:r>
          </a:p>
          <a:p>
            <a:r>
              <a:rPr lang="it-IT" dirty="0"/>
              <a:t>Quartiere urbano prevalentemente popolato da residenti di origine rom nel quale i contatori sono collocati all’altezza di 6/7 metri a differenza degli altri quartieri dove sono collocati ad un’altezza inferiore a due metri </a:t>
            </a:r>
          </a:p>
          <a:p>
            <a:r>
              <a:rPr lang="it-IT" dirty="0"/>
              <a:t>Il divieto di discriminazione si applica sia alle persone che hanno una determinata origine etnica sia a quelle che senza possedere tale origine subiscono insieme alle prime il trattamento meno favorevole o il particolare svantaggio risultante da tale misura </a:t>
            </a:r>
          </a:p>
        </p:txBody>
      </p:sp>
    </p:spTree>
    <p:extLst>
      <p:ext uri="{BB962C8B-B14F-4D97-AF65-F5344CB8AC3E}">
        <p14:creationId xmlns:p14="http://schemas.microsoft.com/office/powerpoint/2010/main" val="765242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688A0A-92F7-382B-A3A7-C894F51EB229}"/>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6A4C49DB-5AD2-6A25-BA45-E380ADA476EB}"/>
              </a:ext>
            </a:extLst>
          </p:cNvPr>
          <p:cNvSpPr>
            <a:spLocks noGrp="1"/>
          </p:cNvSpPr>
          <p:nvPr>
            <p:ph idx="1"/>
          </p:nvPr>
        </p:nvSpPr>
        <p:spPr>
          <a:xfrm>
            <a:off x="914400" y="2400300"/>
            <a:ext cx="16459200" cy="6308694"/>
          </a:xfrm>
        </p:spPr>
        <p:txBody>
          <a:bodyPr/>
          <a:lstStyle/>
          <a:p>
            <a:r>
              <a:rPr lang="it-IT" dirty="0"/>
              <a:t>Art. 28: elevato livello di protezione contro le discriminazioni negli Stati membri</a:t>
            </a:r>
          </a:p>
          <a:p>
            <a:r>
              <a:rPr lang="it-IT" dirty="0"/>
              <a:t>Art. 6, par. 1: Requisiti minimi, fatta salva la possibilità di introdurre o mantenere disposizioni più favorevoli alla protezione del principio della parità di trattamento</a:t>
            </a:r>
          </a:p>
          <a:p>
            <a:endParaRPr lang="it-IT" dirty="0"/>
          </a:p>
          <a:p>
            <a:r>
              <a:rPr lang="it-IT" dirty="0"/>
              <a:t>La direttiva 2000/43 osta ad una normativa nazionale che per poter concludere per la sussistenza di una discriminazione diretta o indiretta fondata sulla razza o sull’origine etnica nei settori di sua applicazione (art. 3, par. 1) il trattamento meno favorevole o lo svantaggio devono consistere in un pregiudizio a diritti o </a:t>
            </a:r>
            <a:r>
              <a:rPr lang="it-IT"/>
              <a:t>legittimi interessi</a:t>
            </a:r>
            <a:endParaRPr lang="it-IT" dirty="0"/>
          </a:p>
        </p:txBody>
      </p:sp>
    </p:spTree>
    <p:extLst>
      <p:ext uri="{BB962C8B-B14F-4D97-AF65-F5344CB8AC3E}">
        <p14:creationId xmlns:p14="http://schemas.microsoft.com/office/powerpoint/2010/main" val="3053027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743700" y="800100"/>
            <a:ext cx="82296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a:solidFill>
                <a:schemeClr val="tx2"/>
              </a:solidFill>
            </a:endParaRPr>
          </a:p>
        </p:txBody>
      </p:sp>
      <p:sp>
        <p:nvSpPr>
          <p:cNvPr id="47107" name="Rectangle 3"/>
          <p:cNvSpPr>
            <a:spLocks noChangeArrowheads="1"/>
          </p:cNvSpPr>
          <p:nvPr/>
        </p:nvSpPr>
        <p:spPr bwMode="auto">
          <a:xfrm>
            <a:off x="1483823" y="2443164"/>
            <a:ext cx="13375178" cy="735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endParaRPr lang="it-IT" altLang="it-IT" sz="4500" dirty="0"/>
          </a:p>
          <a:p>
            <a:pPr eaLnBrk="1" hangingPunct="1"/>
            <a:r>
              <a:rPr lang="it-IT" altLang="it-IT" sz="4500" dirty="0"/>
              <a:t>Discriminazione diretta e indiretta</a:t>
            </a:r>
          </a:p>
          <a:p>
            <a:pPr lvl="1"/>
            <a:r>
              <a:rPr lang="it-IT" altLang="it-IT" sz="3900" dirty="0"/>
              <a:t>Caso del velo</a:t>
            </a:r>
          </a:p>
          <a:p>
            <a:pPr marL="685800" lvl="1" indent="0">
              <a:buNone/>
            </a:pPr>
            <a:endParaRPr lang="it-IT" altLang="it-IT" sz="3900" dirty="0"/>
          </a:p>
          <a:p>
            <a:pPr eaLnBrk="1" hangingPunct="1"/>
            <a:r>
              <a:rPr lang="it-IT" altLang="it-IT" sz="4500" dirty="0"/>
              <a:t>Molestia</a:t>
            </a:r>
          </a:p>
          <a:p>
            <a:pPr lvl="1"/>
            <a:r>
              <a:rPr lang="it-IT" altLang="it-IT" sz="3900" dirty="0"/>
              <a:t>Casi di condanna dei comuni contro richiedenti asilo</a:t>
            </a:r>
          </a:p>
          <a:p>
            <a:pPr eaLnBrk="1" hangingPunct="1">
              <a:buFontTx/>
              <a:buNone/>
            </a:pPr>
            <a:r>
              <a:rPr lang="it-IT" altLang="it-IT" sz="4500" dirty="0"/>
              <a:t>	</a:t>
            </a:r>
          </a:p>
          <a:p>
            <a:pPr eaLnBrk="1" hangingPunct="1"/>
            <a:r>
              <a:rPr lang="it-IT" altLang="it-IT" sz="4500" dirty="0"/>
              <a:t>Ordine di discriminare </a:t>
            </a:r>
          </a:p>
        </p:txBody>
      </p:sp>
      <p:sp>
        <p:nvSpPr>
          <p:cNvPr id="19460" name="Rectangle 6"/>
          <p:cNvSpPr>
            <a:spLocks noGrp="1" noChangeArrowheads="1"/>
          </p:cNvSpPr>
          <p:nvPr>
            <p:ph type="title" idx="4294967295"/>
          </p:nvPr>
        </p:nvSpPr>
        <p:spPr/>
        <p:txBody>
          <a:bodyPr/>
          <a:lstStyle/>
          <a:p>
            <a:pPr eaLnBrk="1" hangingPunct="1"/>
            <a:r>
              <a:rPr lang="it-IT" altLang="it-IT"/>
              <a:t>Definizioni</a:t>
            </a:r>
          </a:p>
        </p:txBody>
      </p:sp>
    </p:spTree>
    <p:extLst>
      <p:ext uri="{BB962C8B-B14F-4D97-AF65-F5344CB8AC3E}">
        <p14:creationId xmlns:p14="http://schemas.microsoft.com/office/powerpoint/2010/main" val="37817895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1+#ppt_w/2"/>
                                          </p:val>
                                        </p:tav>
                                        <p:tav tm="100000">
                                          <p:val>
                                            <p:strVal val="#ppt_x"/>
                                          </p:val>
                                        </p:tav>
                                      </p:tavLst>
                                    </p:anim>
                                    <p:anim calcmode="lin" valueType="num">
                                      <p:cBhvr additive="base">
                                        <p:cTn id="8" dur="500" fill="hold"/>
                                        <p:tgtEl>
                                          <p:spTgt spid="4710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AMERA.WAV"/>
                                        </p:tgtEl>
                                      </p:cMediaNode>
                                    </p:audio>
                                  </p:subTnLst>
                                </p:cTn>
                              </p:par>
                              <p:par>
                                <p:cTn id="15" presetID="2" presetClass="entr" presetSubtype="4" fill="hold" grpId="0" nodeType="with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 calcmode="lin" valueType="num">
                                      <p:cBhvr additive="base">
                                        <p:cTn id="17"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7107">
                                            <p:txEl>
                                              <p:pRg st="2" end="2"/>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7107">
                                            <p:txEl>
                                              <p:pRg st="4" end="4"/>
                                            </p:txEl>
                                          </p:spTgt>
                                        </p:tgtEl>
                                        <p:attrNameLst>
                                          <p:attrName>style.visibility</p:attrName>
                                        </p:attrNameLst>
                                      </p:cBhvr>
                                      <p:to>
                                        <p:strVal val="visible"/>
                                      </p:to>
                                    </p:set>
                                    <p:anim calcmode="lin" valueType="num">
                                      <p:cBhvr additive="base">
                                        <p:cTn id="23" dur="5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7107">
                                            <p:txEl>
                                              <p:pRg st="4" end="4"/>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CAMERA.WAV"/>
                                        </p:tgtEl>
                                      </p:cMediaNode>
                                    </p:audio>
                                  </p:subTnLst>
                                </p:cTn>
                              </p:par>
                              <p:par>
                                <p:cTn id="25" presetID="2" presetClass="entr" presetSubtype="4" fill="hold" grpId="0" nodeType="withEffect">
                                  <p:stCondLst>
                                    <p:cond delay="0"/>
                                  </p:stCondLst>
                                  <p:childTnLst>
                                    <p:set>
                                      <p:cBhvr>
                                        <p:cTn id="26" dur="1" fill="hold">
                                          <p:stCondLst>
                                            <p:cond delay="0"/>
                                          </p:stCondLst>
                                        </p:cTn>
                                        <p:tgtEl>
                                          <p:spTgt spid="47107">
                                            <p:txEl>
                                              <p:pRg st="5" end="5"/>
                                            </p:txEl>
                                          </p:spTgt>
                                        </p:tgtEl>
                                        <p:attrNameLst>
                                          <p:attrName>style.visibility</p:attrName>
                                        </p:attrNameLst>
                                      </p:cBhvr>
                                      <p:to>
                                        <p:strVal val="visible"/>
                                      </p:to>
                                    </p:set>
                                    <p:anim calcmode="lin" valueType="num">
                                      <p:cBhvr additive="base">
                                        <p:cTn id="27" dur="500" fill="hold"/>
                                        <p:tgtEl>
                                          <p:spTgt spid="4710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7107">
                                            <p:txEl>
                                              <p:pRg st="5" end="5"/>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7107">
                                            <p:txEl>
                                              <p:pRg st="6" end="6"/>
                                            </p:txEl>
                                          </p:spTgt>
                                        </p:tgtEl>
                                        <p:attrNameLst>
                                          <p:attrName>style.visibility</p:attrName>
                                        </p:attrNameLst>
                                      </p:cBhvr>
                                      <p:to>
                                        <p:strVal val="visible"/>
                                      </p:to>
                                    </p:set>
                                    <p:anim calcmode="lin" valueType="num">
                                      <p:cBhvr additive="base">
                                        <p:cTn id="33" dur="500" fill="hold"/>
                                        <p:tgtEl>
                                          <p:spTgt spid="4710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7107">
                                            <p:txEl>
                                              <p:pRg st="6" end="6"/>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CAMERA.WAV"/>
                                        </p:tgtEl>
                                      </p:cMediaNode>
                                    </p:audio>
                                  </p:sub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7107">
                                            <p:txEl>
                                              <p:pRg st="7" end="7"/>
                                            </p:txEl>
                                          </p:spTgt>
                                        </p:tgtEl>
                                        <p:attrNameLst>
                                          <p:attrName>style.visibility</p:attrName>
                                        </p:attrNameLst>
                                      </p:cBhvr>
                                      <p:to>
                                        <p:strVal val="visible"/>
                                      </p:to>
                                    </p:set>
                                    <p:anim calcmode="lin" valueType="num">
                                      <p:cBhvr additive="base">
                                        <p:cTn id="39" dur="500" fill="hold"/>
                                        <p:tgtEl>
                                          <p:spTgt spid="47107">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7107">
                                            <p:txEl>
                                              <p:pRg st="7" end="7"/>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P spid="47107"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095625" y="392079"/>
            <a:ext cx="12220575" cy="1714500"/>
          </a:xfrm>
        </p:spPr>
        <p:txBody>
          <a:bodyPr/>
          <a:lstStyle/>
          <a:p>
            <a:pPr eaLnBrk="1" hangingPunct="1"/>
            <a:r>
              <a:rPr lang="it-IT" altLang="it-IT" sz="5400"/>
              <a:t>Discriminazione diretta</a:t>
            </a:r>
          </a:p>
        </p:txBody>
      </p:sp>
      <p:sp>
        <p:nvSpPr>
          <p:cNvPr id="21507" name="Rectangle 3"/>
          <p:cNvSpPr>
            <a:spLocks noGrp="1" noChangeArrowheads="1"/>
          </p:cNvSpPr>
          <p:nvPr>
            <p:ph type="body" idx="1"/>
          </p:nvPr>
        </p:nvSpPr>
        <p:spPr>
          <a:xfrm>
            <a:off x="1908314" y="2226472"/>
            <a:ext cx="13531712" cy="7584281"/>
          </a:xfrm>
        </p:spPr>
        <p:txBody>
          <a:bodyPr/>
          <a:lstStyle/>
          <a:p>
            <a:pPr algn="just" eaLnBrk="1" hangingPunct="1"/>
            <a:r>
              <a:rPr lang="it-IT" altLang="it-IT" sz="4500" dirty="0"/>
              <a:t>Trattamento sfavorevole di una persona rispetto ad un’altra per motivi di razza od origine etnica</a:t>
            </a:r>
          </a:p>
          <a:p>
            <a:pPr algn="just" eaLnBrk="1" hangingPunct="1"/>
            <a:endParaRPr lang="it-IT" altLang="it-IT" sz="4500" dirty="0"/>
          </a:p>
          <a:p>
            <a:pPr algn="just" eaLnBrk="1" hangingPunct="1"/>
            <a:r>
              <a:rPr lang="it-IT" altLang="it-IT" sz="4500" dirty="0"/>
              <a:t>Comparazione tra singoli</a:t>
            </a:r>
          </a:p>
          <a:p>
            <a:pPr algn="just" eaLnBrk="1" hangingPunct="1"/>
            <a:endParaRPr lang="it-IT" altLang="it-IT" sz="4500" dirty="0"/>
          </a:p>
          <a:p>
            <a:pPr algn="just" eaLnBrk="1" hangingPunct="1"/>
            <a:r>
              <a:rPr lang="it-IT" altLang="it-IT" sz="4500" dirty="0"/>
              <a:t>Non c’è possibilità di giustificazione del comportamento</a:t>
            </a:r>
          </a:p>
          <a:p>
            <a:pPr algn="just" eaLnBrk="1" hangingPunct="1"/>
            <a:endParaRPr lang="it-IT" altLang="it-IT" sz="4500" dirty="0"/>
          </a:p>
          <a:p>
            <a:pPr algn="just" eaLnBrk="1" hangingPunct="1"/>
            <a:r>
              <a:rPr lang="it-IT" altLang="it-IT" sz="4500" dirty="0"/>
              <a:t>Se non i requisiti essenziali e determinanti per lo svolgimento dell’attività lavorativa </a:t>
            </a:r>
            <a:endParaRPr lang="it-IT" altLang="it-IT" dirty="0"/>
          </a:p>
        </p:txBody>
      </p:sp>
    </p:spTree>
    <p:extLst>
      <p:ext uri="{BB962C8B-B14F-4D97-AF65-F5344CB8AC3E}">
        <p14:creationId xmlns:p14="http://schemas.microsoft.com/office/powerpoint/2010/main" val="98027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Requisito essenziale e determinante per lo svolgimento dell’attività lavorativa</a:t>
            </a:r>
            <a:endParaRPr lang="en-US" dirty="0"/>
          </a:p>
        </p:txBody>
      </p:sp>
      <p:sp>
        <p:nvSpPr>
          <p:cNvPr id="3" name="Segnaposto contenuto 2"/>
          <p:cNvSpPr>
            <a:spLocks noGrp="1"/>
          </p:cNvSpPr>
          <p:nvPr>
            <p:ph idx="1"/>
          </p:nvPr>
        </p:nvSpPr>
        <p:spPr>
          <a:xfrm>
            <a:off x="914400" y="2400300"/>
            <a:ext cx="16459200" cy="7159336"/>
          </a:xfrm>
        </p:spPr>
        <p:txBody>
          <a:bodyPr/>
          <a:lstStyle/>
          <a:p>
            <a:endParaRPr lang="it-IT" dirty="0"/>
          </a:p>
          <a:p>
            <a:endParaRPr lang="it-IT" dirty="0"/>
          </a:p>
          <a:p>
            <a:pPr algn="just"/>
            <a:r>
              <a:rPr lang="it-IT" dirty="0"/>
              <a:t>La Corte ha chiarito che non è il motivo su cui si basa la differenza di trattamento a costituire un requisito essenziale e determinante ma una caratteristica ad esso legata</a:t>
            </a:r>
          </a:p>
          <a:p>
            <a:endParaRPr lang="it-IT" dirty="0"/>
          </a:p>
          <a:p>
            <a:pPr algn="just"/>
            <a:r>
              <a:rPr lang="it-IT" dirty="0"/>
              <a:t>Solo in casi strettamente limitati si può ammettere e solo per la natura dell’attività lavorativa o per il contesto in cui essa viene espletata</a:t>
            </a:r>
          </a:p>
          <a:p>
            <a:endParaRPr lang="it-IT" dirty="0"/>
          </a:p>
          <a:p>
            <a:pPr algn="just"/>
            <a:r>
              <a:rPr lang="it-IT" dirty="0"/>
              <a:t>Requisito oggettivamente dettato dalla natura o dal contesto in cui l’attività lavorativa si svolge e non può includere considerazioni soggettive, quali la volontà del datore di lavoro di tener conto dei desideri particolari del cliente</a:t>
            </a:r>
            <a:endParaRPr lang="en-US" dirty="0"/>
          </a:p>
        </p:txBody>
      </p:sp>
    </p:spTree>
    <p:extLst>
      <p:ext uri="{BB962C8B-B14F-4D97-AF65-F5344CB8AC3E}">
        <p14:creationId xmlns:p14="http://schemas.microsoft.com/office/powerpoint/2010/main" val="11131440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50482" y="392079"/>
            <a:ext cx="11465718" cy="1714500"/>
          </a:xfrm>
        </p:spPr>
        <p:txBody>
          <a:bodyPr/>
          <a:lstStyle/>
          <a:p>
            <a:pPr eaLnBrk="1" hangingPunct="1"/>
            <a:r>
              <a:rPr lang="it-IT" altLang="it-IT" sz="5400"/>
              <a:t>Discriminazione indiretta</a:t>
            </a:r>
          </a:p>
        </p:txBody>
      </p:sp>
      <p:sp>
        <p:nvSpPr>
          <p:cNvPr id="22531" name="Rectangle 3"/>
          <p:cNvSpPr>
            <a:spLocks noGrp="1" noChangeArrowheads="1"/>
          </p:cNvSpPr>
          <p:nvPr>
            <p:ph type="body" idx="1"/>
          </p:nvPr>
        </p:nvSpPr>
        <p:spPr>
          <a:xfrm>
            <a:off x="1490870" y="2659859"/>
            <a:ext cx="16002000" cy="6803231"/>
          </a:xfrm>
        </p:spPr>
        <p:txBody>
          <a:bodyPr/>
          <a:lstStyle/>
          <a:p>
            <a:pPr algn="just" eaLnBrk="1" hangingPunct="1"/>
            <a:r>
              <a:rPr lang="it-IT" altLang="it-IT" sz="4500" dirty="0"/>
              <a:t>Trattamento sfavorevole di persone a causa di una disposizione, criterio o prassi solo apparentemente neutri ma svantaggiosa per una persona per motivi di razza e origine etnica</a:t>
            </a:r>
          </a:p>
          <a:p>
            <a:pPr eaLnBrk="1" hangingPunct="1">
              <a:buFontTx/>
              <a:buNone/>
            </a:pPr>
            <a:endParaRPr lang="it-IT" altLang="it-IT" sz="4500" dirty="0"/>
          </a:p>
          <a:p>
            <a:pPr algn="just" eaLnBrk="1" hangingPunct="1"/>
            <a:r>
              <a:rPr lang="it-IT" altLang="it-IT" sz="4500" dirty="0"/>
              <a:t>Possibilità di giustificazione oggettiva in presenza di una finalità legittima e di mezzi appropriati e necessari</a:t>
            </a:r>
          </a:p>
        </p:txBody>
      </p:sp>
    </p:spTree>
    <p:extLst>
      <p:ext uri="{BB962C8B-B14F-4D97-AF65-F5344CB8AC3E}">
        <p14:creationId xmlns:p14="http://schemas.microsoft.com/office/powerpoint/2010/main" val="1534710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Giustificazione oggettiva </a:t>
            </a:r>
            <a:endParaRPr lang="en-US" dirty="0"/>
          </a:p>
        </p:txBody>
      </p:sp>
      <p:sp>
        <p:nvSpPr>
          <p:cNvPr id="3" name="Segnaposto contenuto 2"/>
          <p:cNvSpPr>
            <a:spLocks noGrp="1"/>
          </p:cNvSpPr>
          <p:nvPr>
            <p:ph idx="1"/>
          </p:nvPr>
        </p:nvSpPr>
        <p:spPr/>
        <p:txBody>
          <a:bodyPr>
            <a:normAutofit/>
          </a:bodyPr>
          <a:lstStyle/>
          <a:p>
            <a:r>
              <a:rPr lang="it-IT" dirty="0"/>
              <a:t>Finalità legittima</a:t>
            </a:r>
          </a:p>
          <a:p>
            <a:pPr lvl="1"/>
            <a:r>
              <a:rPr lang="it-IT" dirty="0"/>
              <a:t>La volontà di mostrare una politica di neutralità politica, filosofica o religiosa deve essere considerata legittima</a:t>
            </a:r>
          </a:p>
          <a:p>
            <a:pPr lvl="1"/>
            <a:r>
              <a:rPr lang="it-IT" dirty="0"/>
              <a:t>La volontà dei datori di lavoro di mostrare nei rapporti con i clienti una immagine di neutralità rientra nella libertà d’impresa riconosciuta all’art. 16 della Carta ed ha, in linea di principio, carattere legittimo, in particolare qualora il datore di lavoro coinvolga nel perseguimento di tale obiettivo soltanto i dipendenti che si suppone entrino in contatto con i clienti del medesimo</a:t>
            </a:r>
          </a:p>
          <a:p>
            <a:pPr lvl="1"/>
            <a:r>
              <a:rPr lang="it-IT" dirty="0"/>
              <a:t>Coerente con CEDU</a:t>
            </a:r>
          </a:p>
          <a:p>
            <a:r>
              <a:rPr lang="it-IT" dirty="0"/>
              <a:t>Carattere appropriato: politica di neutralità realmente perseguita in modo sistematico e coerente</a:t>
            </a:r>
          </a:p>
          <a:p>
            <a:r>
              <a:rPr lang="it-IT" dirty="0"/>
              <a:t>Mezzi impiegati proporzionali e necessari </a:t>
            </a:r>
          </a:p>
          <a:p>
            <a:pPr lvl="1"/>
            <a:r>
              <a:rPr lang="it-IT" dirty="0"/>
              <a:t>Stretto necessario: es. solo lavoratori che entrano a contatto con i clienti</a:t>
            </a:r>
          </a:p>
          <a:p>
            <a:pPr lvl="1"/>
            <a:r>
              <a:rPr lang="it-IT" dirty="0"/>
              <a:t>Possibile alternativa al licenziamento?</a:t>
            </a:r>
          </a:p>
        </p:txBody>
      </p:sp>
    </p:spTree>
    <p:extLst>
      <p:ext uri="{BB962C8B-B14F-4D97-AF65-F5344CB8AC3E}">
        <p14:creationId xmlns:p14="http://schemas.microsoft.com/office/powerpoint/2010/main" val="1462636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671482" y="800100"/>
            <a:ext cx="12301818" cy="1714500"/>
          </a:xfrm>
        </p:spPr>
        <p:txBody>
          <a:bodyPr/>
          <a:lstStyle/>
          <a:p>
            <a:pPr eaLnBrk="1" hangingPunct="1"/>
            <a:r>
              <a:rPr lang="it-IT" altLang="it-IT" sz="6000" b="1" dirty="0"/>
              <a:t>Eccezioni</a:t>
            </a:r>
            <a:endParaRPr lang="it-IT" altLang="it-IT" sz="5700" dirty="0"/>
          </a:p>
        </p:txBody>
      </p:sp>
      <p:sp>
        <p:nvSpPr>
          <p:cNvPr id="53251" name="Rectangle 3"/>
          <p:cNvSpPr>
            <a:spLocks noGrp="1" noChangeArrowheads="1"/>
          </p:cNvSpPr>
          <p:nvPr>
            <p:ph type="body" idx="1"/>
          </p:nvPr>
        </p:nvSpPr>
        <p:spPr>
          <a:xfrm>
            <a:off x="1570382" y="3188493"/>
            <a:ext cx="16143877" cy="6298407"/>
          </a:xfrm>
        </p:spPr>
        <p:txBody>
          <a:bodyPr>
            <a:normAutofit lnSpcReduction="10000"/>
          </a:bodyPr>
          <a:lstStyle/>
          <a:p>
            <a:pPr eaLnBrk="1" hangingPunct="1">
              <a:spcBef>
                <a:spcPct val="100000"/>
              </a:spcBef>
            </a:pPr>
            <a:endParaRPr lang="it-IT" altLang="it-IT" sz="3750" dirty="0"/>
          </a:p>
          <a:p>
            <a:pPr eaLnBrk="1" hangingPunct="1">
              <a:spcBef>
                <a:spcPct val="100000"/>
              </a:spcBef>
            </a:pPr>
            <a:r>
              <a:rPr lang="it-IT" altLang="it-IT" sz="3750" dirty="0"/>
              <a:t>Requisiti essenziali e determinanti per lo svolgimento dell’attività lavorativa</a:t>
            </a:r>
          </a:p>
          <a:p>
            <a:pPr eaLnBrk="1" hangingPunct="1">
              <a:spcBef>
                <a:spcPct val="100000"/>
              </a:spcBef>
            </a:pPr>
            <a:endParaRPr lang="it-IT" altLang="it-IT" sz="3750" dirty="0"/>
          </a:p>
          <a:p>
            <a:pPr eaLnBrk="1" hangingPunct="1">
              <a:spcBef>
                <a:spcPct val="100000"/>
              </a:spcBef>
            </a:pPr>
            <a:r>
              <a:rPr lang="it-IT" altLang="it-IT" sz="3750" dirty="0"/>
              <a:t>Giustificazioni oggettive</a:t>
            </a:r>
          </a:p>
          <a:p>
            <a:pPr eaLnBrk="1" hangingPunct="1">
              <a:spcBef>
                <a:spcPct val="100000"/>
              </a:spcBef>
            </a:pPr>
            <a:endParaRPr lang="it-IT" altLang="it-IT" sz="3750" dirty="0"/>
          </a:p>
          <a:p>
            <a:pPr eaLnBrk="1" hangingPunct="1">
              <a:spcBef>
                <a:spcPct val="100000"/>
              </a:spcBef>
            </a:pPr>
            <a:r>
              <a:rPr lang="it-IT" altLang="it-IT" sz="3750" dirty="0"/>
              <a:t>Azioni positive</a:t>
            </a:r>
          </a:p>
        </p:txBody>
      </p:sp>
    </p:spTree>
    <p:extLst>
      <p:ext uri="{BB962C8B-B14F-4D97-AF65-F5344CB8AC3E}">
        <p14:creationId xmlns:p14="http://schemas.microsoft.com/office/powerpoint/2010/main" val="42130501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1+#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1">
                                            <p:txEl>
                                              <p:pRg st="3" end="3"/>
                                            </p:txEl>
                                          </p:spTgt>
                                        </p:tgtEl>
                                        <p:attrNameLst>
                                          <p:attrName>style.visibility</p:attrName>
                                        </p:attrNameLst>
                                      </p:cBhvr>
                                      <p:to>
                                        <p:strVal val="visible"/>
                                      </p:to>
                                    </p:set>
                                    <p:anim calcmode="lin" valueType="num">
                                      <p:cBhvr additive="base">
                                        <p:cTn id="19" dur="5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51">
                                            <p:txEl>
                                              <p:pRg st="5" end="5"/>
                                            </p:txEl>
                                          </p:spTgt>
                                        </p:tgtEl>
                                        <p:attrNameLst>
                                          <p:attrName>style.visibility</p:attrName>
                                        </p:attrNameLst>
                                      </p:cBhvr>
                                      <p:to>
                                        <p:strVal val="visible"/>
                                      </p:to>
                                    </p:set>
                                    <p:anim calcmode="lin" valueType="num">
                                      <p:cBhvr additive="base">
                                        <p:cTn id="25" dur="5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32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nimBg="1" autoUpdateAnimBg="0"/>
      <p:bldP spid="53251"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569997" y="411957"/>
            <a:ext cx="7746206" cy="1714500"/>
          </a:xfrm>
        </p:spPr>
        <p:txBody>
          <a:bodyPr/>
          <a:lstStyle/>
          <a:p>
            <a:pPr algn="l" eaLnBrk="1" hangingPunct="1"/>
            <a:r>
              <a:rPr lang="it-IT" altLang="it-IT" sz="5400"/>
              <a:t>Molestia</a:t>
            </a:r>
          </a:p>
        </p:txBody>
      </p:sp>
      <p:sp>
        <p:nvSpPr>
          <p:cNvPr id="23555" name="Rectangle 3"/>
          <p:cNvSpPr>
            <a:spLocks noGrp="1" noChangeArrowheads="1"/>
          </p:cNvSpPr>
          <p:nvPr>
            <p:ph type="body" idx="1"/>
          </p:nvPr>
        </p:nvSpPr>
        <p:spPr>
          <a:xfrm>
            <a:off x="504699" y="1915539"/>
            <a:ext cx="16073253" cy="8114977"/>
          </a:xfrm>
        </p:spPr>
        <p:txBody>
          <a:bodyPr>
            <a:normAutofit fontScale="92500" lnSpcReduction="10000"/>
          </a:bodyPr>
          <a:lstStyle/>
          <a:p>
            <a:pPr eaLnBrk="1" hangingPunct="1"/>
            <a:endParaRPr lang="it-IT" altLang="it-IT" sz="4500" dirty="0"/>
          </a:p>
          <a:p>
            <a:pPr algn="just" eaLnBrk="1" hangingPunct="1"/>
            <a:r>
              <a:rPr lang="it-IT" altLang="it-IT" sz="4500" dirty="0"/>
              <a:t>Comportamento indesiderato adottato per motivi elencati nell’art. 13 ed avente lo scopo o l’effetto di violare la dignità della persona o di creare un clima intimidatorio, ostile, degradante, umiliante ed offensivo</a:t>
            </a:r>
          </a:p>
          <a:p>
            <a:pPr algn="just" eaLnBrk="1" hangingPunct="1"/>
            <a:endParaRPr lang="it-IT" altLang="it-IT" sz="4500" dirty="0"/>
          </a:p>
          <a:p>
            <a:pPr lvl="1" algn="just"/>
            <a:r>
              <a:rPr lang="it-IT" altLang="it-IT" sz="4500" dirty="0"/>
              <a:t>Condanna Lega Nord, sezione di Saronno e nazionale, per la pubblicazione di cartelli contro i richiedenti protezione internazionale definiti come clandestini </a:t>
            </a:r>
          </a:p>
          <a:p>
            <a:pPr lvl="2" algn="just"/>
            <a:r>
              <a:rPr lang="it-IT" altLang="it-IT" sz="4500" dirty="0"/>
              <a:t>Sentenza n. 418/2020 </a:t>
            </a:r>
            <a:r>
              <a:rPr lang="it-IT" altLang="it-IT" sz="4500" dirty="0" err="1"/>
              <a:t>pubbl</a:t>
            </a:r>
            <a:r>
              <a:rPr lang="it-IT" altLang="it-IT" sz="4500" dirty="0"/>
              <a:t>. il 06/02/2020 RG n. 1852/2017</a:t>
            </a:r>
          </a:p>
          <a:p>
            <a:pPr lvl="3" algn="just"/>
            <a:r>
              <a:rPr lang="it-IT" altLang="it-IT" sz="4500" dirty="0"/>
              <a:t>Condanna di 5000 Euro per ognuna delle due associazioni ricorrenti </a:t>
            </a:r>
          </a:p>
          <a:p>
            <a:pPr lvl="3" algn="just"/>
            <a:r>
              <a:rPr lang="it-IT" altLang="it-IT" sz="4500" dirty="0"/>
              <a:t>Pubblicazione sentenza su due testate giornalistiche e sul sito internet della Lega nord</a:t>
            </a:r>
          </a:p>
        </p:txBody>
      </p:sp>
    </p:spTree>
    <p:extLst>
      <p:ext uri="{BB962C8B-B14F-4D97-AF65-F5344CB8AC3E}">
        <p14:creationId xmlns:p14="http://schemas.microsoft.com/office/powerpoint/2010/main" val="118594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74EBB2-9A75-4A84-ABB3-102B25EFDE97}"/>
              </a:ext>
            </a:extLst>
          </p:cNvPr>
          <p:cNvSpPr>
            <a:spLocks noGrp="1"/>
          </p:cNvSpPr>
          <p:nvPr>
            <p:ph type="title"/>
          </p:nvPr>
        </p:nvSpPr>
        <p:spPr>
          <a:xfrm>
            <a:off x="1257300" y="547689"/>
            <a:ext cx="15773400" cy="883548"/>
          </a:xfrm>
        </p:spPr>
        <p:txBody>
          <a:bodyPr>
            <a:normAutofit/>
          </a:bodyPr>
          <a:lstStyle/>
          <a:p>
            <a:pPr algn="ctr"/>
            <a:r>
              <a:rPr lang="it-IT" dirty="0"/>
              <a:t>CGUE - </a:t>
            </a:r>
            <a:r>
              <a:rPr lang="it-IT" dirty="0" err="1"/>
              <a:t>Feryn</a:t>
            </a:r>
            <a:r>
              <a:rPr lang="it-IT" dirty="0"/>
              <a:t> 2018</a:t>
            </a:r>
          </a:p>
        </p:txBody>
      </p:sp>
      <p:sp>
        <p:nvSpPr>
          <p:cNvPr id="3" name="Segnaposto contenuto 2">
            <a:extLst>
              <a:ext uri="{FF2B5EF4-FFF2-40B4-BE49-F238E27FC236}">
                <a16:creationId xmlns:a16="http://schemas.microsoft.com/office/drawing/2014/main" id="{6696B410-0673-4802-93C2-E20DC8CE4172}"/>
              </a:ext>
            </a:extLst>
          </p:cNvPr>
          <p:cNvSpPr>
            <a:spLocks noGrp="1"/>
          </p:cNvSpPr>
          <p:nvPr>
            <p:ph idx="1"/>
          </p:nvPr>
        </p:nvSpPr>
        <p:spPr>
          <a:xfrm>
            <a:off x="1257300" y="1888435"/>
            <a:ext cx="15773400" cy="8134106"/>
          </a:xfrm>
        </p:spPr>
        <p:txBody>
          <a:bodyPr>
            <a:normAutofit lnSpcReduction="10000"/>
          </a:bodyPr>
          <a:lstStyle/>
          <a:p>
            <a:pPr algn="just"/>
            <a:r>
              <a:rPr lang="it-IT" sz="2700" dirty="0">
                <a:latin typeface="Verdana" panose="020B0604030504040204" pitchFamily="34" charset="0"/>
                <a:ea typeface="Times New Roman" panose="02020603050405020304" pitchFamily="18" charset="0"/>
              </a:rPr>
              <a:t>Dichiarazione pubblica di non assumere lavoratori aventi una determinata origine etnica o razziale configura una discriminazione diretta nell’assunzione</a:t>
            </a:r>
          </a:p>
          <a:p>
            <a:pPr lvl="1" algn="just"/>
            <a:endParaRPr lang="it-IT" sz="2700" dirty="0">
              <a:latin typeface="Verdana" panose="020B0604030504040204" pitchFamily="34" charset="0"/>
              <a:ea typeface="Times New Roman" panose="02020603050405020304" pitchFamily="18" charset="0"/>
            </a:endParaRPr>
          </a:p>
          <a:p>
            <a:pPr algn="just"/>
            <a:r>
              <a:rPr lang="it-IT" sz="2700" dirty="0">
                <a:latin typeface="Verdana" panose="020B0604030504040204" pitchFamily="34" charset="0"/>
                <a:ea typeface="Times New Roman" panose="02020603050405020304" pitchFamily="18" charset="0"/>
              </a:rPr>
              <a:t>Tali dichiarazioni sono idonee a dissuadere fortemente determinati candidati dal presentare le proprie candidature e, quindi, a ostacolarne l’accesso al mercato del lavoro</a:t>
            </a:r>
          </a:p>
          <a:p>
            <a:pPr algn="just"/>
            <a:endParaRPr lang="it-IT" sz="2700" dirty="0">
              <a:latin typeface="Verdana" panose="020B0604030504040204" pitchFamily="34" charset="0"/>
              <a:ea typeface="Times New Roman" panose="02020603050405020304" pitchFamily="18" charset="0"/>
            </a:endParaRPr>
          </a:p>
          <a:p>
            <a:pPr algn="just"/>
            <a:r>
              <a:rPr lang="it-IT" sz="2700" dirty="0">
                <a:latin typeface="Verdana" panose="020B0604030504040204" pitchFamily="34" charset="0"/>
                <a:ea typeface="Times New Roman" panose="02020603050405020304" pitchFamily="18" charset="0"/>
              </a:rPr>
              <a:t>Discriminazione collettiva: l’esistenza di siffatta discriminazione diretta non presuppone un denunciante identificabile che asserisca di essere stato vittima di tale discriminazione</a:t>
            </a:r>
            <a:endParaRPr lang="it-IT" sz="2700" dirty="0">
              <a:latin typeface="Times New Roman" panose="02020603050405020304" pitchFamily="18" charset="0"/>
              <a:ea typeface="Times New Roman" panose="02020603050405020304" pitchFamily="18" charset="0"/>
            </a:endParaRPr>
          </a:p>
          <a:p>
            <a:pPr algn="just"/>
            <a:endParaRPr lang="it-IT" sz="2700" dirty="0">
              <a:latin typeface="Verdana" panose="020B0604030504040204" pitchFamily="34" charset="0"/>
              <a:ea typeface="Times New Roman" panose="02020603050405020304" pitchFamily="18" charset="0"/>
              <a:cs typeface="Times New Roman" panose="02020603050405020304" pitchFamily="18" charset="0"/>
            </a:endParaRPr>
          </a:p>
          <a:p>
            <a:pPr algn="just"/>
            <a:r>
              <a:rPr lang="it-IT" sz="2700" dirty="0">
                <a:latin typeface="Verdana" panose="020B0604030504040204" pitchFamily="34" charset="0"/>
                <a:ea typeface="Times New Roman" panose="02020603050405020304" pitchFamily="18" charset="0"/>
                <a:cs typeface="Times New Roman" panose="02020603050405020304" pitchFamily="18" charset="0"/>
              </a:rPr>
              <a:t>Tali dichiarazioni sono sufficienti a far presumere l’esistenza di una politica di assunzione direttamente discriminatoria ai sensi dell’art. 8, n. 1, della direttiva 2000/43.</a:t>
            </a:r>
          </a:p>
          <a:p>
            <a:pPr algn="just"/>
            <a:r>
              <a:rPr lang="it-IT" sz="2700" dirty="0">
                <a:latin typeface="Verdana" panose="020B0604030504040204" pitchFamily="34" charset="0"/>
                <a:ea typeface="Times New Roman" panose="02020603050405020304" pitchFamily="18" charset="0"/>
                <a:cs typeface="Times New Roman" panose="02020603050405020304" pitchFamily="18" charset="0"/>
              </a:rPr>
              <a:t> Incombe quindi al detto datore di lavoro l’onere di provare che non vi è stata violazione del principio della parità di trattamento</a:t>
            </a:r>
          </a:p>
          <a:p>
            <a:pPr lvl="1" algn="just"/>
            <a:r>
              <a:rPr lang="it-IT" sz="2700" dirty="0">
                <a:latin typeface="Verdana" panose="020B0604030504040204" pitchFamily="34" charset="0"/>
                <a:ea typeface="Times New Roman" panose="02020603050405020304" pitchFamily="18" charset="0"/>
                <a:cs typeface="Times New Roman" panose="02020603050405020304" pitchFamily="18" charset="0"/>
              </a:rPr>
              <a:t>Es. dimostrando che la prassi effettiva di assunzione da parte dell’impresa non corrisponde a tali dichiarazioni</a:t>
            </a:r>
          </a:p>
          <a:p>
            <a:pPr lvl="1" algn="just"/>
            <a:r>
              <a:rPr lang="it-IT" sz="2700" dirty="0">
                <a:latin typeface="Verdana" panose="020B0604030504040204" pitchFamily="34" charset="0"/>
                <a:ea typeface="Times New Roman" panose="02020603050405020304" pitchFamily="18" charset="0"/>
                <a:cs typeface="Times New Roman" panose="02020603050405020304" pitchFamily="18" charset="0"/>
              </a:rPr>
              <a:t>Valutazione da parte del giudice</a:t>
            </a:r>
            <a:endParaRPr lang="it-IT" dirty="0"/>
          </a:p>
        </p:txBody>
      </p:sp>
    </p:spTree>
    <p:extLst>
      <p:ext uri="{BB962C8B-B14F-4D97-AF65-F5344CB8AC3E}">
        <p14:creationId xmlns:p14="http://schemas.microsoft.com/office/powerpoint/2010/main" val="30966583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138112"/>
            <a:ext cx="16459200" cy="1081088"/>
          </a:xfrm>
        </p:spPr>
        <p:txBody>
          <a:bodyPr/>
          <a:lstStyle/>
          <a:p>
            <a:r>
              <a:rPr lang="it-IT" dirty="0"/>
              <a:t>Razzismo – sanzioni penali </a:t>
            </a:r>
          </a:p>
        </p:txBody>
      </p:sp>
      <p:sp>
        <p:nvSpPr>
          <p:cNvPr id="3" name="Segnaposto contenuto 2"/>
          <p:cNvSpPr>
            <a:spLocks noGrp="1"/>
          </p:cNvSpPr>
          <p:nvPr>
            <p:ph idx="1"/>
          </p:nvPr>
        </p:nvSpPr>
        <p:spPr>
          <a:xfrm>
            <a:off x="914400" y="1219201"/>
            <a:ext cx="16459200" cy="8929688"/>
          </a:xfrm>
        </p:spPr>
        <p:txBody>
          <a:bodyPr>
            <a:normAutofit fontScale="92500"/>
          </a:bodyPr>
          <a:lstStyle/>
          <a:p>
            <a:pPr algn="just"/>
            <a:r>
              <a:rPr lang="it-IT" dirty="0"/>
              <a:t>Convenzione NU sull’eliminazione di ogni forma di discriminazione razziale 1965</a:t>
            </a:r>
          </a:p>
          <a:p>
            <a:pPr lvl="1" algn="just"/>
            <a:r>
              <a:rPr lang="it-IT" dirty="0"/>
              <a:t>Propaganda, incitamento all’odio o alla discriminazione razziale, atti di violenza o incitamento a commettere tali atti contro ogni razza o gruppo di individui, aiuto ad attività razziste </a:t>
            </a:r>
          </a:p>
          <a:p>
            <a:pPr lvl="1" algn="just"/>
            <a:r>
              <a:rPr lang="it-IT" dirty="0"/>
              <a:t>L. 1975 n. 654, c.d. Legge Reale, modificata dalla c.d. Legge Mancino nel 1993</a:t>
            </a:r>
          </a:p>
          <a:p>
            <a:pPr lvl="1" algn="just"/>
            <a:r>
              <a:rPr lang="it-IT" dirty="0"/>
              <a:t>Ora art. 604-bis c.p.</a:t>
            </a:r>
          </a:p>
          <a:p>
            <a:pPr algn="just"/>
            <a:endParaRPr lang="it-IT" dirty="0"/>
          </a:p>
          <a:p>
            <a:pPr algn="just"/>
            <a:r>
              <a:rPr lang="it-IT" dirty="0"/>
              <a:t>Decisione quadro del Consiglio europeo 2008/913</a:t>
            </a:r>
          </a:p>
          <a:p>
            <a:pPr lvl="1" algn="just"/>
            <a:r>
              <a:rPr lang="it-IT" dirty="0"/>
              <a:t>tutti gli Stati membri dell’UE hanno l’obbligo di prevedere sanzioni penali per l’istigazione alla violenza o all’odio nei confronti di una persona o di un gruppo di persone per motivi di razza, colore, ascendenza, religione o convinzione personale, origine nazionale o etnica, per la diffusione di materiale razzista e xenofobo e per l’apologia, la negazione o la minimizzazione dei crimini di genocidio, dei crimini di guerra e dei crimini contro l’umanità dirette contro tali gruppi di persone</a:t>
            </a:r>
          </a:p>
          <a:p>
            <a:pPr lvl="1" algn="just"/>
            <a:r>
              <a:rPr lang="it-IT" dirty="0"/>
              <a:t>Gli Stati membri sono inoltre tenuti a considerare le intenzioni razziste e xenofobe una circostanza aggravante</a:t>
            </a:r>
          </a:p>
          <a:p>
            <a:pPr algn="just"/>
            <a:r>
              <a:rPr lang="it-IT" dirty="0"/>
              <a:t>Codice di condotta sul contrasto dei discorsi d’odio online</a:t>
            </a:r>
          </a:p>
          <a:p>
            <a:pPr lvl="1" algn="just"/>
            <a:r>
              <a:rPr lang="it-IT" dirty="0">
                <a:hlinkClick r:id="rId2"/>
              </a:rPr>
              <a:t>https://ec.europa.eu/info/policies/justice-and-fundamental-rights/combatting-discrimination/racism-and-xenophobia/eu-code-conduct-countering-illegal-hate-speech-online_it</a:t>
            </a:r>
            <a:r>
              <a:rPr lang="it-IT" dirty="0"/>
              <a:t> </a:t>
            </a:r>
          </a:p>
        </p:txBody>
      </p:sp>
    </p:spTree>
    <p:extLst>
      <p:ext uri="{BB962C8B-B14F-4D97-AF65-F5344CB8AC3E}">
        <p14:creationId xmlns:p14="http://schemas.microsoft.com/office/powerpoint/2010/main" val="3976069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B43FA-F17B-4E11-815E-A13FBDA66162}"/>
              </a:ext>
            </a:extLst>
          </p:cNvPr>
          <p:cNvSpPr>
            <a:spLocks noGrp="1"/>
          </p:cNvSpPr>
          <p:nvPr>
            <p:ph type="title"/>
          </p:nvPr>
        </p:nvSpPr>
        <p:spPr/>
        <p:txBody>
          <a:bodyPr/>
          <a:lstStyle/>
          <a:p>
            <a:r>
              <a:rPr lang="it-IT" dirty="0"/>
              <a:t>Razzismo – sanzioni penali </a:t>
            </a:r>
          </a:p>
        </p:txBody>
      </p:sp>
      <p:sp>
        <p:nvSpPr>
          <p:cNvPr id="3" name="Segnaposto contenuto 2">
            <a:extLst>
              <a:ext uri="{FF2B5EF4-FFF2-40B4-BE49-F238E27FC236}">
                <a16:creationId xmlns:a16="http://schemas.microsoft.com/office/drawing/2014/main" id="{7F8576D7-449F-43D4-8B28-D997D9A44E26}"/>
              </a:ext>
            </a:extLst>
          </p:cNvPr>
          <p:cNvSpPr>
            <a:spLocks noGrp="1"/>
          </p:cNvSpPr>
          <p:nvPr>
            <p:ph idx="1"/>
          </p:nvPr>
        </p:nvSpPr>
        <p:spPr/>
        <p:txBody>
          <a:bodyPr/>
          <a:lstStyle/>
          <a:p>
            <a:endParaRPr lang="it-IT" dirty="0"/>
          </a:p>
          <a:p>
            <a:r>
              <a:rPr lang="it-IT" dirty="0"/>
              <a:t>Corte EDU</a:t>
            </a:r>
          </a:p>
          <a:p>
            <a:pPr lvl="1"/>
            <a:r>
              <a:rPr lang="it-IT" dirty="0"/>
              <a:t>Varie sentenze sia su </a:t>
            </a:r>
            <a:r>
              <a:rPr lang="it-IT" dirty="0" err="1"/>
              <a:t>hate</a:t>
            </a:r>
            <a:r>
              <a:rPr lang="it-IT" dirty="0"/>
              <a:t> crimes sia su </a:t>
            </a:r>
            <a:r>
              <a:rPr lang="it-IT" dirty="0" err="1"/>
              <a:t>hate</a:t>
            </a:r>
            <a:r>
              <a:rPr lang="it-IT" dirty="0"/>
              <a:t> speech</a:t>
            </a:r>
          </a:p>
          <a:p>
            <a:pPr lvl="1"/>
            <a:r>
              <a:rPr lang="it-IT" dirty="0"/>
              <a:t>I condannati spesso contestano la violazione della libertà di manifestazione del pensiero di cui all’art. 10 </a:t>
            </a:r>
          </a:p>
          <a:p>
            <a:pPr lvl="1"/>
            <a:r>
              <a:rPr lang="it-IT" dirty="0"/>
              <a:t>Interessanti pronunce anche su responsabili dei social network/provider piattaforme digitali </a:t>
            </a:r>
          </a:p>
          <a:p>
            <a:pPr lvl="1"/>
            <a:r>
              <a:rPr lang="it-IT" dirty="0"/>
              <a:t>Vedi </a:t>
            </a:r>
            <a:r>
              <a:rPr lang="it-IT" dirty="0" err="1"/>
              <a:t>Factsheet</a:t>
            </a:r>
            <a:r>
              <a:rPr lang="it-IT" dirty="0"/>
              <a:t> della Corte EDU</a:t>
            </a:r>
          </a:p>
          <a:p>
            <a:endParaRPr lang="it-IT" dirty="0"/>
          </a:p>
          <a:p>
            <a:endParaRPr lang="it-IT" dirty="0">
              <a:hlinkClick r:id="rId2"/>
            </a:endParaRPr>
          </a:p>
          <a:p>
            <a:r>
              <a:rPr lang="it-IT" dirty="0">
                <a:hlinkClick r:id="rId2"/>
              </a:rPr>
              <a:t>OSCE</a:t>
            </a:r>
          </a:p>
          <a:p>
            <a:pPr lvl="1"/>
            <a:r>
              <a:rPr lang="it-IT" dirty="0">
                <a:hlinkClick r:id="rId2"/>
              </a:rPr>
              <a:t>https://hatecrime.osce.org/</a:t>
            </a:r>
            <a:r>
              <a:rPr lang="it-IT" dirty="0"/>
              <a:t> </a:t>
            </a:r>
          </a:p>
        </p:txBody>
      </p:sp>
    </p:spTree>
    <p:extLst>
      <p:ext uri="{BB962C8B-B14F-4D97-AF65-F5344CB8AC3E}">
        <p14:creationId xmlns:p14="http://schemas.microsoft.com/office/powerpoint/2010/main" val="365011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Il sistema di tutela: difesa dei diritti e sanzioni</a:t>
            </a:r>
          </a:p>
        </p:txBody>
      </p:sp>
      <p:sp>
        <p:nvSpPr>
          <p:cNvPr id="3" name="Sottotitolo 2"/>
          <p:cNvSpPr>
            <a:spLocks noGrp="1"/>
          </p:cNvSpPr>
          <p:nvPr>
            <p:ph type="subTitle" idx="1"/>
          </p:nvPr>
        </p:nvSpPr>
        <p:spPr/>
        <p:txBody>
          <a:bodyPr/>
          <a:lstStyle/>
          <a:p>
            <a:r>
              <a:rPr lang="it-IT" dirty="0"/>
              <a:t>IV sessione </a:t>
            </a:r>
          </a:p>
        </p:txBody>
      </p:sp>
    </p:spTree>
    <p:extLst>
      <p:ext uri="{BB962C8B-B14F-4D97-AF65-F5344CB8AC3E}">
        <p14:creationId xmlns:p14="http://schemas.microsoft.com/office/powerpoint/2010/main" val="3324314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00400" y="800101"/>
            <a:ext cx="11772900" cy="1108214"/>
          </a:xfrm>
        </p:spPr>
        <p:txBody>
          <a:bodyPr/>
          <a:lstStyle/>
          <a:p>
            <a:pPr algn="l" eaLnBrk="1" hangingPunct="1"/>
            <a:r>
              <a:rPr lang="it-IT" altLang="it-IT" sz="6000" b="1" dirty="0"/>
              <a:t>Difesa dei diritti</a:t>
            </a:r>
            <a:r>
              <a:rPr lang="it-IT" altLang="it-IT" sz="6000" dirty="0"/>
              <a:t>	</a:t>
            </a:r>
            <a:endParaRPr lang="it-IT" altLang="it-IT" dirty="0"/>
          </a:p>
        </p:txBody>
      </p:sp>
      <p:sp>
        <p:nvSpPr>
          <p:cNvPr id="56323" name="Rectangle 3"/>
          <p:cNvSpPr>
            <a:spLocks noGrp="1" noChangeArrowheads="1"/>
          </p:cNvSpPr>
          <p:nvPr>
            <p:ph type="body" idx="1"/>
          </p:nvPr>
        </p:nvSpPr>
        <p:spPr>
          <a:xfrm>
            <a:off x="1669775" y="2325756"/>
            <a:ext cx="15604434" cy="6361044"/>
          </a:xfrm>
        </p:spPr>
        <p:txBody>
          <a:bodyPr/>
          <a:lstStyle/>
          <a:p>
            <a:pPr marL="0" indent="0">
              <a:spcBef>
                <a:spcPct val="100000"/>
              </a:spcBef>
            </a:pPr>
            <a:r>
              <a:rPr lang="it-IT" altLang="it-IT" sz="3600" dirty="0"/>
              <a:t> Diritto alla protezione legale contro le discriminazioni procedure amministrative/giurisdizionali</a:t>
            </a:r>
          </a:p>
          <a:p>
            <a:pPr marL="0" indent="0">
              <a:spcBef>
                <a:spcPct val="100000"/>
              </a:spcBef>
            </a:pPr>
            <a:endParaRPr lang="it-IT" altLang="it-IT" sz="3600" dirty="0"/>
          </a:p>
          <a:p>
            <a:pPr marL="0" indent="0">
              <a:spcBef>
                <a:spcPct val="100000"/>
              </a:spcBef>
            </a:pPr>
            <a:r>
              <a:rPr lang="it-IT" altLang="it-IT" sz="3600" dirty="0"/>
              <a:t>Diritto di azione da parte di associazioni, organizzazioni per conto o a sostegno della vittima e con il suo consenso</a:t>
            </a:r>
          </a:p>
          <a:p>
            <a:pPr marL="0" indent="0">
              <a:spcBef>
                <a:spcPct val="100000"/>
              </a:spcBef>
            </a:pPr>
            <a:endParaRPr lang="it-IT" altLang="it-IT" sz="3600" dirty="0"/>
          </a:p>
          <a:p>
            <a:pPr marL="0" indent="0">
              <a:spcBef>
                <a:spcPct val="100000"/>
              </a:spcBef>
            </a:pPr>
            <a:r>
              <a:rPr lang="it-IT" altLang="it-IT" sz="3600" dirty="0"/>
              <a:t>Rinvio alla legislazione nazionale per l’individuazione di tali organizzazioni</a:t>
            </a:r>
          </a:p>
        </p:txBody>
      </p:sp>
    </p:spTree>
    <p:extLst>
      <p:ext uri="{BB962C8B-B14F-4D97-AF65-F5344CB8AC3E}">
        <p14:creationId xmlns:p14="http://schemas.microsoft.com/office/powerpoint/2010/main" val="2012733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1+#ppt_w/2"/>
                                          </p:val>
                                        </p:tav>
                                        <p:tav tm="100000">
                                          <p:val>
                                            <p:strVal val="#ppt_x"/>
                                          </p:val>
                                        </p:tav>
                                      </p:tavLst>
                                    </p:anim>
                                    <p:anim calcmode="lin" valueType="num">
                                      <p:cBhvr additive="base">
                                        <p:cTn id="8" dur="500" fill="hold"/>
                                        <p:tgtEl>
                                          <p:spTgt spid="5632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xEl>
                                              <p:pRg st="0" end="0"/>
                                            </p:txEl>
                                          </p:spTgt>
                                        </p:tgtEl>
                                        <p:attrNameLst>
                                          <p:attrName>style.visibility</p:attrName>
                                        </p:attrNameLst>
                                      </p:cBhvr>
                                      <p:to>
                                        <p:strVal val="visible"/>
                                      </p:to>
                                    </p:set>
                                    <p:anim calcmode="lin" valueType="num">
                                      <p:cBhvr additive="base">
                                        <p:cTn id="13"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3">
                                            <p:txEl>
                                              <p:pRg st="4" end="4"/>
                                            </p:txEl>
                                          </p:spTgt>
                                        </p:tgtEl>
                                        <p:attrNameLst>
                                          <p:attrName>style.visibility</p:attrName>
                                        </p:attrNameLst>
                                      </p:cBhvr>
                                      <p:to>
                                        <p:strVal val="visible"/>
                                      </p:to>
                                    </p:set>
                                    <p:anim calcmode="lin" valueType="num">
                                      <p:cBhvr additive="base">
                                        <p:cTn id="25"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nimBg="1" autoUpdateAnimBg="0"/>
      <p:bldP spid="5632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998372" y="411957"/>
            <a:ext cx="9317831" cy="1714500"/>
          </a:xfrm>
        </p:spPr>
        <p:txBody>
          <a:bodyPr/>
          <a:lstStyle/>
          <a:p>
            <a:pPr eaLnBrk="1" hangingPunct="1"/>
            <a:r>
              <a:rPr lang="it-IT" altLang="it-IT" sz="6000" b="1"/>
              <a:t>Difesa dei diritti</a:t>
            </a:r>
            <a:r>
              <a:rPr lang="it-IT" altLang="it-IT" sz="6000"/>
              <a:t>	</a:t>
            </a:r>
          </a:p>
        </p:txBody>
      </p:sp>
      <p:sp>
        <p:nvSpPr>
          <p:cNvPr id="29699" name="Rectangle 3"/>
          <p:cNvSpPr>
            <a:spLocks noGrp="1" noChangeArrowheads="1"/>
          </p:cNvSpPr>
          <p:nvPr>
            <p:ph type="body" idx="1"/>
          </p:nvPr>
        </p:nvSpPr>
        <p:spPr>
          <a:xfrm>
            <a:off x="2961861" y="2226365"/>
            <a:ext cx="12354339" cy="6962880"/>
          </a:xfrm>
        </p:spPr>
        <p:txBody>
          <a:bodyPr/>
          <a:lstStyle/>
          <a:p>
            <a:pPr eaLnBrk="1" hangingPunct="1">
              <a:spcBef>
                <a:spcPct val="100000"/>
              </a:spcBef>
            </a:pPr>
            <a:r>
              <a:rPr lang="it-IT" altLang="it-IT" sz="3600" dirty="0"/>
              <a:t>Onere della prova: parziale inversione </a:t>
            </a:r>
          </a:p>
          <a:p>
            <a:pPr eaLnBrk="1" hangingPunct="1">
              <a:spcBef>
                <a:spcPct val="100000"/>
              </a:spcBef>
            </a:pPr>
            <a:endParaRPr lang="it-IT" altLang="it-IT" sz="3600" dirty="0"/>
          </a:p>
          <a:p>
            <a:pPr eaLnBrk="1" hangingPunct="1">
              <a:spcBef>
                <a:spcPct val="100000"/>
              </a:spcBef>
            </a:pPr>
            <a:r>
              <a:rPr lang="it-IT" altLang="it-IT" sz="3600" dirty="0"/>
              <a:t>Protezione delle vittime</a:t>
            </a:r>
          </a:p>
          <a:p>
            <a:pPr eaLnBrk="1" hangingPunct="1">
              <a:spcBef>
                <a:spcPct val="100000"/>
              </a:spcBef>
            </a:pPr>
            <a:endParaRPr lang="it-IT" altLang="it-IT" sz="3600" dirty="0"/>
          </a:p>
          <a:p>
            <a:pPr eaLnBrk="1" hangingPunct="1">
              <a:spcBef>
                <a:spcPct val="100000"/>
              </a:spcBef>
            </a:pPr>
            <a:r>
              <a:rPr lang="it-IT" altLang="it-IT" sz="3600" dirty="0"/>
              <a:t>Sanzioni - efficaci, proporzionate e dissuasive</a:t>
            </a:r>
            <a:endParaRPr lang="it-IT" altLang="it-IT" dirty="0"/>
          </a:p>
        </p:txBody>
      </p:sp>
    </p:spTree>
    <p:extLst>
      <p:ext uri="{BB962C8B-B14F-4D97-AF65-F5344CB8AC3E}">
        <p14:creationId xmlns:p14="http://schemas.microsoft.com/office/powerpoint/2010/main" val="1264634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6743700" y="800100"/>
            <a:ext cx="83439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b="1">
              <a:solidFill>
                <a:schemeClr val="tx2"/>
              </a:solidFill>
            </a:endParaRPr>
          </a:p>
        </p:txBody>
      </p:sp>
      <p:sp>
        <p:nvSpPr>
          <p:cNvPr id="59396" name="Text Box 4"/>
          <p:cNvSpPr txBox="1">
            <a:spLocks noChangeArrowheads="1"/>
          </p:cNvSpPr>
          <p:nvPr/>
        </p:nvSpPr>
        <p:spPr bwMode="auto">
          <a:xfrm>
            <a:off x="1326776" y="3307558"/>
            <a:ext cx="15742024"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buFontTx/>
              <a:buChar char="•"/>
            </a:pPr>
            <a:r>
              <a:rPr lang="it-IT" altLang="it-IT" sz="3900" dirty="0">
                <a:latin typeface="Times New Roman" panose="02020603050405020304" pitchFamily="18" charset="0"/>
              </a:rPr>
              <a:t>Promozione del dialogo sociale (per incoraggiare accordi sul posto di lavoro, codici di condotta, </a:t>
            </a:r>
            <a:r>
              <a:rPr lang="it-IT" altLang="it-IT" sz="3900" dirty="0" err="1">
                <a:latin typeface="Times New Roman" panose="02020603050405020304" pitchFamily="18" charset="0"/>
              </a:rPr>
              <a:t>etc</a:t>
            </a:r>
            <a:r>
              <a:rPr lang="it-IT" altLang="it-IT" sz="3900" dirty="0">
                <a:latin typeface="Times New Roman" panose="02020603050405020304" pitchFamily="18" charset="0"/>
              </a:rPr>
              <a:t>)</a:t>
            </a:r>
          </a:p>
          <a:p>
            <a:pPr>
              <a:spcBef>
                <a:spcPct val="50000"/>
              </a:spcBef>
              <a:buFontTx/>
              <a:buChar char="•"/>
            </a:pPr>
            <a:endParaRPr lang="it-IT" altLang="it-IT" sz="3900" dirty="0">
              <a:latin typeface="Times New Roman" panose="02020603050405020304" pitchFamily="18" charset="0"/>
            </a:endParaRPr>
          </a:p>
          <a:p>
            <a:pPr>
              <a:spcBef>
                <a:spcPct val="50000"/>
              </a:spcBef>
              <a:buFontTx/>
              <a:buChar char="•"/>
            </a:pPr>
            <a:r>
              <a:rPr lang="it-IT" altLang="it-IT" sz="3900" dirty="0">
                <a:latin typeface="Times New Roman" panose="02020603050405020304" pitchFamily="18" charset="0"/>
              </a:rPr>
              <a:t>Dialogo con le ONG (per promuovere più largamente il principio della parità di trattamento)</a:t>
            </a:r>
            <a:endParaRPr lang="it-IT" altLang="it-IT" sz="3750" dirty="0">
              <a:latin typeface="Times New Roman" panose="02020603050405020304" pitchFamily="18" charset="0"/>
            </a:endParaRPr>
          </a:p>
          <a:p>
            <a:pPr>
              <a:spcBef>
                <a:spcPct val="50000"/>
              </a:spcBef>
              <a:buFontTx/>
              <a:buChar char="•"/>
            </a:pPr>
            <a:endParaRPr lang="it-IT" altLang="it-IT" sz="3600" dirty="0">
              <a:latin typeface="Times New Roman" panose="02020603050405020304" pitchFamily="18" charset="0"/>
            </a:endParaRPr>
          </a:p>
        </p:txBody>
      </p:sp>
      <p:sp>
        <p:nvSpPr>
          <p:cNvPr id="30724" name="Text Box 5"/>
          <p:cNvSpPr txBox="1">
            <a:spLocks noChangeArrowheads="1"/>
          </p:cNvSpPr>
          <p:nvPr/>
        </p:nvSpPr>
        <p:spPr bwMode="auto">
          <a:xfrm>
            <a:off x="4000500" y="7772401"/>
            <a:ext cx="10972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fr-FR" altLang="it-IT" sz="3600">
              <a:latin typeface="Times New Roman" panose="02020603050405020304" pitchFamily="18" charset="0"/>
            </a:endParaRPr>
          </a:p>
        </p:txBody>
      </p:sp>
      <p:sp>
        <p:nvSpPr>
          <p:cNvPr id="30725" name="Rectangle 7"/>
          <p:cNvSpPr>
            <a:spLocks noGrp="1" noChangeArrowheads="1"/>
          </p:cNvSpPr>
          <p:nvPr>
            <p:ph type="title" idx="4294967295"/>
          </p:nvPr>
        </p:nvSpPr>
        <p:spPr/>
        <p:txBody>
          <a:bodyPr/>
          <a:lstStyle/>
          <a:p>
            <a:pPr eaLnBrk="1" hangingPunct="1"/>
            <a:r>
              <a:rPr lang="it-IT" altLang="it-IT" dirty="0"/>
              <a:t>	Dialogo Sociale</a:t>
            </a:r>
          </a:p>
        </p:txBody>
      </p:sp>
    </p:spTree>
    <p:extLst>
      <p:ext uri="{BB962C8B-B14F-4D97-AF65-F5344CB8AC3E}">
        <p14:creationId xmlns:p14="http://schemas.microsoft.com/office/powerpoint/2010/main" val="42935817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1+#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9396">
                                            <p:txEl>
                                              <p:pRg st="0" end="0"/>
                                            </p:txEl>
                                          </p:spTgt>
                                        </p:tgtEl>
                                        <p:attrNameLst>
                                          <p:attrName>style.visibility</p:attrName>
                                        </p:attrNameLst>
                                      </p:cBhvr>
                                      <p:to>
                                        <p:strVal val="visible"/>
                                      </p:to>
                                    </p:set>
                                    <p:anim calcmode="lin" valueType="num">
                                      <p:cBhvr additive="base">
                                        <p:cTn id="13" dur="500" fill="hold"/>
                                        <p:tgtEl>
                                          <p:spTgt spid="5939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396">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ARBRAKE.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9396">
                                            <p:txEl>
                                              <p:pRg st="2" end="2"/>
                                            </p:txEl>
                                          </p:spTgt>
                                        </p:tgtEl>
                                        <p:attrNameLst>
                                          <p:attrName>style.visibility</p:attrName>
                                        </p:attrNameLst>
                                      </p:cBhvr>
                                      <p:to>
                                        <p:strVal val="visible"/>
                                      </p:to>
                                    </p:set>
                                    <p:anim calcmode="lin" valueType="num">
                                      <p:cBhvr additive="base">
                                        <p:cTn id="19" dur="500" fill="hold"/>
                                        <p:tgtEl>
                                          <p:spTgt spid="5939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9396">
                                            <p:txEl>
                                              <p:pRg st="2" end="2"/>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utoUpdateAnimBg="0"/>
      <p:bldP spid="59396"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D476F8-F318-DF28-8001-5F291E48734E}"/>
              </a:ext>
            </a:extLst>
          </p:cNvPr>
          <p:cNvSpPr>
            <a:spLocks noGrp="1"/>
          </p:cNvSpPr>
          <p:nvPr>
            <p:ph type="title"/>
          </p:nvPr>
        </p:nvSpPr>
        <p:spPr/>
        <p:txBody>
          <a:bodyPr/>
          <a:lstStyle/>
          <a:p>
            <a:r>
              <a:rPr lang="it-IT" dirty="0"/>
              <a:t>A seguire…</a:t>
            </a:r>
          </a:p>
        </p:txBody>
      </p:sp>
      <p:sp>
        <p:nvSpPr>
          <p:cNvPr id="3" name="Segnaposto contenuto 2">
            <a:extLst>
              <a:ext uri="{FF2B5EF4-FFF2-40B4-BE49-F238E27FC236}">
                <a16:creationId xmlns:a16="http://schemas.microsoft.com/office/drawing/2014/main" id="{3ECAA297-339A-AF6F-8D32-3F08A68BA133}"/>
              </a:ext>
            </a:extLst>
          </p:cNvPr>
          <p:cNvSpPr>
            <a:spLocks noGrp="1"/>
          </p:cNvSpPr>
          <p:nvPr>
            <p:ph idx="1"/>
          </p:nvPr>
        </p:nvSpPr>
        <p:spPr>
          <a:xfrm>
            <a:off x="914400" y="2400300"/>
            <a:ext cx="16459200" cy="5465316"/>
          </a:xfrm>
        </p:spPr>
        <p:txBody>
          <a:bodyPr/>
          <a:lstStyle/>
          <a:p>
            <a:r>
              <a:rPr lang="it-IT" dirty="0"/>
              <a:t>Caso </a:t>
            </a:r>
            <a:r>
              <a:rPr lang="it-IT" dirty="0" err="1"/>
              <a:t>Accept</a:t>
            </a:r>
            <a:r>
              <a:rPr lang="it-IT" dirty="0"/>
              <a:t> 2013 </a:t>
            </a:r>
          </a:p>
          <a:p>
            <a:endParaRPr lang="it-IT" dirty="0"/>
          </a:p>
          <a:p>
            <a:r>
              <a:rPr lang="it-IT" dirty="0"/>
              <a:t>Caso NH 2020</a:t>
            </a:r>
          </a:p>
        </p:txBody>
      </p:sp>
    </p:spTree>
    <p:extLst>
      <p:ext uri="{BB962C8B-B14F-4D97-AF65-F5344CB8AC3E}">
        <p14:creationId xmlns:p14="http://schemas.microsoft.com/office/powerpoint/2010/main" val="2221489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333750" y="411957"/>
            <a:ext cx="11982450" cy="1714500"/>
          </a:xfrm>
        </p:spPr>
        <p:txBody>
          <a:bodyPr/>
          <a:lstStyle/>
          <a:p>
            <a:pPr eaLnBrk="1" hangingPunct="1"/>
            <a:r>
              <a:rPr lang="it-IT" altLang="it-IT"/>
              <a:t>Attuazione in Italia</a:t>
            </a:r>
          </a:p>
        </p:txBody>
      </p:sp>
      <p:sp>
        <p:nvSpPr>
          <p:cNvPr id="33795" name="Rectangle 3"/>
          <p:cNvSpPr>
            <a:spLocks noGrp="1" noChangeArrowheads="1"/>
          </p:cNvSpPr>
          <p:nvPr>
            <p:ph type="body" idx="1"/>
          </p:nvPr>
        </p:nvSpPr>
        <p:spPr/>
        <p:txBody>
          <a:bodyPr/>
          <a:lstStyle/>
          <a:p>
            <a:pPr eaLnBrk="1" hangingPunct="1"/>
            <a:endParaRPr lang="it-IT" altLang="it-IT" dirty="0"/>
          </a:p>
          <a:p>
            <a:pPr eaLnBrk="1" hangingPunct="1"/>
            <a:r>
              <a:rPr lang="it-IT" altLang="it-IT" dirty="0"/>
              <a:t>D. Lgs. 215/2003 e 216/2003</a:t>
            </a:r>
          </a:p>
          <a:p>
            <a:pPr eaLnBrk="1" hangingPunct="1"/>
            <a:endParaRPr lang="it-IT" altLang="it-IT" dirty="0"/>
          </a:p>
          <a:p>
            <a:pPr eaLnBrk="1" hangingPunct="1"/>
            <a:r>
              <a:rPr lang="it-IT" altLang="it-IT" dirty="0"/>
              <a:t>Ancora vigenti:</a:t>
            </a:r>
          </a:p>
          <a:p>
            <a:pPr lvl="1" eaLnBrk="1" hangingPunct="1"/>
            <a:r>
              <a:rPr lang="it-IT" altLang="it-IT" dirty="0"/>
              <a:t>Art. 43-44 TU 286/1998</a:t>
            </a:r>
          </a:p>
          <a:p>
            <a:pPr eaLnBrk="1" hangingPunct="1"/>
            <a:endParaRPr lang="it-IT" altLang="it-IT" dirty="0"/>
          </a:p>
          <a:p>
            <a:pPr lvl="1" eaLnBrk="1" hangingPunct="1"/>
            <a:r>
              <a:rPr lang="it-IT" altLang="it-IT" dirty="0"/>
              <a:t>Art. 15 Statuto dei lavoratori</a:t>
            </a:r>
          </a:p>
          <a:p>
            <a:pPr eaLnBrk="1" hangingPunct="1"/>
            <a:endParaRPr lang="it-IT" altLang="it-IT" dirty="0"/>
          </a:p>
        </p:txBody>
      </p:sp>
    </p:spTree>
    <p:extLst>
      <p:ext uri="{BB962C8B-B14F-4D97-AF65-F5344CB8AC3E}">
        <p14:creationId xmlns:p14="http://schemas.microsoft.com/office/powerpoint/2010/main" val="2948997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it-IT" altLang="it-IT"/>
              <a:t>D. lgs. 215/2003</a:t>
            </a:r>
          </a:p>
        </p:txBody>
      </p:sp>
      <p:sp>
        <p:nvSpPr>
          <p:cNvPr id="34819" name="Rectangle 3"/>
          <p:cNvSpPr>
            <a:spLocks noGrp="1" noChangeArrowheads="1"/>
          </p:cNvSpPr>
          <p:nvPr>
            <p:ph type="body" idx="1"/>
          </p:nvPr>
        </p:nvSpPr>
        <p:spPr/>
        <p:txBody>
          <a:bodyPr/>
          <a:lstStyle/>
          <a:p>
            <a:pPr eaLnBrk="1" hangingPunct="1">
              <a:lnSpc>
                <a:spcPct val="90000"/>
              </a:lnSpc>
            </a:pPr>
            <a:r>
              <a:rPr lang="it-IT" altLang="it-IT"/>
              <a:t>Nozioni </a:t>
            </a:r>
          </a:p>
          <a:p>
            <a:pPr lvl="1" eaLnBrk="1" hangingPunct="1">
              <a:lnSpc>
                <a:spcPct val="90000"/>
              </a:lnSpc>
            </a:pPr>
            <a:r>
              <a:rPr lang="it-IT" altLang="it-IT"/>
              <a:t>Riproduzione quasi letterale testo della direttiva</a:t>
            </a:r>
          </a:p>
          <a:p>
            <a:pPr lvl="2" eaLnBrk="1" hangingPunct="1">
              <a:lnSpc>
                <a:spcPct val="90000"/>
              </a:lnSpc>
            </a:pPr>
            <a:r>
              <a:rPr lang="it-IT" altLang="it-IT"/>
              <a:t>Giustificazioni</a:t>
            </a:r>
          </a:p>
          <a:p>
            <a:pPr lvl="2" eaLnBrk="1" hangingPunct="1">
              <a:lnSpc>
                <a:spcPct val="90000"/>
              </a:lnSpc>
            </a:pPr>
            <a:r>
              <a:rPr lang="it-IT" altLang="it-IT"/>
              <a:t>Molestia</a:t>
            </a:r>
          </a:p>
          <a:p>
            <a:pPr lvl="2" eaLnBrk="1" hangingPunct="1">
              <a:lnSpc>
                <a:spcPct val="90000"/>
              </a:lnSpc>
              <a:buFontTx/>
              <a:buNone/>
            </a:pPr>
            <a:endParaRPr lang="it-IT" altLang="it-IT"/>
          </a:p>
          <a:p>
            <a:pPr eaLnBrk="1" hangingPunct="1">
              <a:lnSpc>
                <a:spcPct val="90000"/>
              </a:lnSpc>
            </a:pPr>
            <a:r>
              <a:rPr lang="it-IT" altLang="it-IT"/>
              <a:t>Ambito di applicazione</a:t>
            </a:r>
          </a:p>
          <a:p>
            <a:pPr lvl="2" eaLnBrk="1" hangingPunct="1">
              <a:lnSpc>
                <a:spcPct val="90000"/>
              </a:lnSpc>
            </a:pPr>
            <a:r>
              <a:rPr lang="it-IT" altLang="it-IT"/>
              <a:t>Riproduzione letterale testo della direttiva</a:t>
            </a:r>
          </a:p>
          <a:p>
            <a:pPr lvl="2" eaLnBrk="1" hangingPunct="1">
              <a:lnSpc>
                <a:spcPct val="90000"/>
              </a:lnSpc>
              <a:buFontTx/>
              <a:buNone/>
            </a:pPr>
            <a:endParaRPr lang="it-IT" altLang="it-IT"/>
          </a:p>
          <a:p>
            <a:pPr eaLnBrk="1" hangingPunct="1">
              <a:lnSpc>
                <a:spcPct val="90000"/>
              </a:lnSpc>
            </a:pPr>
            <a:r>
              <a:rPr lang="it-IT" altLang="it-IT"/>
              <a:t>Difesa dei diritti</a:t>
            </a:r>
          </a:p>
          <a:p>
            <a:pPr lvl="1" eaLnBrk="1" hangingPunct="1">
              <a:lnSpc>
                <a:spcPct val="90000"/>
              </a:lnSpc>
            </a:pPr>
            <a:r>
              <a:rPr lang="it-IT" altLang="it-IT"/>
              <a:t>Disposizioni specifiche e rinvio all’art. 44 T.U. 286/1998 </a:t>
            </a:r>
          </a:p>
          <a:p>
            <a:pPr eaLnBrk="1" hangingPunct="1">
              <a:lnSpc>
                <a:spcPct val="90000"/>
              </a:lnSpc>
            </a:pPr>
            <a:endParaRPr lang="it-IT" altLang="it-IT"/>
          </a:p>
          <a:p>
            <a:pPr eaLnBrk="1" hangingPunct="1">
              <a:lnSpc>
                <a:spcPct val="90000"/>
              </a:lnSpc>
            </a:pPr>
            <a:endParaRPr lang="it-IT" altLang="it-IT"/>
          </a:p>
          <a:p>
            <a:pPr lvl="1" eaLnBrk="1" hangingPunct="1">
              <a:lnSpc>
                <a:spcPct val="90000"/>
              </a:lnSpc>
            </a:pPr>
            <a:endParaRPr lang="it-IT" altLang="it-IT"/>
          </a:p>
        </p:txBody>
      </p:sp>
    </p:spTree>
    <p:extLst>
      <p:ext uri="{BB962C8B-B14F-4D97-AF65-F5344CB8AC3E}">
        <p14:creationId xmlns:p14="http://schemas.microsoft.com/office/powerpoint/2010/main" val="3427207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it-IT" altLang="it-IT" dirty="0"/>
              <a:t>Problemi</a:t>
            </a:r>
          </a:p>
        </p:txBody>
      </p:sp>
      <p:sp>
        <p:nvSpPr>
          <p:cNvPr id="35843" name="Rectangle 3"/>
          <p:cNvSpPr>
            <a:spLocks noGrp="1" noChangeArrowheads="1"/>
          </p:cNvSpPr>
          <p:nvPr>
            <p:ph type="body" idx="1"/>
          </p:nvPr>
        </p:nvSpPr>
        <p:spPr/>
        <p:txBody>
          <a:bodyPr/>
          <a:lstStyle/>
          <a:p>
            <a:pPr eaLnBrk="1" hangingPunct="1"/>
            <a:r>
              <a:rPr lang="it-IT" altLang="it-IT"/>
              <a:t>Coordinamento tra testi normativi</a:t>
            </a:r>
          </a:p>
          <a:p>
            <a:pPr eaLnBrk="1" hangingPunct="1"/>
            <a:endParaRPr lang="it-IT" altLang="it-IT"/>
          </a:p>
          <a:p>
            <a:pPr eaLnBrk="1" hangingPunct="1"/>
            <a:r>
              <a:rPr lang="it-IT" altLang="it-IT"/>
              <a:t>Nazionalità</a:t>
            </a:r>
          </a:p>
          <a:p>
            <a:pPr eaLnBrk="1" hangingPunct="1"/>
            <a:endParaRPr lang="it-IT" altLang="it-IT"/>
          </a:p>
          <a:p>
            <a:pPr eaLnBrk="1" hangingPunct="1"/>
            <a:r>
              <a:rPr lang="it-IT" altLang="it-IT"/>
              <a:t>Dialogo sociale</a:t>
            </a:r>
          </a:p>
          <a:p>
            <a:pPr eaLnBrk="1" hangingPunct="1"/>
            <a:endParaRPr lang="it-IT" altLang="it-IT"/>
          </a:p>
        </p:txBody>
      </p:sp>
    </p:spTree>
    <p:extLst>
      <p:ext uri="{BB962C8B-B14F-4D97-AF65-F5344CB8AC3E}">
        <p14:creationId xmlns:p14="http://schemas.microsoft.com/office/powerpoint/2010/main" val="628783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6743700" y="800100"/>
            <a:ext cx="90297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it-IT" altLang="it-IT" sz="6600"/>
          </a:p>
        </p:txBody>
      </p:sp>
      <p:sp>
        <p:nvSpPr>
          <p:cNvPr id="111619" name="Text Box 3"/>
          <p:cNvSpPr txBox="1">
            <a:spLocks noChangeArrowheads="1"/>
          </p:cNvSpPr>
          <p:nvPr/>
        </p:nvSpPr>
        <p:spPr bwMode="auto">
          <a:xfrm>
            <a:off x="1570383" y="3200402"/>
            <a:ext cx="12945717" cy="418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spcAft>
                <a:spcPts val="900"/>
              </a:spcAft>
              <a:buFontTx/>
              <a:buChar char="•"/>
            </a:pPr>
            <a:r>
              <a:rPr lang="it-IT" altLang="it-IT" sz="3750" dirty="0">
                <a:latin typeface="Times New Roman" panose="02020603050405020304" pitchFamily="18" charset="0"/>
              </a:rPr>
              <a:t>Organismi per la promozione della parità di trattamento indipendentemente della razza e dell’origine etnica</a:t>
            </a:r>
          </a:p>
          <a:p>
            <a:pPr lvl="2">
              <a:spcBef>
                <a:spcPct val="50000"/>
              </a:spcBef>
              <a:spcAft>
                <a:spcPts val="900"/>
              </a:spcAft>
              <a:buFontTx/>
              <a:buChar char="•"/>
            </a:pPr>
            <a:r>
              <a:rPr lang="it-IT" altLang="it-IT" sz="3750" dirty="0">
                <a:latin typeface="Times New Roman" panose="02020603050405020304" pitchFamily="18" charset="0"/>
              </a:rPr>
              <a:t>Assistenza indipendente alle vittime di discriminazione</a:t>
            </a:r>
          </a:p>
          <a:p>
            <a:pPr lvl="2">
              <a:spcBef>
                <a:spcPct val="50000"/>
              </a:spcBef>
              <a:spcAft>
                <a:spcPts val="900"/>
              </a:spcAft>
              <a:buFontTx/>
              <a:buChar char="•"/>
            </a:pPr>
            <a:r>
              <a:rPr lang="it-IT" altLang="it-IT" sz="3750" dirty="0">
                <a:latin typeface="Times New Roman" panose="02020603050405020304" pitchFamily="18" charset="0"/>
              </a:rPr>
              <a:t>Inchieste indipendenti</a:t>
            </a:r>
          </a:p>
          <a:p>
            <a:pPr lvl="2">
              <a:spcBef>
                <a:spcPct val="50000"/>
              </a:spcBef>
              <a:spcAft>
                <a:spcPts val="900"/>
              </a:spcAft>
              <a:buFontTx/>
              <a:buChar char="•"/>
            </a:pPr>
            <a:r>
              <a:rPr lang="it-IT" altLang="it-IT" sz="3750" dirty="0">
                <a:latin typeface="Times New Roman" panose="02020603050405020304" pitchFamily="18" charset="0"/>
              </a:rPr>
              <a:t>Relazioni indipendenti e raccomandazioni</a:t>
            </a:r>
          </a:p>
        </p:txBody>
      </p:sp>
      <p:sp>
        <p:nvSpPr>
          <p:cNvPr id="36868" name="Rectangle 4"/>
          <p:cNvSpPr>
            <a:spLocks noGrp="1" noChangeArrowheads="1"/>
          </p:cNvSpPr>
          <p:nvPr>
            <p:ph type="title" idx="4294967295"/>
          </p:nvPr>
        </p:nvSpPr>
        <p:spPr>
          <a:xfrm>
            <a:off x="3743325" y="411957"/>
            <a:ext cx="11572875" cy="1714500"/>
          </a:xfrm>
        </p:spPr>
        <p:txBody>
          <a:bodyPr>
            <a:normAutofit fontScale="90000"/>
          </a:bodyPr>
          <a:lstStyle/>
          <a:p>
            <a:pPr eaLnBrk="1" hangingPunct="1"/>
            <a:r>
              <a:rPr lang="it-IT" altLang="it-IT" sz="5400" dirty="0"/>
              <a:t>Organismi specializzati</a:t>
            </a:r>
            <a:br>
              <a:rPr lang="it-IT" altLang="it-IT" sz="5400" dirty="0"/>
            </a:br>
            <a:r>
              <a:rPr lang="it-IT" altLang="it-IT" sz="5400" dirty="0"/>
              <a:t> </a:t>
            </a:r>
            <a:r>
              <a:rPr lang="it-IT" altLang="it-IT" sz="4200" dirty="0"/>
              <a:t>Articolo 13 dir. 2000/43/CE</a:t>
            </a:r>
          </a:p>
        </p:txBody>
      </p:sp>
    </p:spTree>
    <p:extLst>
      <p:ext uri="{BB962C8B-B14F-4D97-AF65-F5344CB8AC3E}">
        <p14:creationId xmlns:p14="http://schemas.microsoft.com/office/powerpoint/2010/main" val="22070537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1+#ppt_w/2"/>
                                          </p:val>
                                        </p:tav>
                                        <p:tav tm="100000">
                                          <p:val>
                                            <p:strVal val="#ppt_x"/>
                                          </p:val>
                                        </p:tav>
                                      </p:tavLst>
                                    </p:anim>
                                    <p:anim calcmode="lin" valueType="num">
                                      <p:cBhvr additive="base">
                                        <p:cTn id="8" dur="500" fill="hold"/>
                                        <p:tgtEl>
                                          <p:spTgt spid="1116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1619">
                                            <p:txEl>
                                              <p:pRg st="0" end="0"/>
                                            </p:txEl>
                                          </p:spTgt>
                                        </p:tgtEl>
                                        <p:attrNameLst>
                                          <p:attrName>style.visibility</p:attrName>
                                        </p:attrNameLst>
                                      </p:cBhvr>
                                      <p:to>
                                        <p:strVal val="visible"/>
                                      </p:to>
                                    </p:set>
                                    <p:anim calcmode="lin" valueType="num">
                                      <p:cBhvr additive="base">
                                        <p:cTn id="13" dur="500" fill="hold"/>
                                        <p:tgtEl>
                                          <p:spTgt spid="1116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16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1619">
                                            <p:txEl>
                                              <p:pRg st="1" end="1"/>
                                            </p:txEl>
                                          </p:spTgt>
                                        </p:tgtEl>
                                        <p:attrNameLst>
                                          <p:attrName>style.visibility</p:attrName>
                                        </p:attrNameLst>
                                      </p:cBhvr>
                                      <p:to>
                                        <p:strVal val="visible"/>
                                      </p:to>
                                    </p:set>
                                    <p:anim calcmode="lin" valueType="num">
                                      <p:cBhvr additive="base">
                                        <p:cTn id="17" dur="5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1619">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1619">
                                            <p:txEl>
                                              <p:pRg st="2" end="2"/>
                                            </p:txEl>
                                          </p:spTgt>
                                        </p:tgtEl>
                                        <p:attrNameLst>
                                          <p:attrName>style.visibility</p:attrName>
                                        </p:attrNameLst>
                                      </p:cBhvr>
                                      <p:to>
                                        <p:strVal val="visible"/>
                                      </p:to>
                                    </p:set>
                                    <p:anim calcmode="lin" valueType="num">
                                      <p:cBhvr additive="base">
                                        <p:cTn id="21" dur="500" fill="hold"/>
                                        <p:tgtEl>
                                          <p:spTgt spid="11161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1619">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1619">
                                            <p:txEl>
                                              <p:pRg st="3" end="3"/>
                                            </p:txEl>
                                          </p:spTgt>
                                        </p:tgtEl>
                                        <p:attrNameLst>
                                          <p:attrName>style.visibility</p:attrName>
                                        </p:attrNameLst>
                                      </p:cBhvr>
                                      <p:to>
                                        <p:strVal val="visible"/>
                                      </p:to>
                                    </p:set>
                                    <p:anim calcmode="lin" valueType="num">
                                      <p:cBhvr additive="base">
                                        <p:cTn id="25" dur="5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16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utoUpdateAnimBg="0"/>
      <p:bldP spid="111619"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it-IT" altLang="it-IT" sz="6000">
                <a:cs typeface="Courier New" panose="02070309020205020404" pitchFamily="49" charset="0"/>
              </a:rPr>
              <a:t>UNAR</a:t>
            </a:r>
            <a:br>
              <a:rPr lang="it-IT" altLang="it-IT" sz="6000">
                <a:cs typeface="Courier New" panose="02070309020205020404" pitchFamily="49" charset="0"/>
              </a:rPr>
            </a:br>
            <a:r>
              <a:rPr lang="it-IT" altLang="it-IT" sz="3600"/>
              <a:t>Art. 7 D.lgs. 215/2003</a:t>
            </a:r>
          </a:p>
        </p:txBody>
      </p:sp>
      <p:sp>
        <p:nvSpPr>
          <p:cNvPr id="38915" name="Rectangle 3"/>
          <p:cNvSpPr>
            <a:spLocks noGrp="1" noChangeArrowheads="1"/>
          </p:cNvSpPr>
          <p:nvPr>
            <p:ph type="body" idx="1"/>
          </p:nvPr>
        </p:nvSpPr>
        <p:spPr>
          <a:xfrm>
            <a:off x="1255059" y="3319670"/>
            <a:ext cx="16459199" cy="6510132"/>
          </a:xfrm>
        </p:spPr>
        <p:txBody>
          <a:bodyPr/>
          <a:lstStyle/>
          <a:p>
            <a:pPr eaLnBrk="1" hangingPunct="1"/>
            <a:r>
              <a:rPr lang="it-IT" altLang="it-IT" dirty="0">
                <a:cs typeface="Courier New" panose="02070309020205020404" pitchFamily="49" charset="0"/>
              </a:rPr>
              <a:t>Ufficio per la promozione della  parit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di  trattamento  e la rimozione delle discriminazioni fondate sulla razza o sull'origine etnica</a:t>
            </a:r>
          </a:p>
          <a:p>
            <a:pPr eaLnBrk="1" hangingPunct="1"/>
            <a:r>
              <a:rPr lang="it-IT" altLang="it-IT" dirty="0">
                <a:cs typeface="Courier New" panose="02070309020205020404" pitchFamily="49" charset="0"/>
                <a:hlinkClick r:id="rId2"/>
              </a:rPr>
              <a:t>www.unar.it</a:t>
            </a:r>
            <a:r>
              <a:rPr lang="it-IT" altLang="it-IT" dirty="0">
                <a:cs typeface="Courier New" panose="02070309020205020404" pitchFamily="49" charset="0"/>
              </a:rPr>
              <a:t> </a:t>
            </a:r>
          </a:p>
          <a:p>
            <a:pPr eaLnBrk="1" hangingPunct="1"/>
            <a:endParaRPr lang="it-IT" altLang="it-IT" dirty="0">
              <a:cs typeface="Courier New" panose="02070309020205020404" pitchFamily="49" charset="0"/>
            </a:endParaRPr>
          </a:p>
          <a:p>
            <a:pPr eaLnBrk="1" hangingPunct="1"/>
            <a:r>
              <a:rPr lang="it-IT" altLang="it-IT" dirty="0">
                <a:cs typeface="Courier New" panose="02070309020205020404" pitchFamily="49" charset="0"/>
              </a:rPr>
              <a:t>Svolgere, in modo autonomo e imparziale, attivit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di promozione della parit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e di rimozione di qualsiasi forma di discriminazione</a:t>
            </a:r>
          </a:p>
          <a:p>
            <a:pPr eaLnBrk="1" hangingPunct="1"/>
            <a:endParaRPr lang="it-IT" altLang="it-IT" dirty="0">
              <a:cs typeface="Courier New" panose="02070309020205020404" pitchFamily="49" charset="0"/>
            </a:endParaRPr>
          </a:p>
          <a:p>
            <a:pPr eaLnBrk="1" hangingPunct="1"/>
            <a:endParaRPr lang="it-IT" altLang="it-IT" dirty="0">
              <a:cs typeface="Courier New" panose="02070309020205020404" pitchFamily="49" charset="0"/>
            </a:endParaRPr>
          </a:p>
          <a:p>
            <a:pPr lvl="1"/>
            <a:r>
              <a:rPr lang="it-IT" altLang="it-IT" dirty="0">
                <a:cs typeface="Courier New" panose="02070309020205020404" pitchFamily="49" charset="0"/>
              </a:rPr>
              <a:t>Numero verde</a:t>
            </a:r>
          </a:p>
          <a:p>
            <a:pPr lvl="1"/>
            <a:r>
              <a:rPr lang="it-IT" altLang="it-IT" dirty="0">
                <a:cs typeface="Courier New" panose="02070309020205020404" pitchFamily="49" charset="0"/>
              </a:rPr>
              <a:t>Rapporti annuali </a:t>
            </a:r>
          </a:p>
          <a:p>
            <a:pPr lvl="1"/>
            <a:r>
              <a:rPr lang="it-IT" altLang="it-IT" dirty="0">
                <a:cs typeface="Courier New" panose="02070309020205020404" pitchFamily="49" charset="0"/>
              </a:rPr>
              <a:t>Attività di sensibilizzazione</a:t>
            </a:r>
          </a:p>
        </p:txBody>
      </p:sp>
    </p:spTree>
    <p:extLst>
      <p:ext uri="{BB962C8B-B14F-4D97-AF65-F5344CB8AC3E}">
        <p14:creationId xmlns:p14="http://schemas.microsoft.com/office/powerpoint/2010/main" val="152211877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Korolev Medium"/>
        <a:ea typeface="Korolev Medium"/>
        <a:cs typeface="Korolev Medium"/>
      </a:majorFont>
      <a:minorFont>
        <a:latin typeface="Korolev Light"/>
        <a:ea typeface="Korolev Light"/>
        <a:cs typeface="Korolev Light"/>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Korolev Medium"/>
        <a:ea typeface="Korolev Medium"/>
        <a:cs typeface="Korolev Medium"/>
      </a:majorFont>
      <a:minorFont>
        <a:latin typeface="Korolev Light"/>
        <a:ea typeface="Korolev Light"/>
        <a:cs typeface="Korolev Light"/>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1762</TotalTime>
  <Words>2408</Words>
  <Application>Microsoft Office PowerPoint</Application>
  <PresentationFormat>Personalizzato</PresentationFormat>
  <Paragraphs>278</Paragraphs>
  <Slides>35</Slides>
  <Notes>6</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35</vt:i4>
      </vt:variant>
    </vt:vector>
  </HeadingPairs>
  <TitlesOfParts>
    <vt:vector size="42" baseType="lpstr">
      <vt:lpstr>Arial</vt:lpstr>
      <vt:lpstr>Courier New</vt:lpstr>
      <vt:lpstr>Korolev Light</vt:lpstr>
      <vt:lpstr>Korolev Medium</vt:lpstr>
      <vt:lpstr>Times New Roman</vt:lpstr>
      <vt:lpstr>Verdana</vt:lpstr>
      <vt:lpstr>Office Theme</vt:lpstr>
      <vt:lpstr>Presentazione standard di PowerPoint</vt:lpstr>
      <vt:lpstr>Caso Feryn 2008</vt:lpstr>
      <vt:lpstr>CGUE - Feryn 2018</vt:lpstr>
      <vt:lpstr>A seguire…</vt:lpstr>
      <vt:lpstr>Attuazione in Italia</vt:lpstr>
      <vt:lpstr>D. lgs. 215/2003</vt:lpstr>
      <vt:lpstr>Problemi</vt:lpstr>
      <vt:lpstr>Organismi specializzati  Articolo 13 dir. 2000/43/CE</vt:lpstr>
      <vt:lpstr>UNAR Art. 7 D.lgs. 215/2003</vt:lpstr>
      <vt:lpstr>OSCAD</vt:lpstr>
      <vt:lpstr>IMPATTO ORDINAMENTO ITALIANO</vt:lpstr>
      <vt:lpstr>CAUSE</vt:lpstr>
      <vt:lpstr>Soggetti collettivi</vt:lpstr>
      <vt:lpstr>Organismi specializzati </vt:lpstr>
      <vt:lpstr>Casi del velo 2017</vt:lpstr>
      <vt:lpstr>Politica di neutralità</vt:lpstr>
      <vt:lpstr>Giustificabile oggettivamente</vt:lpstr>
      <vt:lpstr>DIRITTO ANTIDISCRIMINATORIO</vt:lpstr>
      <vt:lpstr>DIVIETI DI DISCRIMINAZIONE E PRINCIPIO GENERALE</vt:lpstr>
      <vt:lpstr>Nazionalità/origine nazionale/razza/origine etnica</vt:lpstr>
      <vt:lpstr>Presentazione standard di PowerPoint</vt:lpstr>
      <vt:lpstr>Presentazione standard di PowerPoint</vt:lpstr>
      <vt:lpstr>Definizioni</vt:lpstr>
      <vt:lpstr>Discriminazione diretta</vt:lpstr>
      <vt:lpstr>Requisito essenziale e determinante per lo svolgimento dell’attività lavorativa</vt:lpstr>
      <vt:lpstr>Discriminazione indiretta</vt:lpstr>
      <vt:lpstr>Giustificazione oggettiva </vt:lpstr>
      <vt:lpstr>Eccezioni</vt:lpstr>
      <vt:lpstr>Molestia</vt:lpstr>
      <vt:lpstr>Razzismo – sanzioni penali </vt:lpstr>
      <vt:lpstr>Razzismo – sanzioni penali </vt:lpstr>
      <vt:lpstr>Il sistema di tutela: difesa dei diritti e sanzioni</vt:lpstr>
      <vt:lpstr>Difesa dei diritti </vt:lpstr>
      <vt:lpstr>Difesa dei diritti </vt:lpstr>
      <vt:lpstr> Dialogo Sociale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Chiara Favilli</dc:creator>
  <cp:lastModifiedBy>Chiara Favilli</cp:lastModifiedBy>
  <cp:revision>26</cp:revision>
  <dcterms:modified xsi:type="dcterms:W3CDTF">2024-09-24T10:00:05Z</dcterms:modified>
</cp:coreProperties>
</file>